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charts/chart2.xml" ContentType="application/vnd.openxmlformats-officedocument.drawingml.chart+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4.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61" r:id="rId1"/>
  </p:sldMasterIdLst>
  <p:notesMasterIdLst>
    <p:notesMasterId r:id="rId48"/>
  </p:notesMasterIdLst>
  <p:handoutMasterIdLst>
    <p:handoutMasterId r:id="rId49"/>
  </p:handoutMasterIdLst>
  <p:sldIdLst>
    <p:sldId id="391" r:id="rId2"/>
    <p:sldId id="514" r:id="rId3"/>
    <p:sldId id="515" r:id="rId4"/>
    <p:sldId id="516" r:id="rId5"/>
    <p:sldId id="521" r:id="rId6"/>
    <p:sldId id="421" r:id="rId7"/>
    <p:sldId id="426" r:id="rId8"/>
    <p:sldId id="446" r:id="rId9"/>
    <p:sldId id="519" r:id="rId10"/>
    <p:sldId id="518" r:id="rId11"/>
    <p:sldId id="439" r:id="rId12"/>
    <p:sldId id="443" r:id="rId13"/>
    <p:sldId id="442" r:id="rId14"/>
    <p:sldId id="444" r:id="rId15"/>
    <p:sldId id="445" r:id="rId16"/>
    <p:sldId id="447" r:id="rId17"/>
    <p:sldId id="456" r:id="rId18"/>
    <p:sldId id="457" r:id="rId19"/>
    <p:sldId id="459" r:id="rId20"/>
    <p:sldId id="455" r:id="rId21"/>
    <p:sldId id="510" r:id="rId22"/>
    <p:sldId id="432" r:id="rId23"/>
    <p:sldId id="448" r:id="rId24"/>
    <p:sldId id="460" r:id="rId25"/>
    <p:sldId id="462" r:id="rId26"/>
    <p:sldId id="461" r:id="rId27"/>
    <p:sldId id="452" r:id="rId28"/>
    <p:sldId id="463" r:id="rId29"/>
    <p:sldId id="509" r:id="rId30"/>
    <p:sldId id="464" r:id="rId31"/>
    <p:sldId id="453" r:id="rId32"/>
    <p:sldId id="465" r:id="rId33"/>
    <p:sldId id="466" r:id="rId34"/>
    <p:sldId id="454" r:id="rId35"/>
    <p:sldId id="491" r:id="rId36"/>
    <p:sldId id="492" r:id="rId37"/>
    <p:sldId id="500" r:id="rId38"/>
    <p:sldId id="501" r:id="rId39"/>
    <p:sldId id="502" r:id="rId40"/>
    <p:sldId id="504" r:id="rId41"/>
    <p:sldId id="511" r:id="rId42"/>
    <p:sldId id="512" r:id="rId43"/>
    <p:sldId id="505" r:id="rId44"/>
    <p:sldId id="503" r:id="rId45"/>
    <p:sldId id="506" r:id="rId46"/>
    <p:sldId id="513" r:id="rId4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ine Ferland" initials="FF" lastIdx="26" clrIdx="0">
    <p:extLst/>
  </p:cmAuthor>
  <p:cmAuthor id="2" name="Anne Bacon" initials="AB"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1FA"/>
    <a:srgbClr val="CCE3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7" autoAdjust="0"/>
    <p:restoredTop sz="90178" autoAdjust="0"/>
  </p:normalViewPr>
  <p:slideViewPr>
    <p:cSldViewPr snapToGrid="0">
      <p:cViewPr varScale="1">
        <p:scale>
          <a:sx n="66" d="100"/>
          <a:sy n="66" d="100"/>
        </p:scale>
        <p:origin x="-62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43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800814313866776E-2"/>
          <c:y val="4.8060491887246176E-2"/>
          <c:w val="0.8973880114110887"/>
          <c:h val="0.80039445966260669"/>
        </c:manualLayout>
      </c:layout>
      <c:barChart>
        <c:barDir val="col"/>
        <c:grouping val="clustered"/>
        <c:varyColors val="0"/>
        <c:ser>
          <c:idx val="0"/>
          <c:order val="0"/>
          <c:tx>
            <c:strRef>
              <c:f>Sheet1!$A$2</c:f>
              <c:strCache>
                <c:ptCount val="1"/>
                <c:pt idx="0">
                  <c:v>Impacts négatifs</c:v>
                </c:pt>
              </c:strCache>
            </c:strRef>
          </c:tx>
          <c:invertIfNegative val="0"/>
          <c:dLbls>
            <c:dLbl>
              <c:idx val="1"/>
              <c:layout>
                <c:manualLayout>
                  <c:x val="7.2926630511554917E-3"/>
                  <c:y val="-1.335285558238260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8709189056209225E-3"/>
                  <c:y val="-9.873981826104604E-4"/>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140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Moins de 2 ans</c:v>
                </c:pt>
                <c:pt idx="1">
                  <c:v>2 à 5 ans</c:v>
                </c:pt>
                <c:pt idx="2">
                  <c:v>6 à 10 ans</c:v>
                </c:pt>
                <c:pt idx="3">
                  <c:v>11 à 15 ans</c:v>
                </c:pt>
                <c:pt idx="4">
                  <c:v>16 ans et plus</c:v>
                </c:pt>
              </c:strCache>
            </c:strRef>
          </c:cat>
          <c:val>
            <c:numRef>
              <c:f>Sheet1!$B$2:$F$2</c:f>
              <c:numCache>
                <c:formatCode>General</c:formatCode>
                <c:ptCount val="5"/>
                <c:pt idx="0">
                  <c:v>12.1</c:v>
                </c:pt>
                <c:pt idx="1">
                  <c:v>19</c:v>
                </c:pt>
                <c:pt idx="2">
                  <c:v>29.3</c:v>
                </c:pt>
                <c:pt idx="3">
                  <c:v>19</c:v>
                </c:pt>
                <c:pt idx="4">
                  <c:v>20.7</c:v>
                </c:pt>
              </c:numCache>
            </c:numRef>
          </c:val>
        </c:ser>
        <c:ser>
          <c:idx val="1"/>
          <c:order val="1"/>
          <c:tx>
            <c:strRef>
              <c:f>Sheet1!$A$3</c:f>
              <c:strCache>
                <c:ptCount val="1"/>
                <c:pt idx="0">
                  <c:v>Problème de JHA</c:v>
                </c:pt>
              </c:strCache>
            </c:strRef>
          </c:tx>
          <c:invertIfNegative val="0"/>
          <c:dLbls>
            <c:spPr>
              <a:noFill/>
              <a:ln>
                <a:noFill/>
              </a:ln>
              <a:effectLst/>
            </c:spPr>
            <c:txPr>
              <a:bodyPr wrap="square" lIns="38100" tIns="19050" rIns="38100" bIns="19050" anchor="ctr">
                <a:spAutoFit/>
              </a:bodyPr>
              <a:lstStyle/>
              <a:p>
                <a:pPr>
                  <a:defRPr sz="140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Moins de 2 ans</c:v>
                </c:pt>
                <c:pt idx="1">
                  <c:v>2 à 5 ans</c:v>
                </c:pt>
                <c:pt idx="2">
                  <c:v>6 à 10 ans</c:v>
                </c:pt>
                <c:pt idx="3">
                  <c:v>11 à 15 ans</c:v>
                </c:pt>
                <c:pt idx="4">
                  <c:v>16 ans et plus</c:v>
                </c:pt>
              </c:strCache>
            </c:strRef>
          </c:cat>
          <c:val>
            <c:numRef>
              <c:f>Sheet1!$B$3:$F$3</c:f>
              <c:numCache>
                <c:formatCode>General</c:formatCode>
                <c:ptCount val="5"/>
                <c:pt idx="0">
                  <c:v>15.8</c:v>
                </c:pt>
                <c:pt idx="1">
                  <c:v>22.8</c:v>
                </c:pt>
                <c:pt idx="2">
                  <c:v>24.6</c:v>
                </c:pt>
                <c:pt idx="3">
                  <c:v>19.399999999999999</c:v>
                </c:pt>
                <c:pt idx="4">
                  <c:v>17.899999999999999</c:v>
                </c:pt>
              </c:numCache>
            </c:numRef>
          </c:val>
        </c:ser>
        <c:dLbls>
          <c:showLegendKey val="0"/>
          <c:showVal val="0"/>
          <c:showCatName val="0"/>
          <c:showSerName val="0"/>
          <c:showPercent val="0"/>
          <c:showBubbleSize val="0"/>
        </c:dLbls>
        <c:gapWidth val="150"/>
        <c:axId val="25769088"/>
        <c:axId val="25771008"/>
      </c:barChart>
      <c:catAx>
        <c:axId val="25769088"/>
        <c:scaling>
          <c:orientation val="minMax"/>
        </c:scaling>
        <c:delete val="0"/>
        <c:axPos val="b"/>
        <c:title>
          <c:tx>
            <c:rich>
              <a:bodyPr/>
              <a:lstStyle/>
              <a:p>
                <a:pPr>
                  <a:defRPr sz="1400" b="0"/>
                </a:pPr>
                <a:r>
                  <a:rPr lang="fr-CA" sz="1400" b="0"/>
                  <a:t>Durée</a:t>
                </a:r>
              </a:p>
            </c:rich>
          </c:tx>
          <c:layout/>
          <c:overlay val="0"/>
        </c:title>
        <c:numFmt formatCode="General" sourceLinked="1"/>
        <c:majorTickMark val="out"/>
        <c:minorTickMark val="none"/>
        <c:tickLblPos val="nextTo"/>
        <c:txPr>
          <a:bodyPr/>
          <a:lstStyle/>
          <a:p>
            <a:pPr>
              <a:defRPr sz="1400" baseline="0"/>
            </a:pPr>
            <a:endParaRPr lang="fr-FR"/>
          </a:p>
        </c:txPr>
        <c:crossAx val="25771008"/>
        <c:crosses val="autoZero"/>
        <c:auto val="1"/>
        <c:lblAlgn val="ctr"/>
        <c:lblOffset val="100"/>
        <c:noMultiLvlLbl val="0"/>
      </c:catAx>
      <c:valAx>
        <c:axId val="25771008"/>
        <c:scaling>
          <c:orientation val="minMax"/>
          <c:max val="35"/>
        </c:scaling>
        <c:delete val="0"/>
        <c:axPos val="l"/>
        <c:majorGridlines/>
        <c:title>
          <c:tx>
            <c:rich>
              <a:bodyPr rot="0" vert="horz"/>
              <a:lstStyle/>
              <a:p>
                <a:pPr>
                  <a:defRPr sz="1200" b="0"/>
                </a:pPr>
                <a:r>
                  <a:rPr lang="fr-CA" sz="1200" b="0"/>
                  <a:t>%</a:t>
                </a:r>
              </a:p>
            </c:rich>
          </c:tx>
          <c:layout/>
          <c:overlay val="0"/>
        </c:title>
        <c:numFmt formatCode="#,##0;[Red]#,##0" sourceLinked="0"/>
        <c:majorTickMark val="out"/>
        <c:minorTickMark val="none"/>
        <c:tickLblPos val="nextTo"/>
        <c:txPr>
          <a:bodyPr/>
          <a:lstStyle/>
          <a:p>
            <a:pPr>
              <a:defRPr sz="1400"/>
            </a:pPr>
            <a:endParaRPr lang="fr-FR"/>
          </a:p>
        </c:txPr>
        <c:crossAx val="25769088"/>
        <c:crosses val="autoZero"/>
        <c:crossBetween val="between"/>
      </c:valAx>
    </c:plotArea>
    <c:legend>
      <c:legendPos val="b"/>
      <c:layout>
        <c:manualLayout>
          <c:xMode val="edge"/>
          <c:yMode val="edge"/>
          <c:x val="9.3147435867108858E-2"/>
          <c:y val="4.9063182152043874E-2"/>
          <c:w val="0.53154516624008652"/>
          <c:h val="7.4961652689256475E-2"/>
        </c:manualLayout>
      </c:layout>
      <c:overlay val="0"/>
      <c:txPr>
        <a:bodyPr/>
        <a:lstStyle/>
        <a:p>
          <a:pPr>
            <a:defRPr sz="1400"/>
          </a:pPr>
          <a:endParaRPr lang="fr-FR"/>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800661782250485"/>
          <c:y val="0.14282061143385358"/>
          <c:w val="0.44175877580810419"/>
          <c:h val="0.84944875142535203"/>
        </c:manualLayout>
      </c:layout>
      <c:pieChart>
        <c:varyColors val="1"/>
        <c:ser>
          <c:idx val="0"/>
          <c:order val="0"/>
          <c:explosion val="14"/>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Lbls>
            <c:dLbl>
              <c:idx val="0"/>
              <c:layout>
                <c:manualLayout>
                  <c:x val="2.0053475935828714E-2"/>
                  <c:y val="5.9982862039417308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6.0160427807486629E-2"/>
                  <c:y val="-3.8560411311054144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8.5517356750212416E-3"/>
                  <c:y val="-0.24730977478630808"/>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6535140895169"/>
                      <c:h val="0.19042218586554685"/>
                    </c:manualLayout>
                  </c15:layout>
                </c:ext>
              </c:extLst>
            </c:dLbl>
            <c:dLbl>
              <c:idx val="3"/>
              <c:layout>
                <c:manualLayout>
                  <c:x val="-0.22727272727272732"/>
                  <c:y val="0"/>
                </c:manualLayout>
              </c:layout>
              <c:numFmt formatCode="0.0%" sourceLinked="0"/>
              <c:spPr>
                <a:solidFill>
                  <a:sysClr val="window" lastClr="FFFFFF"/>
                </a:solidFill>
                <a:ln w="6350" cap="flat" cmpd="sng" algn="ctr">
                  <a:solidFill>
                    <a:sysClr val="windowText" lastClr="00000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89251"/>
                        <a:gd name="adj2" fmla="val 93116"/>
                      </a:avLst>
                    </a:prstGeom>
                    <a:noFill/>
                    <a:ln>
                      <a:noFill/>
                    </a:ln>
                  </c15:spPr>
                </c:ext>
              </c:extLst>
            </c:dLbl>
            <c:dLbl>
              <c:idx val="4"/>
              <c:layout>
                <c:manualLayout>
                  <c:x val="-3.7878787878787963E-2"/>
                  <c:y val="-6.8551842330762627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5"/>
              <c:layout>
                <c:manualLayout>
                  <c:x val="8.5537414216988378E-2"/>
                  <c:y val="3.6125709232425716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0939312506854746"/>
                      <c:h val="0.19042218586554685"/>
                    </c:manualLayout>
                  </c15:layout>
                </c:ext>
              </c:extLst>
            </c:dLbl>
            <c:dLbl>
              <c:idx val="6"/>
              <c:layout>
                <c:manualLayout>
                  <c:x val="4.998306495447026E-2"/>
                  <c:y val="0.10161570222629192"/>
                </c:manualLayout>
              </c:layout>
              <c:dLblPos val="bestFit"/>
              <c:showLegendKey val="0"/>
              <c:showVal val="0"/>
              <c:showCatName val="1"/>
              <c:showSerName val="0"/>
              <c:showPercent val="1"/>
              <c:showBubbleSize val="0"/>
              <c:extLst>
                <c:ext xmlns:c15="http://schemas.microsoft.com/office/drawing/2012/chart" uri="{CE6537A1-D6FC-4f65-9D91-7224C49458BB}"/>
              </c:extLst>
            </c:dLbl>
            <c:numFmt formatCode="0.0%" sourceLinked="0"/>
            <c:spPr>
              <a:solidFill>
                <a:sysClr val="window" lastClr="FFFFFF"/>
              </a:solidFill>
              <a:ln w="6350">
                <a:solidFill>
                  <a:sysClr val="windowText" lastClr="000000"/>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fr-FR"/>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Sheet1!$B$1:$H$1</c:f>
              <c:strCache>
                <c:ptCount val="7"/>
                <c:pt idx="0">
                  <c:v>Parent</c:v>
                </c:pt>
                <c:pt idx="1">
                  <c:v>Fratrie</c:v>
                </c:pt>
                <c:pt idx="2">
                  <c:v>Conjoint/ex-conjoint</c:v>
                </c:pt>
                <c:pt idx="3">
                  <c:v>Enfant adulte</c:v>
                </c:pt>
                <c:pt idx="4">
                  <c:v>Famille élargie</c:v>
                </c:pt>
                <c:pt idx="5">
                  <c:v>Collègue/Patron</c:v>
                </c:pt>
                <c:pt idx="6">
                  <c:v>Ami</c:v>
                </c:pt>
              </c:strCache>
            </c:strRef>
          </c:cat>
          <c:val>
            <c:numRef>
              <c:f>Sheet1!$B$2:$H$2</c:f>
              <c:numCache>
                <c:formatCode>General</c:formatCode>
                <c:ptCount val="7"/>
                <c:pt idx="0">
                  <c:v>14</c:v>
                </c:pt>
                <c:pt idx="1">
                  <c:v>10</c:v>
                </c:pt>
                <c:pt idx="2">
                  <c:v>50</c:v>
                </c:pt>
                <c:pt idx="3">
                  <c:v>16</c:v>
                </c:pt>
                <c:pt idx="4">
                  <c:v>2</c:v>
                </c:pt>
                <c:pt idx="5">
                  <c:v>2</c:v>
                </c:pt>
                <c:pt idx="6">
                  <c:v>6</c:v>
                </c:pt>
              </c:numCache>
            </c:numRef>
          </c:val>
        </c:ser>
        <c:dLbls>
          <c:showLegendKey val="0"/>
          <c:showVal val="0"/>
          <c:showCatName val="0"/>
          <c:showSerName val="0"/>
          <c:showPercent val="0"/>
          <c:showBubbleSize val="0"/>
          <c:showLeaderLines val="0"/>
        </c:dLbls>
        <c:firstSliceAng val="76"/>
      </c:pieChart>
      <c:spPr>
        <a:noFill/>
        <a:ln>
          <a:noFill/>
        </a:ln>
        <a:effectLst/>
      </c:spPr>
    </c:plotArea>
    <c:plotVisOnly val="1"/>
    <c:dispBlanksAs val="zero"/>
    <c:showDLblsOverMax val="0"/>
  </c:chart>
  <c:spPr>
    <a:noFill/>
    <a:ln>
      <a:noFill/>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EFE57D8-CB9F-4142-A8FA-78317B7F9DB3}" type="datetimeFigureOut">
              <a:rPr lang="fr-CA" smtClean="0"/>
              <a:t>2017-05-30</a:t>
            </a:fld>
            <a:endParaRPr lang="fr-CA"/>
          </a:p>
        </p:txBody>
      </p:sp>
      <p:sp>
        <p:nvSpPr>
          <p:cNvPr id="4" name="Espace réservé du pied de page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77A1C5-61E3-4A17-BF17-70BAFD1946C8}" type="slidenum">
              <a:rPr lang="fr-CA" smtClean="0"/>
              <a:t>‹N°›</a:t>
            </a:fld>
            <a:endParaRPr lang="fr-CA"/>
          </a:p>
        </p:txBody>
      </p:sp>
    </p:spTree>
    <p:extLst>
      <p:ext uri="{BB962C8B-B14F-4D97-AF65-F5344CB8AC3E}">
        <p14:creationId xmlns:p14="http://schemas.microsoft.com/office/powerpoint/2010/main" val="47136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0EAA3A8-2CE8-493B-ADB5-881B0D917ACD}" type="datetimeFigureOut">
              <a:rPr lang="fr-CA" smtClean="0"/>
              <a:t>2017-05-30</a:t>
            </a:fld>
            <a:endParaRPr lang="fr-CA"/>
          </a:p>
        </p:txBody>
      </p:sp>
      <p:sp>
        <p:nvSpPr>
          <p:cNvPr id="4" name="Espace réservé de l'image des diapositives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0DF3501-B75E-41F8-A19F-A64AAEE5D1D1}" type="slidenum">
              <a:rPr lang="fr-CA" smtClean="0"/>
              <a:t>‹N°›</a:t>
            </a:fld>
            <a:endParaRPr lang="fr-CA"/>
          </a:p>
        </p:txBody>
      </p:sp>
    </p:spTree>
    <p:extLst>
      <p:ext uri="{BB962C8B-B14F-4D97-AF65-F5344CB8AC3E}">
        <p14:creationId xmlns:p14="http://schemas.microsoft.com/office/powerpoint/2010/main" val="2748236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00DF3501-B75E-41F8-A19F-A64AAEE5D1D1}" type="slidenum">
              <a:rPr lang="fr-CA" smtClean="0"/>
              <a:t>3</a:t>
            </a:fld>
            <a:endParaRPr lang="fr-CA"/>
          </a:p>
        </p:txBody>
      </p:sp>
    </p:spTree>
    <p:extLst>
      <p:ext uri="{BB962C8B-B14F-4D97-AF65-F5344CB8AC3E}">
        <p14:creationId xmlns:p14="http://schemas.microsoft.com/office/powerpoint/2010/main" val="342848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ME en couple: 50% avec les joueurs</a:t>
            </a:r>
            <a:endParaRPr lang="fr-CA" dirty="0"/>
          </a:p>
        </p:txBody>
      </p:sp>
      <p:sp>
        <p:nvSpPr>
          <p:cNvPr id="4" name="Espace réservé du numéro de diapositive 3"/>
          <p:cNvSpPr>
            <a:spLocks noGrp="1"/>
          </p:cNvSpPr>
          <p:nvPr>
            <p:ph type="sldNum" sz="quarter" idx="10"/>
          </p:nvPr>
        </p:nvSpPr>
        <p:spPr/>
        <p:txBody>
          <a:bodyPr/>
          <a:lstStyle/>
          <a:p>
            <a:fld id="{00DF3501-B75E-41F8-A19F-A64AAEE5D1D1}" type="slidenum">
              <a:rPr lang="fr-CA" smtClean="0"/>
              <a:t>5</a:t>
            </a:fld>
            <a:endParaRPr lang="fr-CA"/>
          </a:p>
        </p:txBody>
      </p:sp>
    </p:spTree>
    <p:extLst>
      <p:ext uri="{BB962C8B-B14F-4D97-AF65-F5344CB8AC3E}">
        <p14:creationId xmlns:p14="http://schemas.microsoft.com/office/powerpoint/2010/main" val="3024837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kern="1200" dirty="0" smtClean="0">
                <a:solidFill>
                  <a:schemeClr val="tx1"/>
                </a:solidFill>
                <a:effectLst/>
                <a:latin typeface="+mn-lt"/>
                <a:ea typeface="+mn-ea"/>
                <a:cs typeface="+mn-cs"/>
              </a:rPr>
              <a:t>Médiane</a:t>
            </a:r>
          </a:p>
          <a:p>
            <a:pPr marL="171450" indent="-171450">
              <a:buFont typeface="Arial" panose="020B0604020202020204" pitchFamily="34" charset="0"/>
              <a:buChar char="•"/>
            </a:pPr>
            <a:r>
              <a:rPr lang="fr-CA" sz="1200" kern="1200" dirty="0" smtClean="0">
                <a:solidFill>
                  <a:schemeClr val="tx1"/>
                </a:solidFill>
                <a:effectLst/>
                <a:latin typeface="+mn-lt"/>
                <a:ea typeface="+mn-ea"/>
                <a:cs typeface="+mn-cs"/>
              </a:rPr>
              <a:t> Conséquences négatives</a:t>
            </a:r>
            <a:r>
              <a:rPr lang="fr-CA" sz="1200" kern="1200" baseline="0" dirty="0" smtClean="0">
                <a:solidFill>
                  <a:schemeClr val="tx1"/>
                </a:solidFill>
                <a:effectLst/>
                <a:latin typeface="+mn-lt"/>
                <a:ea typeface="+mn-ea"/>
                <a:cs typeface="+mn-cs"/>
              </a:rPr>
              <a:t> = 10</a:t>
            </a:r>
          </a:p>
          <a:p>
            <a:pPr marL="171450" indent="-171450">
              <a:buFont typeface="Arial" panose="020B0604020202020204" pitchFamily="34" charset="0"/>
              <a:buChar char="•"/>
            </a:pPr>
            <a:r>
              <a:rPr lang="fr-CA" sz="1200" kern="1200" baseline="0" dirty="0" smtClean="0">
                <a:solidFill>
                  <a:schemeClr val="tx1"/>
                </a:solidFill>
                <a:effectLst/>
                <a:latin typeface="+mn-lt"/>
                <a:ea typeface="+mn-ea"/>
                <a:cs typeface="+mn-cs"/>
              </a:rPr>
              <a:t>Problème = 10</a:t>
            </a:r>
            <a:endParaRPr lang="fr-CA"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0DF3501-B75E-41F8-A19F-A64AAEE5D1D1}" type="slidenum">
              <a:rPr lang="fr-CA" smtClean="0"/>
              <a:t>6</a:t>
            </a:fld>
            <a:endParaRPr lang="fr-CA"/>
          </a:p>
        </p:txBody>
      </p:sp>
    </p:spTree>
    <p:extLst>
      <p:ext uri="{BB962C8B-B14F-4D97-AF65-F5344CB8AC3E}">
        <p14:creationId xmlns:p14="http://schemas.microsoft.com/office/powerpoint/2010/main" val="4265230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00DF3501-B75E-41F8-A19F-A64AAEE5D1D1}" type="slidenum">
              <a:rPr lang="fr-CA" smtClean="0"/>
              <a:t>19</a:t>
            </a:fld>
            <a:endParaRPr lang="fr-CA"/>
          </a:p>
        </p:txBody>
      </p:sp>
    </p:spTree>
    <p:extLst>
      <p:ext uri="{BB962C8B-B14F-4D97-AF65-F5344CB8AC3E}">
        <p14:creationId xmlns:p14="http://schemas.microsoft.com/office/powerpoint/2010/main" val="14530999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17446" y="3960"/>
            <a:ext cx="8367255" cy="2387600"/>
          </a:xfrm>
        </p:spPr>
        <p:txBody>
          <a:bodyPr anchor="b">
            <a:normAutofit/>
          </a:bodyPr>
          <a:lstStyle>
            <a:lvl1pPr algn="ctr">
              <a:defRPr sz="3600"/>
            </a:lvl1pPr>
          </a:lstStyle>
          <a:p>
            <a:r>
              <a:rPr lang="fr-FR" dirty="0" smtClean="0"/>
              <a:t>Modifiez le style du titre</a:t>
            </a:r>
            <a:endParaRPr lang="en-US" dirty="0"/>
          </a:p>
        </p:txBody>
      </p:sp>
      <p:sp>
        <p:nvSpPr>
          <p:cNvPr id="3" name="Subtitle 2"/>
          <p:cNvSpPr>
            <a:spLocks noGrp="1"/>
          </p:cNvSpPr>
          <p:nvPr>
            <p:ph type="subTitle" idx="1"/>
          </p:nvPr>
        </p:nvSpPr>
        <p:spPr>
          <a:xfrm>
            <a:off x="1143000" y="2575420"/>
            <a:ext cx="6858000" cy="2321653"/>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en-US" dirty="0"/>
          </a:p>
        </p:txBody>
      </p:sp>
      <p:pic>
        <p:nvPicPr>
          <p:cNvPr id="7" name="Picture 7" descr="Logo_CISSS-CA_Taille_idea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9239" y="5049163"/>
            <a:ext cx="2317111" cy="100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CIUSSS_Capitale_mm2c"/>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98784" y="5043189"/>
            <a:ext cx="2210700" cy="98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userDrawn="1"/>
        </p:nvSpPr>
        <p:spPr bwMode="auto">
          <a:xfrm>
            <a:off x="1945482" y="5995238"/>
            <a:ext cx="15599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spcBef>
                <a:spcPct val="0"/>
              </a:spcBef>
              <a:buClrTx/>
              <a:buFontTx/>
              <a:buNone/>
            </a:pPr>
            <a:r>
              <a:rPr lang="fr-CA" altLang="fr-FR" sz="1000" dirty="0" smtClean="0">
                <a:latin typeface="Chaloult_Cond_Demi_Gras" panose="00000400000000000000" pitchFamily="2" charset="0"/>
                <a:cs typeface="Times New Roman" panose="02020603050405020304" pitchFamily="18" charset="0"/>
              </a:rPr>
              <a:t>Programme Dépendance</a:t>
            </a:r>
            <a:endParaRPr lang="fr-CA" altLang="fr-FR" sz="2400" dirty="0"/>
          </a:p>
        </p:txBody>
      </p:sp>
      <p:sp>
        <p:nvSpPr>
          <p:cNvPr id="10" name="Rectangle 9"/>
          <p:cNvSpPr>
            <a:spLocks noChangeArrowheads="1"/>
          </p:cNvSpPr>
          <p:nvPr userDrawn="1"/>
        </p:nvSpPr>
        <p:spPr bwMode="auto">
          <a:xfrm>
            <a:off x="7029975" y="5833213"/>
            <a:ext cx="18708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spcBef>
                <a:spcPct val="0"/>
              </a:spcBef>
              <a:buClrTx/>
              <a:buFontTx/>
              <a:buNone/>
            </a:pPr>
            <a:r>
              <a:rPr lang="fr-CA" altLang="fr-FR" sz="1000" dirty="0" smtClean="0">
                <a:latin typeface="Chaloult_Cond_Demi_Gras" panose="00000400000000000000" pitchFamily="2" charset="0"/>
                <a:cs typeface="Times New Roman" panose="02020603050405020304" pitchFamily="18" charset="0"/>
              </a:rPr>
              <a:t>Direction des Programmes </a:t>
            </a:r>
            <a:r>
              <a:rPr lang="fr-CA" altLang="fr-FR" sz="1000" dirty="0">
                <a:latin typeface="Chaloult_Cond_Demi_Gras" panose="00000400000000000000" pitchFamily="2" charset="0"/>
                <a:cs typeface="Times New Roman" panose="02020603050405020304" pitchFamily="18" charset="0"/>
              </a:rPr>
              <a:t>S</a:t>
            </a:r>
            <a:r>
              <a:rPr lang="fr-CA" altLang="fr-FR" sz="1000" dirty="0" smtClean="0">
                <a:latin typeface="Chaloult_Cond_Demi_Gras" panose="00000400000000000000" pitchFamily="2" charset="0"/>
                <a:cs typeface="Times New Roman" panose="02020603050405020304" pitchFamily="18" charset="0"/>
              </a:rPr>
              <a:t>anté mentale et Dépendances</a:t>
            </a:r>
            <a:endParaRPr lang="fr-CA" altLang="fr-FR" sz="2400" dirty="0"/>
          </a:p>
        </p:txBody>
      </p:sp>
    </p:spTree>
    <p:extLst>
      <p:ext uri="{BB962C8B-B14F-4D97-AF65-F5344CB8AC3E}">
        <p14:creationId xmlns:p14="http://schemas.microsoft.com/office/powerpoint/2010/main" val="89499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137665E-419D-4E13-A2C5-0C3D704B2B31}" type="datetime1">
              <a:rPr lang="en-US" smtClean="0"/>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270282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BC6E0A-28F1-4607-9157-12E7B3352C5C}" type="datetime1">
              <a:rPr lang="en-US" smtClean="0"/>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4659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Rectangle 10"/>
          <p:cNvSpPr/>
          <p:nvPr userDrawn="1"/>
        </p:nvSpPr>
        <p:spPr>
          <a:xfrm>
            <a:off x="436228" y="6233021"/>
            <a:ext cx="8288322" cy="12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2" name="Rectangle 11"/>
          <p:cNvSpPr/>
          <p:nvPr userDrawn="1"/>
        </p:nvSpPr>
        <p:spPr>
          <a:xfrm>
            <a:off x="436228" y="6353133"/>
            <a:ext cx="8288322" cy="37750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A">
              <a:solidFill>
                <a:schemeClr val="tx1"/>
              </a:solidFill>
            </a:endParaRPr>
          </a:p>
        </p:txBody>
      </p:sp>
      <p:sp>
        <p:nvSpPr>
          <p:cNvPr id="2" name="Title 1"/>
          <p:cNvSpPr>
            <a:spLocks noGrp="1"/>
          </p:cNvSpPr>
          <p:nvPr>
            <p:ph type="title"/>
          </p:nvPr>
        </p:nvSpPr>
        <p:spPr>
          <a:xfrm>
            <a:off x="436228" y="247680"/>
            <a:ext cx="8288322" cy="1325563"/>
          </a:xfrm>
        </p:spPr>
        <p:txBody>
          <a:bodyPr/>
          <a:lstStyle>
            <a:lvl1pPr>
              <a:defRPr sz="3200">
                <a:latin typeface="+mn-lt"/>
              </a:defRPr>
            </a:lvl1pPr>
          </a:lstStyle>
          <a:p>
            <a:r>
              <a:rPr lang="fr-FR" dirty="0" smtClean="0"/>
              <a:t>Modifiez le style du titre</a:t>
            </a:r>
            <a:endParaRPr lang="en-US" dirty="0"/>
          </a:p>
        </p:txBody>
      </p:sp>
      <p:sp>
        <p:nvSpPr>
          <p:cNvPr id="3" name="Content Placeholder 2"/>
          <p:cNvSpPr>
            <a:spLocks noGrp="1"/>
          </p:cNvSpPr>
          <p:nvPr>
            <p:ph idx="1"/>
          </p:nvPr>
        </p:nvSpPr>
        <p:spPr>
          <a:xfrm>
            <a:off x="436228" y="1825625"/>
            <a:ext cx="8288322" cy="4351338"/>
          </a:xfrm>
        </p:spPr>
        <p:txBody>
          <a:bodyPr/>
          <a:lstStyle>
            <a:lvl1pPr marL="360363" indent="-360363">
              <a:buClr>
                <a:schemeClr val="accent1"/>
              </a:buClr>
              <a:buFont typeface="Courier New" panose="02070309020205020404" pitchFamily="49" charset="0"/>
              <a:buChar char="o"/>
              <a:defRPr/>
            </a:lvl1pPr>
            <a:lvl2pPr marL="720725" indent="-360363">
              <a:spcBef>
                <a:spcPts val="700"/>
              </a:spcBef>
              <a:buClr>
                <a:schemeClr val="accent1"/>
              </a:buClr>
              <a:defRPr/>
            </a:lvl2pPr>
            <a:lvl3pPr marL="1073150" indent="-352425">
              <a:buClr>
                <a:schemeClr val="accent1"/>
              </a:buClr>
              <a:defRPr/>
            </a:lvl3pPr>
            <a:lvl4pPr>
              <a:buClr>
                <a:schemeClr val="accent1"/>
              </a:buClr>
              <a:defRPr/>
            </a:lvl4pPr>
            <a:lvl5pPr>
              <a:buClr>
                <a:schemeClr val="accent1"/>
              </a:buClr>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a:xfrm>
            <a:off x="410536" y="6356351"/>
            <a:ext cx="2057400" cy="365125"/>
          </a:xfrm>
        </p:spPr>
        <p:txBody>
          <a:bodyPr/>
          <a:lstStyle>
            <a:lvl1pPr>
              <a:defRPr>
                <a:solidFill>
                  <a:schemeClr val="tx1"/>
                </a:solidFill>
              </a:defRPr>
            </a:lvl1pPr>
          </a:lstStyle>
          <a:p>
            <a:fld id="{6CE285AA-E6BD-4B34-81A8-EEE8DA19C35F}" type="datetime1">
              <a:rPr lang="en-US" smtClean="0"/>
              <a:pPr/>
              <a:t>5/30/2017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6650897" y="6356351"/>
            <a:ext cx="2057400" cy="365125"/>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8" name="Connecteur droit 7"/>
          <p:cNvCxnSpPr/>
          <p:nvPr userDrawn="1"/>
        </p:nvCxnSpPr>
        <p:spPr>
          <a:xfrm>
            <a:off x="436228" y="1573243"/>
            <a:ext cx="828832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68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A822CA0-3135-47B4-B61E-2F3B9D873ED0}" type="datetime1">
              <a:rPr lang="en-US" smtClean="0"/>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9669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n-lt"/>
              </a:defRPr>
            </a:lvl1pPr>
          </a:lstStyle>
          <a:p>
            <a:r>
              <a:rPr lang="fr-FR" smtClean="0"/>
              <a:t>Modifiez le style du titre</a:t>
            </a:r>
            <a:endParaRPr lang="en-US" dirty="0"/>
          </a:p>
        </p:txBody>
      </p:sp>
      <p:sp>
        <p:nvSpPr>
          <p:cNvPr id="3" name="Content Placeholder 2"/>
          <p:cNvSpPr>
            <a:spLocks noGrp="1"/>
          </p:cNvSpPr>
          <p:nvPr>
            <p:ph sz="half" idx="1"/>
          </p:nvPr>
        </p:nvSpPr>
        <p:spPr>
          <a:xfrm>
            <a:off x="436228" y="1825625"/>
            <a:ext cx="4078622" cy="4351338"/>
          </a:xfrm>
        </p:spPr>
        <p:txBody>
          <a:bodyPr/>
          <a:lstStyle>
            <a:lvl1pPr marL="360363" indent="-360363">
              <a:buClr>
                <a:schemeClr val="accent1"/>
              </a:buClr>
              <a:buFont typeface="Courier New" panose="02070309020205020404" pitchFamily="49" charset="0"/>
              <a:buChar char="o"/>
              <a:defRPr sz="2800"/>
            </a:lvl1pPr>
            <a:lvl2pPr marL="720725" indent="-360363">
              <a:buClr>
                <a:schemeClr val="accent1"/>
              </a:buClr>
              <a:defRPr sz="2400"/>
            </a:lvl2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Content Placeholder 3"/>
          <p:cNvSpPr>
            <a:spLocks noGrp="1"/>
          </p:cNvSpPr>
          <p:nvPr>
            <p:ph sz="half" idx="2"/>
          </p:nvPr>
        </p:nvSpPr>
        <p:spPr>
          <a:xfrm>
            <a:off x="4629150" y="1825625"/>
            <a:ext cx="4095400" cy="4351338"/>
          </a:xfrm>
        </p:spPr>
        <p:txBody>
          <a:bodyPr/>
          <a:lstStyle>
            <a:lvl1pPr marL="360363" indent="-360363">
              <a:buClr>
                <a:schemeClr val="accent1"/>
              </a:buClr>
              <a:buFont typeface="Courier New" panose="02070309020205020404" pitchFamily="49" charset="0"/>
              <a:buChar char="o"/>
              <a:defRPr sz="2800"/>
            </a:lvl1pPr>
            <a:lvl2pPr marL="720725" indent="-360363">
              <a:buClr>
                <a:schemeClr val="accent1"/>
              </a:buClr>
              <a:defRPr sz="2400"/>
            </a:lvl2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5" name="Date Placeholder 4"/>
          <p:cNvSpPr>
            <a:spLocks noGrp="1"/>
          </p:cNvSpPr>
          <p:nvPr>
            <p:ph type="dt" sz="half" idx="10"/>
          </p:nvPr>
        </p:nvSpPr>
        <p:spPr>
          <a:xfrm>
            <a:off x="435704" y="6356350"/>
            <a:ext cx="2057400" cy="365125"/>
          </a:xfrm>
        </p:spPr>
        <p:txBody>
          <a:bodyPr/>
          <a:lstStyle/>
          <a:p>
            <a:fld id="{1ED309A7-2320-437F-BBEC-6370886BD209}" type="datetime1">
              <a:rPr lang="en-US" smtClean="0"/>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650896" y="6356350"/>
            <a:ext cx="2057400" cy="365125"/>
          </a:xfrm>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339250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44616" y="365126"/>
            <a:ext cx="8279933" cy="1325563"/>
          </a:xfrm>
        </p:spPr>
        <p:txBody>
          <a:bodyPr>
            <a:normAutofit/>
          </a:bodyPr>
          <a:lstStyle>
            <a:lvl1pPr>
              <a:defRPr sz="3200">
                <a:latin typeface="+mn-lt"/>
              </a:defRPr>
            </a:lvl1pPr>
          </a:lstStyle>
          <a:p>
            <a:r>
              <a:rPr lang="fr-FR" dirty="0" smtClean="0"/>
              <a:t>Modifiez le style du titre</a:t>
            </a:r>
            <a:endParaRPr lang="en-US" dirty="0"/>
          </a:p>
        </p:txBody>
      </p:sp>
      <p:sp>
        <p:nvSpPr>
          <p:cNvPr id="3" name="Text Placeholder 2"/>
          <p:cNvSpPr>
            <a:spLocks noGrp="1"/>
          </p:cNvSpPr>
          <p:nvPr>
            <p:ph type="body" idx="1"/>
          </p:nvPr>
        </p:nvSpPr>
        <p:spPr>
          <a:xfrm>
            <a:off x="444616" y="1681163"/>
            <a:ext cx="4053566" cy="82391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Content Placeholder 3"/>
          <p:cNvSpPr>
            <a:spLocks noGrp="1"/>
          </p:cNvSpPr>
          <p:nvPr>
            <p:ph sz="half" idx="2"/>
          </p:nvPr>
        </p:nvSpPr>
        <p:spPr>
          <a:xfrm>
            <a:off x="444616" y="2505075"/>
            <a:ext cx="4053566" cy="3684588"/>
          </a:xfrm>
        </p:spPr>
        <p:txBody>
          <a:bodyPr/>
          <a:lstStyle>
            <a:lvl1pPr marL="360363" indent="-360363">
              <a:buClr>
                <a:schemeClr val="accent1"/>
              </a:buClr>
              <a:buFont typeface="Courier New" panose="02070309020205020404" pitchFamily="49" charset="0"/>
              <a:buChar char="o"/>
              <a:defRPr sz="2400"/>
            </a:lvl1pPr>
            <a:lvl2pPr marL="685800" indent="-325438">
              <a:buClr>
                <a:schemeClr val="accent1"/>
              </a:buClr>
              <a:buFont typeface="Arial" panose="020B0604020202020204" pitchFamily="34" charset="0"/>
              <a:buChar char="•"/>
              <a:defRPr sz="2000"/>
            </a:lvl2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5" name="Text Placeholder 4"/>
          <p:cNvSpPr>
            <a:spLocks noGrp="1"/>
          </p:cNvSpPr>
          <p:nvPr>
            <p:ph type="body" sz="quarter" idx="3"/>
          </p:nvPr>
        </p:nvSpPr>
        <p:spPr>
          <a:xfrm>
            <a:off x="4629150" y="1681163"/>
            <a:ext cx="4095399" cy="82391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6" name="Content Placeholder 5"/>
          <p:cNvSpPr>
            <a:spLocks noGrp="1"/>
          </p:cNvSpPr>
          <p:nvPr>
            <p:ph sz="quarter" idx="4"/>
          </p:nvPr>
        </p:nvSpPr>
        <p:spPr>
          <a:xfrm>
            <a:off x="4629150" y="2505075"/>
            <a:ext cx="4095399" cy="3684588"/>
          </a:xfrm>
        </p:spPr>
        <p:txBody>
          <a:bodyPr/>
          <a:lstStyle>
            <a:lvl1pPr marL="360363" indent="-360363">
              <a:buClr>
                <a:schemeClr val="accent1"/>
              </a:buClr>
              <a:buFont typeface="Courier New" panose="02070309020205020404" pitchFamily="49" charset="0"/>
              <a:buChar char="o"/>
              <a:defRPr sz="2400"/>
            </a:lvl1pPr>
            <a:lvl2pPr marL="685800" indent="-325438">
              <a:buClr>
                <a:schemeClr val="accent1"/>
              </a:buClr>
              <a:buFont typeface="Arial" panose="020B0604020202020204" pitchFamily="34" charset="0"/>
              <a:buChar char="•"/>
              <a:defRPr sz="2000"/>
            </a:lvl2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7" name="Date Placeholder 6"/>
          <p:cNvSpPr>
            <a:spLocks noGrp="1"/>
          </p:cNvSpPr>
          <p:nvPr>
            <p:ph type="dt" sz="half" idx="10"/>
          </p:nvPr>
        </p:nvSpPr>
        <p:spPr>
          <a:xfrm>
            <a:off x="435703" y="6356351"/>
            <a:ext cx="2057400" cy="365125"/>
          </a:xfrm>
        </p:spPr>
        <p:txBody>
          <a:bodyPr/>
          <a:lstStyle/>
          <a:p>
            <a:fld id="{F2891448-C5FD-4938-8B37-3F66FD0A4A6D}" type="datetime1">
              <a:rPr lang="en-US" smtClean="0"/>
              <a:t>5/30/2017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667675" y="6356351"/>
            <a:ext cx="2057400"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8181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3011E14-489A-4660-A37E-52D6F3011D7F}" type="datetime1">
              <a:rPr lang="en-US" smtClean="0"/>
              <a:t>5/30/2017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79386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CEB2C-7AB5-4EB8-A6B2-53294D872495}" type="datetime1">
              <a:rPr lang="en-US" smtClean="0"/>
              <a:t>5/30/2017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9244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7A8C738-828D-453F-9ACD-481DE918F118}" type="datetime1">
              <a:rPr lang="en-US" smtClean="0"/>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3728694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1732B94-E5C2-471F-9CB2-41C3CE1AA0F6}" type="datetime1">
              <a:rPr lang="en-US" smtClean="0"/>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2151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436228" y="6207855"/>
            <a:ext cx="8288322" cy="12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9" name="Rectangle 8"/>
          <p:cNvSpPr/>
          <p:nvPr userDrawn="1"/>
        </p:nvSpPr>
        <p:spPr>
          <a:xfrm>
            <a:off x="436228" y="6342159"/>
            <a:ext cx="8288322" cy="37750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A">
              <a:solidFill>
                <a:schemeClr val="tx1"/>
              </a:solidFill>
            </a:endParaRPr>
          </a:p>
        </p:txBody>
      </p:sp>
      <p:sp>
        <p:nvSpPr>
          <p:cNvPr id="2" name="Title Placeholder 1"/>
          <p:cNvSpPr>
            <a:spLocks noGrp="1"/>
          </p:cNvSpPr>
          <p:nvPr>
            <p:ph type="title"/>
          </p:nvPr>
        </p:nvSpPr>
        <p:spPr>
          <a:xfrm>
            <a:off x="436228" y="256069"/>
            <a:ext cx="8288322"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36228" y="1825625"/>
            <a:ext cx="8288322"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olidFill>
              </a:defRPr>
            </a:lvl1pPr>
          </a:lstStyle>
          <a:p>
            <a:fld id="{9A0A8DAE-2CCD-4271-A40C-D98206F2AEC3}" type="datetime1">
              <a:rPr lang="en-US" smtClean="0"/>
              <a:pPr/>
              <a:t>5/30/2017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olidFill>
              </a:defRPr>
            </a:lvl1pPr>
          </a:lstStyle>
          <a:p>
            <a:fld id="{A9A34277-3584-40C2-8F65-47FC3EB3A0D1}" type="slidenum">
              <a:rPr lang="en-US" smtClean="0"/>
              <a:pPr/>
              <a:t>‹N°›</a:t>
            </a:fld>
            <a:endParaRPr lang="en-US" dirty="0"/>
          </a:p>
        </p:txBody>
      </p:sp>
      <p:cxnSp>
        <p:nvCxnSpPr>
          <p:cNvPr id="7" name="Connecteur droit 6"/>
          <p:cNvCxnSpPr/>
          <p:nvPr userDrawn="1"/>
        </p:nvCxnSpPr>
        <p:spPr>
          <a:xfrm>
            <a:off x="436228" y="1573243"/>
            <a:ext cx="828832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46639"/>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slideLayout" Target="../slideLayouts/slideLayout4.xml"/><Relationship Id="rId4" Type="http://schemas.openxmlformats.org/officeDocument/2006/relationships/tags" Target="../tags/tag36.xml"/></Relationships>
</file>

<file path=ppt/slides/_rels/slide12.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5.xml"/><Relationship Id="rId5" Type="http://schemas.openxmlformats.org/officeDocument/2006/relationships/tags" Target="../tags/tag47.xml"/><Relationship Id="rId4" Type="http://schemas.openxmlformats.org/officeDocument/2006/relationships/tags" Target="../tags/tag46.xml"/></Relationships>
</file>

<file path=ppt/slides/_rels/slide15.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notesSlide" Target="../notesSlides/notesSlide4.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slideLayout" Target="../slideLayouts/slideLayout5.xml"/><Relationship Id="rId5" Type="http://schemas.openxmlformats.org/officeDocument/2006/relationships/tags" Target="../tags/tag64.xml"/><Relationship Id="rId4" Type="http://schemas.openxmlformats.org/officeDocument/2006/relationships/tags" Target="../tags/tag6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slideLayout" Target="../slideLayouts/slideLayout2.xml"/><Relationship Id="rId4" Type="http://schemas.openxmlformats.org/officeDocument/2006/relationships/tags" Target="../tags/tag74.xml"/></Relationships>
</file>

<file path=ppt/slides/_rels/slide23.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slideLayout" Target="../slideLayouts/slideLayout2.xml"/><Relationship Id="rId4" Type="http://schemas.openxmlformats.org/officeDocument/2006/relationships/tags" Target="../tags/tag78.xml"/></Relationships>
</file>

<file path=ppt/slides/_rels/slide24.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slideLayout" Target="../slideLayouts/slideLayout5.xml"/><Relationship Id="rId5" Type="http://schemas.openxmlformats.org/officeDocument/2006/relationships/tags" Target="../tags/tag86.xml"/><Relationship Id="rId4" Type="http://schemas.openxmlformats.org/officeDocument/2006/relationships/tags" Target="../tags/tag85.xml"/></Relationships>
</file>

<file path=ppt/slides/_rels/slide26.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Layout" Target="../slideLayouts/slideLayout2.xml"/><Relationship Id="rId4" Type="http://schemas.openxmlformats.org/officeDocument/2006/relationships/tags" Target="../tags/tag96.xml"/></Relationships>
</file>

<file path=ppt/slides/_rels/slide29.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slideLayout" Target="../slideLayouts/slideLayout4.xml"/><Relationship Id="rId4" Type="http://schemas.openxmlformats.org/officeDocument/2006/relationships/tags" Target="../tags/tag106.xml"/></Relationships>
</file>

<file path=ppt/slides/_rels/slide32.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5" Type="http://schemas.openxmlformats.org/officeDocument/2006/relationships/slideLayout" Target="../slideLayouts/slideLayout4.xml"/><Relationship Id="rId4" Type="http://schemas.openxmlformats.org/officeDocument/2006/relationships/tags" Target="../tags/tag110.xml"/></Relationships>
</file>

<file path=ppt/slides/_rels/slide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slideLayout" Target="../slideLayouts/slideLayout4.xml"/><Relationship Id="rId5" Type="http://schemas.openxmlformats.org/officeDocument/2006/relationships/tags" Target="../tags/tag118.xml"/><Relationship Id="rId4" Type="http://schemas.openxmlformats.org/officeDocument/2006/relationships/tags" Target="../tags/tag117.xml"/></Relationships>
</file>

<file path=ppt/slides/_rels/slide35.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4"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 Id="rId5" Type="http://schemas.openxmlformats.org/officeDocument/2006/relationships/slideLayout" Target="../slideLayouts/slideLayout2.xml"/><Relationship Id="rId4" Type="http://schemas.openxmlformats.org/officeDocument/2006/relationships/tags" Target="../tags/tag137.xml"/></Relationships>
</file>

<file path=ppt/slides/_rels/slide41.xml.rels><?xml version="1.0" encoding="UTF-8" standalone="yes"?>
<Relationships xmlns="http://schemas.openxmlformats.org/package/2006/relationships"><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 Id="rId4"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 Id="rId4"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 Id="rId4"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tags" Target="../tags/tag147.xml"/><Relationship Id="rId4"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 Id="rId4"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18.xml"/><Relationship Id="rId7" Type="http://schemas.openxmlformats.org/officeDocument/2006/relationships/notesSlide" Target="../notesSlides/notesSlide3.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2.xml"/><Relationship Id="rId5" Type="http://schemas.openxmlformats.org/officeDocument/2006/relationships/tags" Target="../tags/tag20.xml"/><Relationship Id="rId4" Type="http://schemas.openxmlformats.org/officeDocument/2006/relationships/tags" Target="../tags/tag19.xml"/></Relationships>
</file>

<file path=ppt/slides/_rels/slide7.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chart" Target="../charts/chart2.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457199" y="63222"/>
            <a:ext cx="8239327" cy="1457474"/>
          </a:xfrm>
        </p:spPr>
        <p:txBody>
          <a:bodyPr>
            <a:noAutofit/>
          </a:bodyPr>
          <a:lstStyle/>
          <a:p>
            <a:pPr>
              <a:lnSpc>
                <a:spcPct val="100000"/>
              </a:lnSpc>
            </a:pPr>
            <a:r>
              <a:rPr lang="fr-CA" sz="2800" dirty="0" smtClean="0"/>
              <a:t>Impacts des JHA </a:t>
            </a:r>
            <a:r>
              <a:rPr lang="fr-CA" sz="2800" dirty="0"/>
              <a:t>sur </a:t>
            </a:r>
            <a:r>
              <a:rPr lang="fr-CA" sz="2800" dirty="0" smtClean="0"/>
              <a:t>les membres </a:t>
            </a:r>
            <a:r>
              <a:rPr lang="fr-CA" sz="2800" dirty="0"/>
              <a:t>de l’entourage </a:t>
            </a:r>
            <a:r>
              <a:rPr lang="fr-CA" sz="2800" dirty="0" smtClean="0"/>
              <a:t>et besoins d’intervention</a:t>
            </a:r>
            <a:endParaRPr lang="fr-CA" sz="2800" dirty="0"/>
          </a:p>
        </p:txBody>
      </p:sp>
      <p:sp>
        <p:nvSpPr>
          <p:cNvPr id="5" name="Sous-titre 4"/>
          <p:cNvSpPr>
            <a:spLocks noGrp="1"/>
          </p:cNvSpPr>
          <p:nvPr>
            <p:ph type="subTitle" idx="1"/>
            <p:custDataLst>
              <p:tags r:id="rId2"/>
            </p:custDataLst>
          </p:nvPr>
        </p:nvSpPr>
        <p:spPr>
          <a:xfrm>
            <a:off x="457200" y="1739352"/>
            <a:ext cx="8239327" cy="890726"/>
          </a:xfrm>
        </p:spPr>
        <p:txBody>
          <a:bodyPr>
            <a:noAutofit/>
          </a:bodyPr>
          <a:lstStyle/>
          <a:p>
            <a:pPr algn="ctr">
              <a:lnSpc>
                <a:spcPct val="100000"/>
              </a:lnSpc>
              <a:spcBef>
                <a:spcPts val="0"/>
              </a:spcBef>
            </a:pPr>
            <a:r>
              <a:rPr lang="fr-CA" sz="2400" cap="none" dirty="0"/>
              <a:t>Francine </a:t>
            </a:r>
            <a:r>
              <a:rPr lang="fr-CA" sz="2400" cap="none" dirty="0" smtClean="0"/>
              <a:t>Ferland et Nadine Blanchette-Martin</a:t>
            </a:r>
          </a:p>
          <a:p>
            <a:pPr>
              <a:lnSpc>
                <a:spcPct val="100000"/>
              </a:lnSpc>
              <a:spcBef>
                <a:spcPts val="0"/>
              </a:spcBef>
            </a:pPr>
            <a:r>
              <a:rPr lang="fr-CA" sz="2400" dirty="0"/>
              <a:t>Service de recherche en dépendance CIUSSS-CN/CISSS-CA</a:t>
            </a:r>
            <a:endParaRPr lang="fr-CA" sz="2400" cap="none" dirty="0" smtClean="0"/>
          </a:p>
          <a:p>
            <a:pPr algn="ctr">
              <a:lnSpc>
                <a:spcPct val="100000"/>
              </a:lnSpc>
              <a:spcBef>
                <a:spcPts val="0"/>
              </a:spcBef>
            </a:pPr>
            <a:endParaRPr lang="fr-CA" sz="2400" baseline="30000" dirty="0"/>
          </a:p>
          <a:p>
            <a:pPr algn="ctr">
              <a:lnSpc>
                <a:spcPct val="100000"/>
              </a:lnSpc>
              <a:spcBef>
                <a:spcPts val="0"/>
              </a:spcBef>
            </a:pPr>
            <a:endParaRPr lang="fr-CA" sz="2400" cap="none" baseline="30000" dirty="0" smtClean="0"/>
          </a:p>
          <a:p>
            <a:pPr algn="ctr">
              <a:lnSpc>
                <a:spcPct val="100000"/>
              </a:lnSpc>
              <a:spcBef>
                <a:spcPts val="0"/>
              </a:spcBef>
            </a:pPr>
            <a:endParaRPr lang="fr-CA" sz="2400" baseline="30000" dirty="0"/>
          </a:p>
        </p:txBody>
      </p:sp>
      <p:sp>
        <p:nvSpPr>
          <p:cNvPr id="6" name="Sous-titre 4"/>
          <p:cNvSpPr txBox="1">
            <a:spLocks/>
          </p:cNvSpPr>
          <p:nvPr>
            <p:custDataLst>
              <p:tags r:id="rId3"/>
            </p:custDataLst>
          </p:nvPr>
        </p:nvSpPr>
        <p:spPr>
          <a:xfrm>
            <a:off x="457199" y="2848734"/>
            <a:ext cx="8239327" cy="170953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0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spcBef>
                <a:spcPts val="0"/>
              </a:spcBef>
            </a:pPr>
            <a:r>
              <a:rPr lang="fr-CA" sz="2400" cap="none" dirty="0" smtClean="0">
                <a:solidFill>
                  <a:schemeClr val="tx1"/>
                </a:solidFill>
                <a:latin typeface="+mn-lt"/>
              </a:rPr>
              <a:t>Résultats tirés du projet de recherche:  </a:t>
            </a:r>
            <a:r>
              <a:rPr lang="fr-CA" sz="2000" cap="none" dirty="0" smtClean="0">
                <a:solidFill>
                  <a:schemeClr val="tx1"/>
                </a:solidFill>
                <a:latin typeface="+mn-lt"/>
              </a:rPr>
              <a:t>Atteintes </a:t>
            </a:r>
            <a:r>
              <a:rPr lang="fr-CA" sz="2000" cap="none" dirty="0">
                <a:solidFill>
                  <a:schemeClr val="tx1"/>
                </a:solidFill>
                <a:latin typeface="+mn-lt"/>
              </a:rPr>
              <a:t>au réseau social du joueur : </a:t>
            </a:r>
            <a:r>
              <a:rPr lang="fr-CA" sz="2000" cap="none" dirty="0" smtClean="0">
                <a:solidFill>
                  <a:schemeClr val="tx1"/>
                </a:solidFill>
                <a:latin typeface="+mn-lt"/>
              </a:rPr>
              <a:t>Impacts </a:t>
            </a:r>
            <a:r>
              <a:rPr lang="fr-CA" sz="2000" cap="none" dirty="0">
                <a:solidFill>
                  <a:schemeClr val="tx1"/>
                </a:solidFill>
                <a:latin typeface="+mn-lt"/>
              </a:rPr>
              <a:t>et </a:t>
            </a:r>
            <a:r>
              <a:rPr lang="fr-CA" sz="2000" cap="none" dirty="0" smtClean="0">
                <a:solidFill>
                  <a:schemeClr val="tx1"/>
                </a:solidFill>
                <a:latin typeface="+mn-lt"/>
              </a:rPr>
              <a:t>conséquences</a:t>
            </a:r>
          </a:p>
          <a:p>
            <a:pPr algn="ctr">
              <a:lnSpc>
                <a:spcPct val="100000"/>
              </a:lnSpc>
              <a:spcBef>
                <a:spcPts val="0"/>
              </a:spcBef>
            </a:pPr>
            <a:endParaRPr lang="fr-CA" sz="2000" cap="none" dirty="0" smtClean="0">
              <a:solidFill>
                <a:schemeClr val="tx1"/>
              </a:solidFill>
              <a:latin typeface="+mn-lt"/>
            </a:endParaRPr>
          </a:p>
          <a:p>
            <a:pPr algn="ctr">
              <a:lnSpc>
                <a:spcPct val="100000"/>
              </a:lnSpc>
              <a:spcBef>
                <a:spcPts val="0"/>
              </a:spcBef>
            </a:pPr>
            <a:r>
              <a:rPr lang="fr-CA" sz="2000" cap="none" dirty="0" smtClean="0">
                <a:solidFill>
                  <a:schemeClr val="tx1"/>
                </a:solidFill>
                <a:latin typeface="+mn-lt"/>
              </a:rPr>
              <a:t>Financé par le Fonds </a:t>
            </a:r>
            <a:r>
              <a:rPr lang="fr-CA" sz="2000" cap="none" dirty="0">
                <a:solidFill>
                  <a:schemeClr val="tx1"/>
                </a:solidFill>
                <a:latin typeface="+mn-lt"/>
              </a:rPr>
              <a:t>québécois de la recherche sur la société et la culture.</a:t>
            </a:r>
          </a:p>
          <a:p>
            <a:pPr algn="ctr">
              <a:lnSpc>
                <a:spcPct val="100000"/>
              </a:lnSpc>
              <a:spcBef>
                <a:spcPts val="0"/>
              </a:spcBef>
            </a:pPr>
            <a:endParaRPr lang="fr-CA" sz="2000" cap="none" dirty="0" smtClean="0">
              <a:solidFill>
                <a:schemeClr val="tx1"/>
              </a:solidFill>
              <a:latin typeface="+mn-lt"/>
            </a:endParaRPr>
          </a:p>
          <a:p>
            <a:pPr algn="ctr">
              <a:lnSpc>
                <a:spcPct val="100000"/>
              </a:lnSpc>
              <a:spcBef>
                <a:spcPts val="0"/>
              </a:spcBef>
            </a:pPr>
            <a:endParaRPr lang="fr-CA" sz="2000" cap="none" dirty="0">
              <a:solidFill>
                <a:schemeClr val="tx1"/>
              </a:solidFill>
              <a:latin typeface="+mn-lt"/>
            </a:endParaRPr>
          </a:p>
        </p:txBody>
      </p:sp>
    </p:spTree>
    <p:extLst>
      <p:ext uri="{BB962C8B-B14F-4D97-AF65-F5344CB8AC3E}">
        <p14:creationId xmlns:p14="http://schemas.microsoft.com/office/powerpoint/2010/main" val="2451616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vécus par les ME en raison des habitudes de JHA des </a:t>
            </a:r>
            <a:r>
              <a:rPr lang="fr-CA" dirty="0" smtClean="0"/>
              <a:t>joueurs  (</a:t>
            </a:r>
            <a:r>
              <a:rPr lang="fr-CA" i="1" dirty="0" smtClean="0"/>
              <a:t>N</a:t>
            </a:r>
            <a:r>
              <a:rPr lang="fr-CA" dirty="0" smtClean="0"/>
              <a:t> = 50)</a:t>
            </a:r>
            <a:endParaRPr lang="fr-CA" dirty="0"/>
          </a:p>
        </p:txBody>
      </p:sp>
      <p:sp>
        <p:nvSpPr>
          <p:cNvPr id="3" name="Espace réservé du contenu 2"/>
          <p:cNvSpPr>
            <a:spLocks noGrp="1"/>
          </p:cNvSpPr>
          <p:nvPr>
            <p:ph idx="1"/>
            <p:custDataLst>
              <p:tags r:id="rId2"/>
            </p:custDataLst>
          </p:nvPr>
        </p:nvSpPr>
        <p:spPr/>
        <p:txBody>
          <a:bodyPr>
            <a:normAutofit/>
          </a:bodyPr>
          <a:lstStyle/>
          <a:p>
            <a:r>
              <a:rPr lang="fr-CA" dirty="0" smtClean="0"/>
              <a:t>Grandes catégories d’impacts identifiés par les ME</a:t>
            </a:r>
          </a:p>
          <a:p>
            <a:pPr lvl="1"/>
            <a:r>
              <a:rPr lang="fr-CA" dirty="0" smtClean="0"/>
              <a:t>La relation entre le ME et le joueur</a:t>
            </a:r>
          </a:p>
          <a:p>
            <a:pPr lvl="1"/>
            <a:r>
              <a:rPr lang="fr-CA" dirty="0" smtClean="0"/>
              <a:t>Les émotions du ME</a:t>
            </a:r>
            <a:endParaRPr lang="fr-CA" dirty="0"/>
          </a:p>
          <a:p>
            <a:pPr lvl="1"/>
            <a:r>
              <a:rPr lang="fr-CA" dirty="0" smtClean="0"/>
              <a:t>Les finances du ME</a:t>
            </a:r>
            <a:endParaRPr lang="fr-CA" dirty="0"/>
          </a:p>
          <a:p>
            <a:pPr lvl="1"/>
            <a:r>
              <a:rPr lang="fr-CA" dirty="0" smtClean="0"/>
              <a:t>La vie sociale du ME</a:t>
            </a:r>
            <a:endParaRPr lang="fr-CA" dirty="0"/>
          </a:p>
          <a:p>
            <a:pPr lvl="1"/>
            <a:r>
              <a:rPr lang="fr-CA" dirty="0" smtClean="0"/>
              <a:t>Les autres impacts vécus par les ME</a:t>
            </a:r>
          </a:p>
          <a:p>
            <a:pPr lvl="2"/>
            <a:r>
              <a:rPr lang="fr-CA" dirty="0" smtClean="0"/>
              <a:t>Ex.: Santé physique</a:t>
            </a:r>
            <a:r>
              <a:rPr lang="fr-CA" dirty="0"/>
              <a:t>, </a:t>
            </a:r>
            <a:r>
              <a:rPr lang="fr-CA" dirty="0" smtClean="0"/>
              <a:t>Vie professionnelle</a:t>
            </a:r>
            <a:r>
              <a:rPr lang="fr-CA" dirty="0"/>
              <a:t>, qualité de vie, projets </a:t>
            </a:r>
            <a:r>
              <a:rPr lang="fr-CA" dirty="0" smtClean="0"/>
              <a:t>futurs</a:t>
            </a:r>
            <a:endParaRPr lang="fr-CA" dirty="0"/>
          </a:p>
          <a:p>
            <a:pPr lvl="1"/>
            <a:r>
              <a:rPr lang="fr-CA" dirty="0" smtClean="0"/>
              <a:t>Les impacts </a:t>
            </a:r>
            <a:r>
              <a:rPr lang="fr-CA" dirty="0"/>
              <a:t>positifs</a:t>
            </a:r>
          </a:p>
          <a:p>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64088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3200" dirty="0">
                <a:latin typeface="+mn-lt"/>
              </a:rPr>
              <a:t>Impacts au plan </a:t>
            </a:r>
            <a:r>
              <a:rPr lang="fr-CA" sz="3200" b="1" dirty="0" smtClean="0">
                <a:latin typeface="+mn-lt"/>
              </a:rPr>
              <a:t>relationnel</a:t>
            </a:r>
            <a:r>
              <a:rPr lang="fr-CA" sz="3200" dirty="0" smtClean="0">
                <a:latin typeface="+mn-lt"/>
              </a:rPr>
              <a:t> vécus </a:t>
            </a:r>
            <a:r>
              <a:rPr lang="fr-CA" sz="3200" dirty="0">
                <a:latin typeface="+mn-lt"/>
              </a:rPr>
              <a:t>par les ME en raison des habitudes de JHA des </a:t>
            </a:r>
            <a:r>
              <a:rPr lang="fr-CA" sz="3200" dirty="0" smtClean="0">
                <a:latin typeface="+mn-lt"/>
              </a:rPr>
              <a:t>joueurs</a:t>
            </a:r>
            <a:r>
              <a:rPr lang="fr-CA" sz="3200" dirty="0">
                <a:latin typeface="+mn-lt"/>
              </a:rPr>
              <a:t> (</a:t>
            </a:r>
            <a:r>
              <a:rPr lang="fr-CA" sz="3200" i="1" dirty="0">
                <a:latin typeface="+mn-lt"/>
              </a:rPr>
              <a:t>N</a:t>
            </a:r>
            <a:r>
              <a:rPr lang="fr-CA" sz="3200" dirty="0">
                <a:latin typeface="+mn-lt"/>
              </a:rPr>
              <a:t> = 50)</a:t>
            </a:r>
          </a:p>
        </p:txBody>
      </p:sp>
      <p:sp>
        <p:nvSpPr>
          <p:cNvPr id="3" name="Espace réservé du contenu 2"/>
          <p:cNvSpPr>
            <a:spLocks noGrp="1"/>
          </p:cNvSpPr>
          <p:nvPr>
            <p:ph sz="half" idx="1"/>
            <p:custDataLst>
              <p:tags r:id="rId2"/>
            </p:custDataLst>
          </p:nvPr>
        </p:nvSpPr>
        <p:spPr>
          <a:xfrm>
            <a:off x="436228" y="1825625"/>
            <a:ext cx="3983372" cy="4351338"/>
          </a:xfrm>
        </p:spPr>
        <p:txBody>
          <a:bodyPr>
            <a:normAutofit/>
          </a:bodyPr>
          <a:lstStyle/>
          <a:p>
            <a:pPr marL="358775" indent="-358775">
              <a:buClr>
                <a:schemeClr val="accent1"/>
              </a:buClr>
              <a:buFont typeface="Courier New" panose="02070309020205020404" pitchFamily="49" charset="0"/>
              <a:buChar char="o"/>
            </a:pPr>
            <a:r>
              <a:rPr lang="fr-CA" dirty="0" smtClean="0"/>
              <a:t>Détérioration </a:t>
            </a:r>
            <a:r>
              <a:rPr lang="fr-CA" dirty="0"/>
              <a:t>du lien de confiance</a:t>
            </a:r>
          </a:p>
          <a:p>
            <a:pPr lvl="1" indent="-327025">
              <a:buClr>
                <a:schemeClr val="accent1"/>
              </a:buClr>
            </a:pPr>
            <a:r>
              <a:rPr lang="fr-CA" dirty="0" smtClean="0"/>
              <a:t>Mensonges</a:t>
            </a:r>
          </a:p>
          <a:p>
            <a:pPr lvl="1" indent="-327025">
              <a:buClr>
                <a:schemeClr val="accent1"/>
              </a:buClr>
            </a:pPr>
            <a:r>
              <a:rPr lang="fr-CA" dirty="0" smtClean="0"/>
              <a:t>Promesses non tenues</a:t>
            </a:r>
          </a:p>
          <a:p>
            <a:pPr lvl="1" indent="-327025">
              <a:buClr>
                <a:schemeClr val="accent1"/>
              </a:buClr>
            </a:pPr>
            <a:r>
              <a:rPr lang="fr-CA" dirty="0" smtClean="0"/>
              <a:t>Sentiment de trahison</a:t>
            </a:r>
          </a:p>
          <a:p>
            <a:pPr lvl="1" indent="-327025">
              <a:buClr>
                <a:schemeClr val="accent1"/>
              </a:buClr>
            </a:pPr>
            <a:r>
              <a:rPr lang="fr-CA" dirty="0"/>
              <a:t>Chantage</a:t>
            </a:r>
          </a:p>
          <a:p>
            <a:pPr lvl="1" indent="-327025">
              <a:buClr>
                <a:schemeClr val="accent1"/>
              </a:buClr>
            </a:pPr>
            <a:r>
              <a:rPr lang="fr-CA" dirty="0"/>
              <a:t>Menaces de tout ordre</a:t>
            </a:r>
          </a:p>
          <a:p>
            <a:pPr lvl="1"/>
            <a:endParaRPr lang="fr-CA" dirty="0" smtClean="0"/>
          </a:p>
          <a:p>
            <a:pPr marL="360362" lvl="1" indent="0">
              <a:buNone/>
            </a:pPr>
            <a:endParaRPr lang="fr-CA" dirty="0" smtClean="0"/>
          </a:p>
          <a:p>
            <a:pPr lvl="1"/>
            <a:endParaRPr lang="fr-CA" dirty="0"/>
          </a:p>
          <a:p>
            <a:endParaRPr lang="fr-CA" dirty="0"/>
          </a:p>
        </p:txBody>
      </p:sp>
      <p:sp>
        <p:nvSpPr>
          <p:cNvPr id="5" name="Espace réservé du contenu 4"/>
          <p:cNvSpPr>
            <a:spLocks noGrp="1"/>
          </p:cNvSpPr>
          <p:nvPr>
            <p:ph sz="half" idx="2"/>
            <p:custDataLst>
              <p:tags r:id="rId3"/>
            </p:custDataLst>
          </p:nvPr>
        </p:nvSpPr>
        <p:spPr>
          <a:xfrm>
            <a:off x="4749800" y="1825625"/>
            <a:ext cx="3958496" cy="1557829"/>
          </a:xfrm>
        </p:spPr>
        <p:txBody>
          <a:bodyPr/>
          <a:lstStyle/>
          <a:p>
            <a:pPr marL="358775" indent="-358775">
              <a:buClr>
                <a:schemeClr val="accent1"/>
              </a:buClr>
              <a:buFont typeface="Courier New" panose="02070309020205020404" pitchFamily="49" charset="0"/>
              <a:buChar char="o"/>
            </a:pPr>
            <a:r>
              <a:rPr lang="fr-CA" dirty="0"/>
              <a:t>Lien de confiance</a:t>
            </a:r>
          </a:p>
          <a:p>
            <a:pPr lvl="1" indent="-327025">
              <a:buClr>
                <a:schemeClr val="accent1"/>
              </a:buClr>
            </a:pPr>
            <a:r>
              <a:rPr lang="fr-CA" dirty="0"/>
              <a:t>Difficile à reconstruire</a:t>
            </a:r>
          </a:p>
          <a:p>
            <a:pPr lvl="1">
              <a:buClr>
                <a:schemeClr val="accent1"/>
              </a:buClr>
            </a:pPr>
            <a:r>
              <a:rPr lang="fr-CA" dirty="0"/>
              <a:t>Entièrement détruit</a:t>
            </a:r>
          </a:p>
          <a:p>
            <a:endParaRPr lang="fr-CA" dirty="0"/>
          </a:p>
        </p:txBody>
      </p:sp>
      <p:sp>
        <p:nvSpPr>
          <p:cNvPr id="4" name="Espace réservé du numéro de diapositive 3"/>
          <p:cNvSpPr>
            <a:spLocks noGrp="1"/>
          </p:cNvSpPr>
          <p:nvPr>
            <p:ph type="sldNum" sz="quarter" idx="12"/>
            <p:custDataLst>
              <p:tags r:id="rId4"/>
            </p:custDataLst>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252422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au plan </a:t>
            </a:r>
            <a:r>
              <a:rPr lang="fr-CA" b="1" dirty="0"/>
              <a:t>relationnel</a:t>
            </a:r>
            <a:r>
              <a:rPr lang="fr-CA" dirty="0"/>
              <a:t> </a:t>
            </a:r>
            <a:r>
              <a:rPr lang="fr-CA" dirty="0" smtClean="0"/>
              <a:t>(suite)</a:t>
            </a:r>
            <a:endParaRPr lang="fr-CA" dirty="0"/>
          </a:p>
        </p:txBody>
      </p:sp>
      <p:sp>
        <p:nvSpPr>
          <p:cNvPr id="3" name="Espace réservé du contenu 2"/>
          <p:cNvSpPr>
            <a:spLocks noGrp="1"/>
          </p:cNvSpPr>
          <p:nvPr>
            <p:ph idx="1"/>
            <p:custDataLst>
              <p:tags r:id="rId2"/>
            </p:custDataLst>
          </p:nvPr>
        </p:nvSpPr>
        <p:spPr/>
        <p:txBody>
          <a:bodyPr>
            <a:normAutofit/>
          </a:bodyPr>
          <a:lstStyle/>
          <a:p>
            <a:r>
              <a:rPr lang="fr-CA" dirty="0" smtClean="0"/>
              <a:t>Mise en péril </a:t>
            </a:r>
            <a:r>
              <a:rPr lang="fr-CA" dirty="0"/>
              <a:t>de la </a:t>
            </a:r>
            <a:r>
              <a:rPr lang="fr-CA" dirty="0" smtClean="0"/>
              <a:t>relation</a:t>
            </a:r>
          </a:p>
          <a:p>
            <a:pPr lvl="1"/>
            <a:r>
              <a:rPr lang="fr-CA" dirty="0" smtClean="0"/>
              <a:t>Éloignement</a:t>
            </a:r>
          </a:p>
          <a:p>
            <a:pPr lvl="1"/>
            <a:r>
              <a:rPr lang="fr-CA" dirty="0" smtClean="0"/>
              <a:t>Absence de projection dans le futur</a:t>
            </a:r>
          </a:p>
          <a:p>
            <a:pPr lvl="1"/>
            <a:r>
              <a:rPr lang="fr-CA" dirty="0" smtClean="0"/>
              <a:t>Désengagement</a:t>
            </a:r>
          </a:p>
          <a:p>
            <a:pPr lvl="1"/>
            <a:r>
              <a:rPr lang="fr-CA" dirty="0" smtClean="0"/>
              <a:t>Remise en question de la relation</a:t>
            </a:r>
          </a:p>
          <a:p>
            <a:pPr marL="360362" lvl="1" indent="0">
              <a:buNone/>
            </a:pPr>
            <a:endParaRPr lang="fr-CA" dirty="0" smtClean="0"/>
          </a:p>
          <a:p>
            <a:pPr lvl="1"/>
            <a:endParaRPr lang="fr-CA" dirty="0"/>
          </a:p>
          <a:p>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775900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Impacts au plan </a:t>
            </a:r>
            <a:r>
              <a:rPr lang="fr-CA" b="1" dirty="0"/>
              <a:t>relationnel</a:t>
            </a:r>
            <a:r>
              <a:rPr lang="fr-CA" dirty="0"/>
              <a:t> (suite)</a:t>
            </a:r>
          </a:p>
        </p:txBody>
      </p:sp>
      <p:sp>
        <p:nvSpPr>
          <p:cNvPr id="3" name="Espace réservé du contenu 2"/>
          <p:cNvSpPr>
            <a:spLocks noGrp="1"/>
          </p:cNvSpPr>
          <p:nvPr>
            <p:ph idx="1"/>
            <p:custDataLst>
              <p:tags r:id="rId2"/>
            </p:custDataLst>
          </p:nvPr>
        </p:nvSpPr>
        <p:spPr/>
        <p:txBody>
          <a:bodyPr>
            <a:normAutofit/>
          </a:bodyPr>
          <a:lstStyle/>
          <a:p>
            <a:r>
              <a:rPr lang="fr-CA" dirty="0" smtClean="0"/>
              <a:t>Difficulté à communiquer ou à parler de la problématique avec le joueur</a:t>
            </a:r>
          </a:p>
          <a:p>
            <a:r>
              <a:rPr lang="fr-CA" dirty="0" smtClean="0"/>
              <a:t>Absence physique et psychologique du joueur</a:t>
            </a:r>
          </a:p>
          <a:p>
            <a:pPr lvl="1"/>
            <a:r>
              <a:rPr lang="fr-CA" dirty="0" smtClean="0"/>
              <a:t>Moins d’activités ensemble </a:t>
            </a:r>
          </a:p>
          <a:p>
            <a:pPr lvl="1"/>
            <a:r>
              <a:rPr lang="fr-CA" dirty="0" smtClean="0"/>
              <a:t>Moins d’intimité </a:t>
            </a:r>
          </a:p>
          <a:p>
            <a:r>
              <a:rPr lang="fr-CA" dirty="0" smtClean="0"/>
              <a:t>Sentiment d’abandon</a:t>
            </a:r>
          </a:p>
          <a:p>
            <a:r>
              <a:rPr lang="fr-CA" dirty="0" smtClean="0"/>
              <a:t>Ne reconnaît plus le joueur</a:t>
            </a:r>
          </a:p>
          <a:p>
            <a:pPr lvl="1"/>
            <a:endParaRPr lang="fr-CA" dirty="0" smtClean="0"/>
          </a:p>
          <a:p>
            <a:pPr marL="360362" lvl="1" indent="0">
              <a:buNone/>
            </a:pPr>
            <a:endParaRPr lang="fr-CA" dirty="0" smtClean="0"/>
          </a:p>
          <a:p>
            <a:pPr lvl="1"/>
            <a:endParaRPr lang="fr-CA" dirty="0"/>
          </a:p>
          <a:p>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716164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24206" y="365126"/>
            <a:ext cx="8286161" cy="1325563"/>
          </a:xfrm>
        </p:spPr>
        <p:txBody>
          <a:bodyPr>
            <a:normAutofit/>
          </a:bodyPr>
          <a:lstStyle/>
          <a:p>
            <a:r>
              <a:rPr lang="fr-CA" dirty="0"/>
              <a:t>Impacts au plan </a:t>
            </a:r>
            <a:r>
              <a:rPr lang="fr-CA" b="1" dirty="0"/>
              <a:t>relationnel</a:t>
            </a:r>
            <a:r>
              <a:rPr lang="fr-CA" dirty="0"/>
              <a:t> (suite)</a:t>
            </a:r>
            <a:endParaRPr lang="fr-CA" sz="3200" dirty="0">
              <a:latin typeface="+mn-lt"/>
            </a:endParaRPr>
          </a:p>
        </p:txBody>
      </p:sp>
      <p:sp>
        <p:nvSpPr>
          <p:cNvPr id="5" name="Espace réservé du texte 4"/>
          <p:cNvSpPr>
            <a:spLocks noGrp="1"/>
          </p:cNvSpPr>
          <p:nvPr>
            <p:ph type="body" idx="1"/>
            <p:custDataLst>
              <p:tags r:id="rId2"/>
            </p:custDataLst>
          </p:nvPr>
        </p:nvSpPr>
        <p:spPr>
          <a:xfrm>
            <a:off x="424205" y="1681163"/>
            <a:ext cx="8286161" cy="552990"/>
          </a:xfrm>
        </p:spPr>
        <p:txBody>
          <a:bodyPr>
            <a:normAutofit/>
          </a:bodyPr>
          <a:lstStyle/>
          <a:p>
            <a:pPr algn="ctr"/>
            <a:r>
              <a:rPr lang="fr-CA" sz="2800" b="0" dirty="0"/>
              <a:t>Plus spécifiquement pour les </a:t>
            </a:r>
            <a:r>
              <a:rPr lang="fr-CA" sz="2800" b="0" dirty="0" smtClean="0"/>
              <a:t>conjoints</a:t>
            </a:r>
            <a:endParaRPr lang="fr-CA" sz="2800" b="0" dirty="0"/>
          </a:p>
        </p:txBody>
      </p:sp>
      <p:sp>
        <p:nvSpPr>
          <p:cNvPr id="3" name="Espace réservé du contenu 2"/>
          <p:cNvSpPr>
            <a:spLocks noGrp="1"/>
          </p:cNvSpPr>
          <p:nvPr>
            <p:ph sz="half" idx="2"/>
            <p:custDataLst>
              <p:tags r:id="rId3"/>
            </p:custDataLst>
          </p:nvPr>
        </p:nvSpPr>
        <p:spPr>
          <a:xfrm>
            <a:off x="329935" y="2267801"/>
            <a:ext cx="4208814" cy="3832962"/>
          </a:xfrm>
        </p:spPr>
        <p:txBody>
          <a:bodyPr>
            <a:noAutofit/>
          </a:bodyPr>
          <a:lstStyle/>
          <a:p>
            <a:pPr marL="358775" indent="-358775">
              <a:buClr>
                <a:schemeClr val="accent1"/>
              </a:buClr>
              <a:buFont typeface="Courier New" panose="02070309020205020404" pitchFamily="49" charset="0"/>
              <a:buChar char="o"/>
            </a:pPr>
            <a:r>
              <a:rPr lang="fr-CA" sz="2400" dirty="0" smtClean="0"/>
              <a:t>Moins de soutien</a:t>
            </a:r>
          </a:p>
          <a:p>
            <a:pPr marL="358775" indent="-358775">
              <a:buClr>
                <a:schemeClr val="accent1"/>
              </a:buClr>
              <a:buFont typeface="Courier New" panose="02070309020205020404" pitchFamily="49" charset="0"/>
              <a:buChar char="o"/>
            </a:pPr>
            <a:r>
              <a:rPr lang="fr-CA" sz="2400" dirty="0" smtClean="0"/>
              <a:t>Moins d’attention</a:t>
            </a:r>
          </a:p>
          <a:p>
            <a:pPr marL="358775" indent="-358775">
              <a:buClr>
                <a:schemeClr val="accent1"/>
              </a:buClr>
              <a:buFont typeface="Courier New" panose="02070309020205020404" pitchFamily="49" charset="0"/>
              <a:buChar char="o"/>
            </a:pPr>
            <a:r>
              <a:rPr lang="fr-CA" sz="2400" dirty="0" smtClean="0"/>
              <a:t>Climat tendu à la maison</a:t>
            </a:r>
          </a:p>
          <a:p>
            <a:pPr marL="358775" indent="-358775">
              <a:buClr>
                <a:schemeClr val="accent1"/>
              </a:buClr>
              <a:buFont typeface="Courier New" panose="02070309020205020404" pitchFamily="49" charset="0"/>
              <a:buChar char="o"/>
            </a:pPr>
            <a:r>
              <a:rPr lang="fr-CA" sz="2400" dirty="0" smtClean="0"/>
              <a:t>Manque de respect de la part du joueur</a:t>
            </a:r>
          </a:p>
          <a:p>
            <a:pPr marL="358775" indent="-358775">
              <a:buClr>
                <a:schemeClr val="accent1"/>
              </a:buClr>
              <a:buFont typeface="Courier New" panose="02070309020205020404" pitchFamily="49" charset="0"/>
              <a:buChar char="o"/>
            </a:pPr>
            <a:r>
              <a:rPr lang="fr-CA" sz="2400" dirty="0" smtClean="0"/>
              <a:t>Avoir l’impression que le joueur dépend d’eux</a:t>
            </a:r>
          </a:p>
          <a:p>
            <a:pPr marL="358775" indent="-358775">
              <a:buClr>
                <a:schemeClr val="accent1"/>
              </a:buClr>
              <a:buFont typeface="Courier New" panose="02070309020205020404" pitchFamily="49" charset="0"/>
              <a:buChar char="o"/>
            </a:pPr>
            <a:r>
              <a:rPr lang="fr-CA" sz="2400" dirty="0"/>
              <a:t>Mensonges spécifiques à la relation </a:t>
            </a:r>
            <a:r>
              <a:rPr lang="fr-CA" sz="2400" dirty="0" smtClean="0"/>
              <a:t>familiale </a:t>
            </a:r>
            <a:r>
              <a:rPr lang="fr-CA" sz="2400" dirty="0"/>
              <a:t>et conjugale</a:t>
            </a:r>
          </a:p>
          <a:p>
            <a:pPr marL="0" indent="0">
              <a:buClr>
                <a:schemeClr val="accent1"/>
              </a:buClr>
              <a:buNone/>
            </a:pPr>
            <a:endParaRPr lang="fr-CA" sz="2400" dirty="0" smtClean="0"/>
          </a:p>
          <a:p>
            <a:pPr lvl="1">
              <a:buClr>
                <a:schemeClr val="accent1"/>
              </a:buClr>
              <a:buFont typeface="Courier New" panose="02070309020205020404" pitchFamily="49" charset="0"/>
              <a:buChar char="o"/>
            </a:pPr>
            <a:endParaRPr lang="fr-CA" dirty="0" smtClean="0"/>
          </a:p>
          <a:p>
            <a:pPr marL="817562" lvl="1" indent="-457200">
              <a:buClr>
                <a:schemeClr val="accent1"/>
              </a:buClr>
              <a:buFont typeface="Courier New" panose="02070309020205020404" pitchFamily="49" charset="0"/>
              <a:buChar char="o"/>
            </a:pPr>
            <a:endParaRPr lang="fr-CA" dirty="0" smtClean="0"/>
          </a:p>
          <a:p>
            <a:pPr lvl="1">
              <a:buClr>
                <a:schemeClr val="accent1"/>
              </a:buClr>
              <a:buFont typeface="Courier New" panose="02070309020205020404" pitchFamily="49" charset="0"/>
              <a:buChar char="o"/>
            </a:pPr>
            <a:endParaRPr lang="fr-CA" dirty="0"/>
          </a:p>
          <a:p>
            <a:pPr>
              <a:buClr>
                <a:schemeClr val="accent1"/>
              </a:buClr>
              <a:buFont typeface="Courier New" panose="02070309020205020404" pitchFamily="49" charset="0"/>
              <a:buChar char="o"/>
            </a:pPr>
            <a:endParaRPr lang="fr-CA" sz="2400" dirty="0"/>
          </a:p>
        </p:txBody>
      </p:sp>
      <p:sp>
        <p:nvSpPr>
          <p:cNvPr id="7" name="Espace réservé du contenu 6"/>
          <p:cNvSpPr>
            <a:spLocks noGrp="1"/>
          </p:cNvSpPr>
          <p:nvPr>
            <p:ph sz="quarter" idx="4"/>
            <p:custDataLst>
              <p:tags r:id="rId4"/>
            </p:custDataLst>
          </p:nvPr>
        </p:nvSpPr>
        <p:spPr>
          <a:xfrm>
            <a:off x="4749801" y="2267801"/>
            <a:ext cx="3960566" cy="3832962"/>
          </a:xfrm>
        </p:spPr>
        <p:txBody>
          <a:bodyPr>
            <a:normAutofit/>
          </a:bodyPr>
          <a:lstStyle/>
          <a:p>
            <a:pPr marL="358775" indent="-358775">
              <a:buClr>
                <a:schemeClr val="accent1"/>
              </a:buClr>
              <a:buFont typeface="Courier New" panose="02070309020205020404" pitchFamily="49" charset="0"/>
              <a:buChar char="o"/>
            </a:pPr>
            <a:r>
              <a:rPr lang="fr-CA" sz="2400" dirty="0"/>
              <a:t>Sentiment d’échec conjugal</a:t>
            </a:r>
          </a:p>
          <a:p>
            <a:pPr marL="358775" indent="-358775">
              <a:buClr>
                <a:schemeClr val="accent1"/>
              </a:buClr>
              <a:buFont typeface="Courier New" panose="02070309020205020404" pitchFamily="49" charset="0"/>
              <a:buChar char="o"/>
            </a:pPr>
            <a:r>
              <a:rPr lang="fr-CA" sz="2400" dirty="0"/>
              <a:t>Soupçon d’infidélité</a:t>
            </a:r>
          </a:p>
          <a:p>
            <a:pPr marL="358775" indent="-358775">
              <a:buClr>
                <a:schemeClr val="accent1"/>
              </a:buClr>
              <a:buFont typeface="Courier New" panose="02070309020205020404" pitchFamily="49" charset="0"/>
              <a:buChar char="o"/>
            </a:pPr>
            <a:r>
              <a:rPr lang="fr-CA" sz="2400" dirty="0"/>
              <a:t>Séparation</a:t>
            </a:r>
          </a:p>
          <a:p>
            <a:pPr marL="358775" indent="-358775">
              <a:buClr>
                <a:schemeClr val="accent1"/>
              </a:buClr>
              <a:buFont typeface="Courier New" panose="02070309020205020404" pitchFamily="49" charset="0"/>
              <a:buChar char="o"/>
            </a:pPr>
            <a:r>
              <a:rPr lang="fr-CA" sz="2400" dirty="0" smtClean="0"/>
              <a:t>Se sentir responsable </a:t>
            </a:r>
            <a:r>
              <a:rPr lang="fr-CA" sz="2400" dirty="0"/>
              <a:t>du bonheur du </a:t>
            </a:r>
            <a:r>
              <a:rPr lang="fr-CA" sz="2400" dirty="0" smtClean="0"/>
              <a:t>joueur</a:t>
            </a:r>
          </a:p>
          <a:p>
            <a:pPr marL="358775" indent="-358775">
              <a:buClr>
                <a:schemeClr val="accent1"/>
              </a:buClr>
              <a:buFont typeface="Courier New" panose="02070309020205020404" pitchFamily="49" charset="0"/>
              <a:buChar char="o"/>
            </a:pPr>
            <a:r>
              <a:rPr lang="fr-CA" sz="2400" dirty="0" smtClean="0"/>
              <a:t>Présence </a:t>
            </a:r>
            <a:r>
              <a:rPr lang="fr-CA" sz="2400" dirty="0"/>
              <a:t>de violence physique, psychologique et financière</a:t>
            </a:r>
          </a:p>
          <a:p>
            <a:endParaRPr lang="fr-CA" sz="2400" dirty="0"/>
          </a:p>
        </p:txBody>
      </p:sp>
      <p:sp>
        <p:nvSpPr>
          <p:cNvPr id="4" name="Espace réservé du numéro de diapositive 3"/>
          <p:cNvSpPr>
            <a:spLocks noGrp="1"/>
          </p:cNvSpPr>
          <p:nvPr>
            <p:ph type="sldNum" sz="quarter" idx="12"/>
            <p:custDataLst>
              <p:tags r:id="rId5"/>
            </p:custDataLst>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859640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dirty="0" smtClean="0"/>
              <a:t>Impacts </a:t>
            </a:r>
            <a:r>
              <a:rPr lang="fr-CA" dirty="0"/>
              <a:t>au plan </a:t>
            </a:r>
            <a:r>
              <a:rPr lang="fr-CA" b="1" dirty="0" smtClean="0"/>
              <a:t>relationnel</a:t>
            </a:r>
            <a:r>
              <a:rPr lang="fr-CA" dirty="0" smtClean="0"/>
              <a:t>: Extraits d’entrevues</a:t>
            </a:r>
            <a:endParaRPr lang="fr-CA" dirty="0"/>
          </a:p>
        </p:txBody>
      </p:sp>
      <p:sp>
        <p:nvSpPr>
          <p:cNvPr id="3" name="Espace réservé du contenu 2"/>
          <p:cNvSpPr>
            <a:spLocks noGrp="1"/>
          </p:cNvSpPr>
          <p:nvPr>
            <p:ph idx="1"/>
            <p:custDataLst>
              <p:tags r:id="rId2"/>
            </p:custDataLst>
          </p:nvPr>
        </p:nvSpPr>
        <p:spPr/>
        <p:txBody>
          <a:bodyPr>
            <a:normAutofit/>
          </a:bodyPr>
          <a:lstStyle/>
          <a:p>
            <a:pPr marL="0" indent="357188" algn="just">
              <a:buNone/>
              <a:tabLst>
                <a:tab pos="7000875" algn="l"/>
              </a:tabLst>
            </a:pPr>
            <a:r>
              <a:rPr lang="fr-CA" sz="2400" i="1" dirty="0"/>
              <a:t>Je ne le sens </a:t>
            </a:r>
            <a:r>
              <a:rPr lang="fr-CA" sz="2400" i="1" dirty="0" smtClean="0"/>
              <a:t>plus, </a:t>
            </a:r>
            <a:r>
              <a:rPr lang="fr-CA" sz="2400" i="1" dirty="0"/>
              <a:t>quand il joue, c’est comme si je perdais tout le temps des morceaux là, mettons, ça revient, mais c’est comme dur. </a:t>
            </a:r>
            <a:r>
              <a:rPr lang="fr-CA" sz="2400" dirty="0"/>
              <a:t>(conjointe, 28 ans</a:t>
            </a:r>
            <a:r>
              <a:rPr lang="fr-CA" sz="2400" dirty="0" smtClean="0"/>
              <a:t>)</a:t>
            </a:r>
          </a:p>
          <a:p>
            <a:pPr marL="628650" indent="0" algn="just">
              <a:buNone/>
              <a:tabLst>
                <a:tab pos="7000875" algn="l"/>
              </a:tabLst>
            </a:pPr>
            <a:endParaRPr lang="fr-CA" sz="2400" dirty="0" smtClean="0"/>
          </a:p>
          <a:p>
            <a:pPr marL="0" indent="357188" algn="just">
              <a:buNone/>
              <a:tabLst>
                <a:tab pos="7000875" algn="l"/>
              </a:tabLst>
            </a:pPr>
            <a:r>
              <a:rPr lang="fr-CA" sz="2400" i="1" dirty="0"/>
              <a:t>Oui, je pensais qu’il avait une maîtresse, puis qu’il n’était pas capable de me l’avouer. Je le trouvais lâche. Je ne pouvais pas croire qu’il jouait, ça ne se pouvait pas. C’était comme quelque chose dans mes scénarios qui était pratiquement </a:t>
            </a:r>
            <a:r>
              <a:rPr lang="fr-CA" sz="2400" i="1" dirty="0" smtClean="0"/>
              <a:t>improbable tu </a:t>
            </a:r>
            <a:r>
              <a:rPr lang="fr-CA" sz="2400" i="1" dirty="0"/>
              <a:t>sais, parce que je le voyais que ça n’allait comme </a:t>
            </a:r>
            <a:r>
              <a:rPr lang="fr-CA" sz="2400" i="1" dirty="0" smtClean="0"/>
              <a:t>pas… il </a:t>
            </a:r>
            <a:r>
              <a:rPr lang="fr-CA" sz="2400" i="1" dirty="0"/>
              <a:t>était de plus en plus </a:t>
            </a:r>
            <a:r>
              <a:rPr lang="fr-CA" sz="2400" i="1" dirty="0" smtClean="0"/>
              <a:t>distant...</a:t>
            </a:r>
            <a:r>
              <a:rPr lang="fr-CA" sz="2400" dirty="0" smtClean="0"/>
              <a:t> </a:t>
            </a:r>
            <a:r>
              <a:rPr lang="fr-CA" sz="2400" dirty="0"/>
              <a:t>(conjointe, 30 ans</a:t>
            </a:r>
            <a:r>
              <a:rPr lang="fr-CA" sz="2400" dirty="0" smtClean="0"/>
              <a:t>)</a:t>
            </a:r>
          </a:p>
          <a:p>
            <a:pPr marL="628650" indent="0">
              <a:buNone/>
              <a:tabLst>
                <a:tab pos="7000875" algn="l"/>
              </a:tabLst>
            </a:pPr>
            <a:endParaRPr lang="fr-CA" sz="2400" dirty="0"/>
          </a:p>
          <a:p>
            <a:pPr marL="628650" indent="0">
              <a:buNone/>
              <a:tabLst>
                <a:tab pos="7000875" algn="l"/>
              </a:tabLst>
            </a:pPr>
            <a:endParaRPr lang="fr-CA" sz="2400"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210493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au plan </a:t>
            </a:r>
            <a:r>
              <a:rPr lang="fr-CA" b="1" dirty="0" smtClean="0"/>
              <a:t>émotionnel</a:t>
            </a:r>
            <a:r>
              <a:rPr lang="fr-CA" dirty="0" smtClean="0"/>
              <a:t> vécus </a:t>
            </a:r>
            <a:r>
              <a:rPr lang="fr-CA" dirty="0"/>
              <a:t>par les ME en raison des habitudes de JHA des joueurs (</a:t>
            </a:r>
            <a:r>
              <a:rPr lang="fr-CA" i="1" dirty="0"/>
              <a:t>N</a:t>
            </a:r>
            <a:r>
              <a:rPr lang="fr-CA" dirty="0"/>
              <a:t> = 50</a:t>
            </a:r>
            <a:r>
              <a:rPr lang="fr-CA" dirty="0" smtClean="0"/>
              <a:t>)</a:t>
            </a:r>
            <a:endParaRPr lang="fr-CA" dirty="0"/>
          </a:p>
        </p:txBody>
      </p:sp>
      <p:sp>
        <p:nvSpPr>
          <p:cNvPr id="3" name="Espace réservé du contenu 2"/>
          <p:cNvSpPr>
            <a:spLocks noGrp="1"/>
          </p:cNvSpPr>
          <p:nvPr>
            <p:ph idx="1"/>
            <p:custDataLst>
              <p:tags r:id="rId2"/>
            </p:custDataLst>
          </p:nvPr>
        </p:nvSpPr>
        <p:spPr/>
        <p:txBody>
          <a:bodyPr/>
          <a:lstStyle/>
          <a:p>
            <a:r>
              <a:rPr lang="fr-CA" dirty="0" smtClean="0"/>
              <a:t>Inquiétudes envers le joueur concernant</a:t>
            </a:r>
          </a:p>
          <a:p>
            <a:pPr lvl="1"/>
            <a:r>
              <a:rPr lang="fr-CA" dirty="0" smtClean="0"/>
              <a:t>Ses habitudes de JHA</a:t>
            </a:r>
          </a:p>
          <a:p>
            <a:pPr lvl="1"/>
            <a:r>
              <a:rPr lang="fr-CA" dirty="0" smtClean="0"/>
              <a:t>Son comportement général</a:t>
            </a:r>
          </a:p>
          <a:p>
            <a:pPr lvl="1"/>
            <a:r>
              <a:rPr lang="fr-CA" dirty="0" smtClean="0"/>
              <a:t>Le risque suicidaire</a:t>
            </a:r>
          </a:p>
          <a:p>
            <a:pPr lvl="1"/>
            <a:r>
              <a:rPr lang="fr-CA" dirty="0" smtClean="0"/>
              <a:t>Ses finances</a:t>
            </a:r>
          </a:p>
          <a:p>
            <a:pPr lvl="1"/>
            <a:r>
              <a:rPr lang="fr-CA" dirty="0" smtClean="0"/>
              <a:t>Sa qualité de vie actuelle et future</a:t>
            </a:r>
          </a:p>
          <a:p>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529117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au plan </a:t>
            </a:r>
            <a:r>
              <a:rPr lang="fr-CA" b="1" dirty="0"/>
              <a:t>émotionnel</a:t>
            </a:r>
            <a:r>
              <a:rPr lang="fr-CA" dirty="0"/>
              <a:t> </a:t>
            </a:r>
            <a:r>
              <a:rPr lang="fr-CA" dirty="0" smtClean="0"/>
              <a:t>(suite)</a:t>
            </a:r>
            <a:endParaRPr lang="fr-CA" dirty="0"/>
          </a:p>
        </p:txBody>
      </p:sp>
      <p:sp>
        <p:nvSpPr>
          <p:cNvPr id="3" name="Espace réservé du contenu 2"/>
          <p:cNvSpPr>
            <a:spLocks noGrp="1"/>
          </p:cNvSpPr>
          <p:nvPr>
            <p:ph idx="1"/>
            <p:custDataLst>
              <p:tags r:id="rId2"/>
            </p:custDataLst>
          </p:nvPr>
        </p:nvSpPr>
        <p:spPr/>
        <p:txBody>
          <a:bodyPr/>
          <a:lstStyle/>
          <a:p>
            <a:r>
              <a:rPr lang="fr-CA" dirty="0" smtClean="0"/>
              <a:t>Peurs</a:t>
            </a:r>
          </a:p>
          <a:p>
            <a:pPr lvl="1"/>
            <a:r>
              <a:rPr lang="fr-CA" dirty="0" smtClean="0"/>
              <a:t>De se faire mentir</a:t>
            </a:r>
          </a:p>
          <a:p>
            <a:pPr lvl="1"/>
            <a:r>
              <a:rPr lang="fr-CA" dirty="0"/>
              <a:t>De ne plus être en mesure d’aider le joueur</a:t>
            </a:r>
          </a:p>
          <a:p>
            <a:pPr lvl="1"/>
            <a:r>
              <a:rPr lang="fr-CA" dirty="0" smtClean="0"/>
              <a:t>De la dépendance</a:t>
            </a:r>
          </a:p>
          <a:p>
            <a:r>
              <a:rPr lang="fr-CA" dirty="0"/>
              <a:t>Sentiment de culpabilité </a:t>
            </a:r>
          </a:p>
          <a:p>
            <a:pPr lvl="1"/>
            <a:r>
              <a:rPr lang="fr-CA" dirty="0"/>
              <a:t>De ne pas pouvoir aider financièrement</a:t>
            </a:r>
          </a:p>
          <a:p>
            <a:pPr lvl="1"/>
            <a:r>
              <a:rPr lang="fr-CA" dirty="0" smtClean="0"/>
              <a:t>Sentiment de responsabilité </a:t>
            </a:r>
            <a:r>
              <a:rPr lang="fr-CA" dirty="0"/>
              <a:t>face à la problématique</a:t>
            </a:r>
          </a:p>
          <a:p>
            <a:r>
              <a:rPr lang="fr-CA" dirty="0"/>
              <a:t>Isolement </a:t>
            </a:r>
            <a:r>
              <a:rPr lang="fr-CA" dirty="0" smtClean="0"/>
              <a:t>psychologique</a:t>
            </a:r>
          </a:p>
          <a:p>
            <a:pPr lvl="1"/>
            <a:endParaRPr lang="fr-CA" dirty="0" smtClean="0"/>
          </a:p>
          <a:p>
            <a:pPr lvl="1"/>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4152344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au plan </a:t>
            </a:r>
            <a:r>
              <a:rPr lang="fr-CA" b="1" dirty="0" smtClean="0"/>
              <a:t>émotionnel </a:t>
            </a:r>
            <a:r>
              <a:rPr lang="fr-CA" dirty="0"/>
              <a:t>(suite)</a:t>
            </a:r>
          </a:p>
        </p:txBody>
      </p:sp>
      <p:sp>
        <p:nvSpPr>
          <p:cNvPr id="3" name="Espace réservé du contenu 2"/>
          <p:cNvSpPr>
            <a:spLocks noGrp="1"/>
          </p:cNvSpPr>
          <p:nvPr>
            <p:ph idx="1"/>
            <p:custDataLst>
              <p:tags r:id="rId2"/>
            </p:custDataLst>
          </p:nvPr>
        </p:nvSpPr>
        <p:spPr/>
        <p:txBody>
          <a:bodyPr>
            <a:normAutofit/>
          </a:bodyPr>
          <a:lstStyle/>
          <a:p>
            <a:r>
              <a:rPr lang="fr-CA" dirty="0" smtClean="0"/>
              <a:t>Tristesse</a:t>
            </a:r>
            <a:endParaRPr lang="fr-CA" dirty="0"/>
          </a:p>
          <a:p>
            <a:r>
              <a:rPr lang="fr-CA" dirty="0"/>
              <a:t>Stress / </a:t>
            </a:r>
            <a:r>
              <a:rPr lang="fr-CA" dirty="0" smtClean="0"/>
              <a:t>Anxiété</a:t>
            </a:r>
          </a:p>
          <a:p>
            <a:r>
              <a:rPr lang="fr-CA" dirty="0" smtClean="0"/>
              <a:t>Colère / Irritabilité</a:t>
            </a:r>
          </a:p>
          <a:p>
            <a:r>
              <a:rPr lang="fr-CA" dirty="0" smtClean="0"/>
              <a:t>Impatience face au joueur et à ses habitudes de JHA</a:t>
            </a:r>
          </a:p>
          <a:p>
            <a:r>
              <a:rPr lang="fr-CA" dirty="0" smtClean="0"/>
              <a:t>Déception </a:t>
            </a:r>
          </a:p>
          <a:p>
            <a:r>
              <a:rPr lang="fr-CA" dirty="0" smtClean="0"/>
              <a:t>Découragement</a:t>
            </a:r>
          </a:p>
          <a:p>
            <a:r>
              <a:rPr lang="fr-CA" dirty="0" smtClean="0"/>
              <a:t>Honte</a:t>
            </a:r>
          </a:p>
          <a:p>
            <a:r>
              <a:rPr lang="fr-CA" dirty="0" smtClean="0"/>
              <a:t>Impuissance face à la situation</a:t>
            </a:r>
          </a:p>
          <a:p>
            <a:pPr lvl="1"/>
            <a:endParaRPr lang="fr-CA" dirty="0" smtClean="0"/>
          </a:p>
          <a:p>
            <a:pPr lvl="1"/>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458412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au plan </a:t>
            </a:r>
            <a:r>
              <a:rPr lang="fr-CA" b="1" dirty="0"/>
              <a:t>émotionnel</a:t>
            </a:r>
            <a:r>
              <a:rPr lang="fr-CA" dirty="0"/>
              <a:t> (suite)</a:t>
            </a:r>
          </a:p>
        </p:txBody>
      </p:sp>
      <p:sp>
        <p:nvSpPr>
          <p:cNvPr id="5" name="Espace réservé du texte 4"/>
          <p:cNvSpPr>
            <a:spLocks noGrp="1"/>
          </p:cNvSpPr>
          <p:nvPr>
            <p:ph type="body" idx="1"/>
            <p:custDataLst>
              <p:tags r:id="rId2"/>
            </p:custDataLst>
          </p:nvPr>
        </p:nvSpPr>
        <p:spPr>
          <a:xfrm>
            <a:off x="444615" y="1681163"/>
            <a:ext cx="8279933" cy="449295"/>
          </a:xfrm>
        </p:spPr>
        <p:txBody>
          <a:bodyPr/>
          <a:lstStyle/>
          <a:p>
            <a:r>
              <a:rPr lang="fr-CA" dirty="0"/>
              <a:t>Spécifiquement pour les </a:t>
            </a:r>
            <a:r>
              <a:rPr lang="fr-CA" dirty="0" smtClean="0"/>
              <a:t>conjoints</a:t>
            </a:r>
            <a:endParaRPr lang="fr-CA" dirty="0"/>
          </a:p>
        </p:txBody>
      </p:sp>
      <p:sp>
        <p:nvSpPr>
          <p:cNvPr id="3" name="Espace réservé du contenu 2"/>
          <p:cNvSpPr>
            <a:spLocks noGrp="1"/>
          </p:cNvSpPr>
          <p:nvPr>
            <p:ph sz="half" idx="2"/>
            <p:custDataLst>
              <p:tags r:id="rId3"/>
            </p:custDataLst>
          </p:nvPr>
        </p:nvSpPr>
        <p:spPr>
          <a:xfrm>
            <a:off x="444616" y="2262433"/>
            <a:ext cx="3962284" cy="3927230"/>
          </a:xfrm>
        </p:spPr>
        <p:txBody>
          <a:bodyPr>
            <a:noAutofit/>
          </a:bodyPr>
          <a:lstStyle/>
          <a:p>
            <a:r>
              <a:rPr lang="fr-CA" sz="2200" dirty="0" smtClean="0"/>
              <a:t>Culpabilité</a:t>
            </a:r>
          </a:p>
          <a:p>
            <a:pPr lvl="1"/>
            <a:r>
              <a:rPr lang="fr-CA" dirty="0" smtClean="0"/>
              <a:t>De ne pas avoir vu le problème avant</a:t>
            </a:r>
          </a:p>
          <a:p>
            <a:pPr lvl="1"/>
            <a:r>
              <a:rPr lang="fr-CA" dirty="0" smtClean="0"/>
              <a:t>D’avoir cru le conjoint quand il cachait ses comportements de JHA</a:t>
            </a:r>
          </a:p>
          <a:p>
            <a:pPr lvl="1"/>
            <a:r>
              <a:rPr lang="fr-CA" dirty="0" smtClean="0"/>
              <a:t>De ne pas en avoir assez fait pour l’aider</a:t>
            </a:r>
          </a:p>
          <a:p>
            <a:r>
              <a:rPr lang="fr-CA" sz="2200" dirty="0" smtClean="0"/>
              <a:t>Méfiance</a:t>
            </a:r>
          </a:p>
          <a:p>
            <a:r>
              <a:rPr lang="fr-CA" sz="2200" dirty="0" smtClean="0"/>
              <a:t>Épuisement</a:t>
            </a:r>
          </a:p>
          <a:p>
            <a:r>
              <a:rPr lang="fr-CA" sz="2200" dirty="0" smtClean="0"/>
              <a:t>Diminution de l’estime de soi</a:t>
            </a:r>
          </a:p>
        </p:txBody>
      </p:sp>
      <p:sp>
        <p:nvSpPr>
          <p:cNvPr id="7" name="Espace réservé du contenu 6"/>
          <p:cNvSpPr>
            <a:spLocks noGrp="1"/>
          </p:cNvSpPr>
          <p:nvPr>
            <p:ph sz="quarter" idx="4"/>
            <p:custDataLst>
              <p:tags r:id="rId4"/>
            </p:custDataLst>
          </p:nvPr>
        </p:nvSpPr>
        <p:spPr>
          <a:xfrm>
            <a:off x="4737100" y="2262433"/>
            <a:ext cx="4224019" cy="3927230"/>
          </a:xfrm>
        </p:spPr>
        <p:txBody>
          <a:bodyPr>
            <a:noAutofit/>
          </a:bodyPr>
          <a:lstStyle/>
          <a:p>
            <a:r>
              <a:rPr lang="fr-CA" sz="2200" dirty="0"/>
              <a:t>Attitude négative envers la situation</a:t>
            </a:r>
          </a:p>
          <a:p>
            <a:r>
              <a:rPr lang="fr-CA" sz="2200" dirty="0"/>
              <a:t>Remise en question personnelle</a:t>
            </a:r>
          </a:p>
          <a:p>
            <a:r>
              <a:rPr lang="fr-CA" sz="2200" dirty="0"/>
              <a:t>Sentiment d’être victime du problème de JHA</a:t>
            </a:r>
          </a:p>
          <a:p>
            <a:r>
              <a:rPr lang="fr-CA" sz="2200" dirty="0"/>
              <a:t>Inquiétudes</a:t>
            </a:r>
          </a:p>
          <a:p>
            <a:pPr lvl="1"/>
            <a:r>
              <a:rPr lang="fr-CA" dirty="0" smtClean="0"/>
              <a:t>Pour la </a:t>
            </a:r>
            <a:r>
              <a:rPr lang="fr-CA" dirty="0"/>
              <a:t>relation de couple</a:t>
            </a:r>
          </a:p>
          <a:p>
            <a:pPr lvl="1"/>
            <a:r>
              <a:rPr lang="fr-CA" dirty="0" smtClean="0"/>
              <a:t>Pour l’avenir </a:t>
            </a:r>
            <a:r>
              <a:rPr lang="fr-CA" dirty="0"/>
              <a:t>de leurs </a:t>
            </a:r>
            <a:r>
              <a:rPr lang="fr-CA" dirty="0" smtClean="0"/>
              <a:t>enfants</a:t>
            </a:r>
          </a:p>
          <a:p>
            <a:r>
              <a:rPr lang="fr-CA" sz="2200" dirty="0" smtClean="0"/>
              <a:t>Agressivité</a:t>
            </a:r>
            <a:endParaRPr lang="fr-CA" sz="2200" dirty="0"/>
          </a:p>
        </p:txBody>
      </p:sp>
      <p:sp>
        <p:nvSpPr>
          <p:cNvPr id="4" name="Espace réservé du numéro de diapositive 3"/>
          <p:cNvSpPr>
            <a:spLocks noGrp="1"/>
          </p:cNvSpPr>
          <p:nvPr>
            <p:ph type="sldNum" sz="quarter" idx="12"/>
            <p:custDataLst>
              <p:tags r:id="rId5"/>
            </p:custDataLst>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779531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Pourquoi ce projet</a:t>
            </a:r>
            <a:endParaRPr lang="fr-CA" dirty="0"/>
          </a:p>
        </p:txBody>
      </p:sp>
      <p:sp>
        <p:nvSpPr>
          <p:cNvPr id="3" name="Espace réservé du contenu 2"/>
          <p:cNvSpPr>
            <a:spLocks noGrp="1"/>
          </p:cNvSpPr>
          <p:nvPr>
            <p:ph idx="1"/>
            <p:custDataLst>
              <p:tags r:id="rId2"/>
            </p:custDataLst>
          </p:nvPr>
        </p:nvSpPr>
        <p:spPr/>
        <p:txBody>
          <a:bodyPr>
            <a:noAutofit/>
          </a:bodyPr>
          <a:lstStyle/>
          <a:p>
            <a:r>
              <a:rPr lang="fr-CA" dirty="0" smtClean="0"/>
              <a:t>La littérature documente un grand nombre d’impacts que peuvent vivre les joueurs en raison de leurs habitudes de JHA</a:t>
            </a:r>
          </a:p>
          <a:p>
            <a:r>
              <a:rPr lang="fr-CA" dirty="0" smtClean="0"/>
              <a:t>Mais elle documente peu les impacts que peuvent vivre les membres de l’entourage (ME) des joueurs </a:t>
            </a:r>
          </a:p>
          <a:p>
            <a:pPr lvl="1"/>
            <a:r>
              <a:rPr lang="fr-CA" dirty="0" smtClean="0"/>
              <a:t>Les informations connues à ce sujet s’intéressent presqu’exclusivement aux conjoints des joueurs</a:t>
            </a:r>
          </a:p>
          <a:p>
            <a:pPr lvl="1"/>
            <a:r>
              <a:rPr lang="fr-CA" dirty="0" smtClean="0"/>
              <a:t>Alors qu’au cours de l’année qui précède l’entrée en traitement 8 ME des joueurs subissent des conséquences (Ferland et al., 2016)</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167105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dirty="0"/>
              <a:t>Impacts au plan </a:t>
            </a:r>
            <a:r>
              <a:rPr lang="fr-CA" b="1" dirty="0" smtClean="0"/>
              <a:t>émotionnel</a:t>
            </a:r>
            <a:r>
              <a:rPr lang="fr-CA" dirty="0" smtClean="0"/>
              <a:t>: </a:t>
            </a:r>
            <a:r>
              <a:rPr lang="fr-CA" dirty="0"/>
              <a:t>Extraits d’entrevues</a:t>
            </a:r>
          </a:p>
        </p:txBody>
      </p:sp>
      <p:sp>
        <p:nvSpPr>
          <p:cNvPr id="3" name="Espace réservé du contenu 2"/>
          <p:cNvSpPr>
            <a:spLocks noGrp="1"/>
          </p:cNvSpPr>
          <p:nvPr>
            <p:ph idx="1"/>
            <p:custDataLst>
              <p:tags r:id="rId2"/>
            </p:custDataLst>
          </p:nvPr>
        </p:nvSpPr>
        <p:spPr>
          <a:xfrm>
            <a:off x="436228" y="1825625"/>
            <a:ext cx="7431422" cy="4351338"/>
          </a:xfrm>
        </p:spPr>
        <p:txBody>
          <a:bodyPr>
            <a:normAutofit/>
          </a:bodyPr>
          <a:lstStyle/>
          <a:p>
            <a:pPr marL="628650" indent="0">
              <a:buNone/>
            </a:pPr>
            <a:endParaRPr lang="fr-CA" sz="2400" i="1" dirty="0" smtClean="0"/>
          </a:p>
          <a:p>
            <a:pPr marL="0" indent="357188" algn="just">
              <a:buNone/>
              <a:tabLst>
                <a:tab pos="7000875" algn="l"/>
              </a:tabLst>
            </a:pPr>
            <a:r>
              <a:rPr lang="fr-CA" sz="2400" i="1" dirty="0" smtClean="0"/>
              <a:t>Quand </a:t>
            </a:r>
            <a:r>
              <a:rPr lang="fr-CA" sz="2400" i="1" dirty="0"/>
              <a:t>j’ai remarqué qu’il avait recommencé à jouer, bien là je me suis demandé pourquoi j’avais cru ses défaites. Oui, c’était peut-être vrai ses défaites, mais il y avait ça aussi. </a:t>
            </a:r>
            <a:r>
              <a:rPr lang="fr-CA" sz="2400" dirty="0"/>
              <a:t>(conjointe, 33 ans</a:t>
            </a:r>
            <a:r>
              <a:rPr lang="fr-CA" sz="2400" dirty="0" smtClean="0"/>
              <a:t>)</a:t>
            </a:r>
          </a:p>
          <a:p>
            <a:pPr marL="0" indent="357188" algn="just">
              <a:buNone/>
              <a:tabLst>
                <a:tab pos="7000875" algn="l"/>
              </a:tabLst>
            </a:pPr>
            <a:endParaRPr lang="fr-CA" sz="2400" dirty="0"/>
          </a:p>
          <a:p>
            <a:pPr marL="0" indent="357188" algn="just">
              <a:buNone/>
            </a:pPr>
            <a:r>
              <a:rPr lang="fr-CA" sz="2400" i="1" dirty="0"/>
              <a:t>Bien je dirais que des fois il s’en allait travailler et je savais qu’il était dans le coin de </a:t>
            </a:r>
            <a:r>
              <a:rPr lang="fr-CA" sz="2400" i="1" dirty="0" smtClean="0"/>
              <a:t>soit </a:t>
            </a:r>
            <a:r>
              <a:rPr lang="fr-CA" sz="2400" i="1" dirty="0"/>
              <a:t>Montréal ou dans le coin de Charlevoix puis tout ça. Puis je me disais « Hein, j’espère qu’il n’ira pas jouer ». Tu sais, ça me stressait. Je passais la journée à penser à </a:t>
            </a:r>
            <a:r>
              <a:rPr lang="fr-CA" sz="2400" i="1" dirty="0" smtClean="0"/>
              <a:t>ça… </a:t>
            </a:r>
            <a:r>
              <a:rPr lang="fr-CA" sz="2400" dirty="0" smtClean="0"/>
              <a:t>(</a:t>
            </a:r>
            <a:r>
              <a:rPr lang="fr-CA" sz="2400" dirty="0"/>
              <a:t>sœur, 57 ans)</a:t>
            </a:r>
          </a:p>
          <a:p>
            <a:pPr marL="628650" indent="0">
              <a:buNone/>
            </a:pPr>
            <a:endParaRPr lang="fr-CA" sz="2400" dirty="0"/>
          </a:p>
          <a:p>
            <a:pPr marL="0" indent="0">
              <a:buNone/>
            </a:pPr>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51201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dirty="0"/>
              <a:t>Impacts au plan </a:t>
            </a:r>
            <a:r>
              <a:rPr lang="fr-CA" b="1" dirty="0" smtClean="0"/>
              <a:t>émotionnel</a:t>
            </a:r>
            <a:r>
              <a:rPr lang="fr-CA" dirty="0" smtClean="0"/>
              <a:t>: </a:t>
            </a:r>
            <a:r>
              <a:rPr lang="fr-CA" dirty="0"/>
              <a:t>Extraits d’entrevues</a:t>
            </a:r>
          </a:p>
        </p:txBody>
      </p:sp>
      <p:sp>
        <p:nvSpPr>
          <p:cNvPr id="3" name="Espace réservé du contenu 2"/>
          <p:cNvSpPr>
            <a:spLocks noGrp="1"/>
          </p:cNvSpPr>
          <p:nvPr>
            <p:ph idx="1"/>
            <p:custDataLst>
              <p:tags r:id="rId2"/>
            </p:custDataLst>
          </p:nvPr>
        </p:nvSpPr>
        <p:spPr>
          <a:xfrm>
            <a:off x="436228" y="1825625"/>
            <a:ext cx="7688597" cy="4351338"/>
          </a:xfrm>
        </p:spPr>
        <p:txBody>
          <a:bodyPr>
            <a:normAutofit/>
          </a:bodyPr>
          <a:lstStyle/>
          <a:p>
            <a:pPr marL="0" indent="357188" algn="just">
              <a:buNone/>
              <a:tabLst>
                <a:tab pos="7172325" algn="l"/>
                <a:tab pos="7800975" algn="l"/>
              </a:tabLst>
            </a:pPr>
            <a:r>
              <a:rPr lang="fr-CA" sz="2400" i="1" dirty="0"/>
              <a:t>C</a:t>
            </a:r>
            <a:r>
              <a:rPr lang="fr-CA" sz="2400" i="1" dirty="0" smtClean="0"/>
              <a:t>omme </a:t>
            </a:r>
            <a:r>
              <a:rPr lang="fr-CA" sz="2400" i="1" dirty="0"/>
              <a:t>on dit, financièrement, j’ai beau avoir les moyens de payer l’épicerie, puis de faire tout ça, mais dans un an je serai à la </a:t>
            </a:r>
            <a:r>
              <a:rPr lang="fr-CA" sz="2400" i="1" dirty="0" smtClean="0"/>
              <a:t>retraite… </a:t>
            </a:r>
            <a:r>
              <a:rPr lang="fr-CA" sz="2400" i="1" dirty="0"/>
              <a:t>j’aurai le tiers de mon salaire. Puis euh… je veux dire, ça ne </a:t>
            </a:r>
            <a:r>
              <a:rPr lang="fr-CA" sz="2400" i="1" dirty="0" smtClean="0"/>
              <a:t>finira </a:t>
            </a:r>
            <a:r>
              <a:rPr lang="fr-CA" sz="2400" i="1" dirty="0"/>
              <a:t>pas. </a:t>
            </a:r>
            <a:r>
              <a:rPr lang="fr-CA" sz="2400" i="1" dirty="0" smtClean="0"/>
              <a:t>Mon fils, </a:t>
            </a:r>
            <a:r>
              <a:rPr lang="fr-CA" sz="2400" i="1" dirty="0"/>
              <a:t>je pourrais m’en occuper 24 heures sur 24, </a:t>
            </a:r>
            <a:r>
              <a:rPr lang="fr-CA" sz="2400" i="1" dirty="0" smtClean="0"/>
              <a:t>7 jours </a:t>
            </a:r>
            <a:r>
              <a:rPr lang="fr-CA" sz="2400" i="1" dirty="0"/>
              <a:t>sur 7. Puis, ça ne serait pas assez. Je manquerais de temps encore. </a:t>
            </a:r>
            <a:r>
              <a:rPr lang="fr-CA" sz="2400" dirty="0"/>
              <a:t>(mère, 56 ans</a:t>
            </a:r>
            <a:r>
              <a:rPr lang="fr-CA" sz="2400" dirty="0" smtClean="0"/>
              <a:t>)</a:t>
            </a:r>
          </a:p>
          <a:p>
            <a:pPr marL="0" indent="357188" algn="just">
              <a:buNone/>
              <a:tabLst>
                <a:tab pos="7172325" algn="l"/>
                <a:tab pos="7800975" algn="l"/>
              </a:tabLst>
            </a:pPr>
            <a:endParaRPr lang="fr-CA" sz="2400" dirty="0" smtClean="0"/>
          </a:p>
          <a:p>
            <a:pPr marL="0" indent="357188" algn="just">
              <a:buNone/>
              <a:tabLst>
                <a:tab pos="7172325" algn="l"/>
                <a:tab pos="7800975" algn="l"/>
              </a:tabLst>
            </a:pPr>
            <a:r>
              <a:rPr lang="fr-CA" sz="2400" i="1" dirty="0"/>
              <a:t>C’est vraiment victime là parce qu’on n’est pas… on n’a pas cherché à être dans ce… tu sais on n’a pas trop joué d’argent, on n’a pas cette maladie-là, mais on la </a:t>
            </a:r>
            <a:r>
              <a:rPr lang="fr-CA" sz="2400" i="1" dirty="0" smtClean="0"/>
              <a:t>vit </a:t>
            </a:r>
            <a:r>
              <a:rPr lang="fr-CA" sz="2400" i="1" dirty="0"/>
              <a:t>carrément pareille. </a:t>
            </a:r>
            <a:r>
              <a:rPr lang="fr-CA" sz="2400" dirty="0"/>
              <a:t>(conjointe, 43 ans)</a:t>
            </a:r>
          </a:p>
          <a:p>
            <a:pPr marL="628650" indent="0">
              <a:buNone/>
              <a:tabLst>
                <a:tab pos="7172325" algn="l"/>
                <a:tab pos="7800975" algn="l"/>
              </a:tabLst>
            </a:pPr>
            <a:endParaRPr lang="fr-CA" sz="2400" dirty="0"/>
          </a:p>
          <a:p>
            <a:pPr marL="628650" indent="0">
              <a:buNone/>
            </a:pPr>
            <a:endParaRPr lang="fr-CA" sz="2400" dirty="0"/>
          </a:p>
          <a:p>
            <a:pPr marL="628650" indent="0">
              <a:buNone/>
            </a:pPr>
            <a:endParaRPr lang="fr-CA" sz="2400" dirty="0" smtClean="0"/>
          </a:p>
          <a:p>
            <a:pPr marL="628650" indent="0">
              <a:buNone/>
            </a:pPr>
            <a:endParaRPr lang="fr-CA" sz="2400" dirty="0"/>
          </a:p>
          <a:p>
            <a:pPr marL="0" indent="0">
              <a:buNone/>
            </a:pPr>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543633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Impacts </a:t>
            </a:r>
            <a:r>
              <a:rPr lang="fr-CA" b="1" dirty="0"/>
              <a:t>financiers</a:t>
            </a:r>
            <a:r>
              <a:rPr lang="fr-CA" dirty="0"/>
              <a:t> vécus par les ME en raison des habitudes de JHA des joueurs (</a:t>
            </a:r>
            <a:r>
              <a:rPr lang="fr-CA" i="1" dirty="0"/>
              <a:t>N</a:t>
            </a:r>
            <a:r>
              <a:rPr lang="fr-CA" dirty="0"/>
              <a:t> = 50)</a:t>
            </a:r>
          </a:p>
        </p:txBody>
      </p:sp>
      <p:sp>
        <p:nvSpPr>
          <p:cNvPr id="4" name="Espace réservé du numéro de diapositive 3"/>
          <p:cNvSpPr>
            <a:spLocks noGrp="1"/>
          </p:cNvSpPr>
          <p:nvPr>
            <p:ph type="sldNum" sz="quarter" idx="12"/>
            <p:custDataLst>
              <p:tags r:id="rId2"/>
            </p:custDataLst>
          </p:nvPr>
        </p:nvSpPr>
        <p:spPr/>
        <p:txBody>
          <a:bodyPr/>
          <a:lstStyle/>
          <a:p>
            <a:fld id="{D57F1E4F-1CFF-5643-939E-217C01CDF565}" type="slidenum">
              <a:rPr lang="en-US" smtClean="0"/>
              <a:pPr/>
              <a:t>22</a:t>
            </a:fld>
            <a:endParaRPr lang="en-US" dirty="0"/>
          </a:p>
        </p:txBody>
      </p:sp>
      <p:graphicFrame>
        <p:nvGraphicFramePr>
          <p:cNvPr id="3" name="Tableau 2"/>
          <p:cNvGraphicFramePr>
            <a:graphicFrameLocks noGrp="1"/>
          </p:cNvGraphicFramePr>
          <p:nvPr>
            <p:custDataLst>
              <p:tags r:id="rId3"/>
            </p:custDataLst>
            <p:extLst>
              <p:ext uri="{D42A27DB-BD31-4B8C-83A1-F6EECF244321}">
                <p14:modId xmlns:p14="http://schemas.microsoft.com/office/powerpoint/2010/main" val="237920318"/>
              </p:ext>
            </p:extLst>
          </p:nvPr>
        </p:nvGraphicFramePr>
        <p:xfrm>
          <a:off x="369955" y="2991841"/>
          <a:ext cx="8229934" cy="2160000"/>
        </p:xfrm>
        <a:graphic>
          <a:graphicData uri="http://schemas.openxmlformats.org/drawingml/2006/table">
            <a:tbl>
              <a:tblPr firstRow="1" firstCol="1" lastRow="1" lastCol="1" bandRow="1" bandCol="1">
                <a:tableStyleId>{5C22544A-7EE6-4342-B048-85BDC9FD1C3A}</a:tableStyleId>
              </a:tblPr>
              <a:tblGrid>
                <a:gridCol w="2061317"/>
                <a:gridCol w="2064617"/>
                <a:gridCol w="2016000"/>
                <a:gridCol w="2088000"/>
              </a:tblGrid>
              <a:tr h="432000">
                <a:tc>
                  <a:txBody>
                    <a:bodyPr/>
                    <a:lstStyle/>
                    <a:p>
                      <a:pPr algn="just">
                        <a:spcAft>
                          <a:spcPts val="0"/>
                        </a:spcAft>
                      </a:pPr>
                      <a:r>
                        <a:rPr lang="fr-CA" sz="2000" dirty="0">
                          <a:solidFill>
                            <a:schemeClr val="tx1"/>
                          </a:solidFill>
                          <a:effectLst/>
                        </a:rPr>
                        <a:t> </a:t>
                      </a:r>
                      <a:endParaRPr lang="fr-CA"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tc gridSpan="3">
                  <a:txBody>
                    <a:bodyPr/>
                    <a:lstStyle/>
                    <a:p>
                      <a:pPr algn="ctr">
                        <a:spcAft>
                          <a:spcPts val="0"/>
                        </a:spcAft>
                      </a:pPr>
                      <a:r>
                        <a:rPr lang="fr-CA" sz="2000" dirty="0">
                          <a:solidFill>
                            <a:schemeClr val="tx1"/>
                          </a:solidFill>
                          <a:effectLst/>
                        </a:rPr>
                        <a:t>ME</a:t>
                      </a:r>
                      <a:endParaRPr lang="fr-CA"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tcPr>
                </a:tc>
                <a:tc hMerge="1">
                  <a:txBody>
                    <a:bodyPr/>
                    <a:lstStyle/>
                    <a:p>
                      <a:endParaRPr lang="fr-CA"/>
                    </a:p>
                  </a:txBody>
                  <a:tcPr/>
                </a:tc>
                <a:tc hMerge="1">
                  <a:txBody>
                    <a:bodyPr/>
                    <a:lstStyle/>
                    <a:p>
                      <a:endParaRPr lang="fr-CA"/>
                    </a:p>
                  </a:txBody>
                  <a:tcPr/>
                </a:tc>
              </a:tr>
              <a:tr h="432000">
                <a:tc>
                  <a:txBody>
                    <a:bodyPr/>
                    <a:lstStyle/>
                    <a:p>
                      <a:pPr algn="just">
                        <a:spcAft>
                          <a:spcPts val="0"/>
                        </a:spcAft>
                      </a:pPr>
                      <a:r>
                        <a:rPr lang="fr-CA" sz="2000" dirty="0">
                          <a:solidFill>
                            <a:schemeClr val="tx1"/>
                          </a:solidFill>
                          <a:effectLst/>
                        </a:rPr>
                        <a:t> </a:t>
                      </a:r>
                      <a:endParaRPr lang="fr-CA"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spcAft>
                          <a:spcPts val="0"/>
                        </a:spcAft>
                      </a:pPr>
                      <a:r>
                        <a:rPr lang="fr-CA" sz="2000" b="1" dirty="0">
                          <a:solidFill>
                            <a:schemeClr val="tx1"/>
                          </a:solidFill>
                          <a:effectLst/>
                        </a:rPr>
                        <a:t>Tous (</a:t>
                      </a:r>
                      <a:r>
                        <a:rPr lang="fr-CA" sz="2000" b="1" i="1" dirty="0">
                          <a:solidFill>
                            <a:schemeClr val="tx1"/>
                          </a:solidFill>
                          <a:effectLst/>
                        </a:rPr>
                        <a:t>N</a:t>
                      </a:r>
                      <a:r>
                        <a:rPr lang="fr-CA" sz="2000" b="1" dirty="0">
                          <a:solidFill>
                            <a:schemeClr val="tx1"/>
                          </a:solidFill>
                          <a:effectLst/>
                        </a:rPr>
                        <a:t> = 50)</a:t>
                      </a:r>
                      <a:endParaRPr lang="fr-CA"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solidFill>
                      <a:schemeClr val="accent1"/>
                    </a:solidFill>
                  </a:tcPr>
                </a:tc>
                <a:tc>
                  <a:txBody>
                    <a:bodyPr/>
                    <a:lstStyle/>
                    <a:p>
                      <a:pPr algn="ctr">
                        <a:spcAft>
                          <a:spcPts val="0"/>
                        </a:spcAft>
                      </a:pPr>
                      <a:r>
                        <a:rPr lang="fr-CA" sz="2000" b="1" dirty="0">
                          <a:solidFill>
                            <a:schemeClr val="tx1"/>
                          </a:solidFill>
                          <a:effectLst/>
                        </a:rPr>
                        <a:t>Conjoint (</a:t>
                      </a:r>
                      <a:r>
                        <a:rPr lang="fr-CA" sz="2000" b="1" i="1" dirty="0">
                          <a:solidFill>
                            <a:schemeClr val="tx1"/>
                          </a:solidFill>
                          <a:effectLst/>
                        </a:rPr>
                        <a:t>n</a:t>
                      </a:r>
                      <a:r>
                        <a:rPr lang="fr-CA" sz="2000" b="1" dirty="0">
                          <a:solidFill>
                            <a:schemeClr val="tx1"/>
                          </a:solidFill>
                          <a:effectLst/>
                        </a:rPr>
                        <a:t> = 24)</a:t>
                      </a:r>
                      <a:endParaRPr lang="fr-CA"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solidFill>
                        <a:schemeClr val="tx1"/>
                      </a:solidFill>
                      <a:prstDash val="solid"/>
                      <a:round/>
                      <a:headEnd type="none" w="med" len="med"/>
                      <a:tailEnd type="none" w="med" len="med"/>
                    </a:lnB>
                    <a:solidFill>
                      <a:schemeClr val="accent1"/>
                    </a:solidFill>
                  </a:tcPr>
                </a:tc>
                <a:tc>
                  <a:txBody>
                    <a:bodyPr/>
                    <a:lstStyle/>
                    <a:p>
                      <a:pPr algn="ctr">
                        <a:spcAft>
                          <a:spcPts val="0"/>
                        </a:spcAft>
                      </a:pPr>
                      <a:r>
                        <a:rPr lang="fr-CA" sz="2000" dirty="0" smtClean="0">
                          <a:solidFill>
                            <a:schemeClr val="tx1"/>
                          </a:solidFill>
                          <a:effectLst/>
                        </a:rPr>
                        <a:t>Autres </a:t>
                      </a:r>
                      <a:r>
                        <a:rPr lang="fr-CA" sz="2000" dirty="0">
                          <a:solidFill>
                            <a:schemeClr val="tx1"/>
                          </a:solidFill>
                          <a:effectLst/>
                        </a:rPr>
                        <a:t>ME (</a:t>
                      </a:r>
                      <a:r>
                        <a:rPr lang="fr-CA" sz="2000" i="1" dirty="0">
                          <a:solidFill>
                            <a:schemeClr val="tx1"/>
                          </a:solidFill>
                          <a:effectLst/>
                        </a:rPr>
                        <a:t>n</a:t>
                      </a:r>
                      <a:r>
                        <a:rPr lang="fr-CA" sz="2000" dirty="0">
                          <a:solidFill>
                            <a:schemeClr val="tx1"/>
                          </a:solidFill>
                          <a:effectLst/>
                        </a:rPr>
                        <a:t> = 25)</a:t>
                      </a:r>
                      <a:endParaRPr lang="fr-CA"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tcPr>
                </a:tc>
              </a:tr>
              <a:tr h="432000">
                <a:tc>
                  <a:txBody>
                    <a:bodyPr/>
                    <a:lstStyle/>
                    <a:p>
                      <a:pPr algn="just">
                        <a:spcAft>
                          <a:spcPts val="0"/>
                        </a:spcAft>
                      </a:pPr>
                      <a:r>
                        <a:rPr lang="fr-CA" sz="2000" b="0" dirty="0">
                          <a:solidFill>
                            <a:schemeClr val="tx1"/>
                          </a:solidFill>
                          <a:effectLst/>
                        </a:rPr>
                        <a:t>Non</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CE3F5"/>
                    </a:solidFill>
                  </a:tcPr>
                </a:tc>
                <a:tc>
                  <a:txBody>
                    <a:bodyPr/>
                    <a:lstStyle/>
                    <a:p>
                      <a:pPr algn="ctr">
                        <a:spcAft>
                          <a:spcPts val="0"/>
                        </a:spcAft>
                      </a:pPr>
                      <a:r>
                        <a:rPr lang="fr-CA" sz="2000" b="0" dirty="0">
                          <a:solidFill>
                            <a:schemeClr val="tx1"/>
                          </a:solidFill>
                          <a:effectLst/>
                        </a:rPr>
                        <a:t>68,0 </a:t>
                      </a:r>
                      <a:r>
                        <a:rPr lang="fr-CA" sz="2000" b="0" dirty="0" smtClean="0">
                          <a:solidFill>
                            <a:schemeClr val="tx1"/>
                          </a:solidFill>
                          <a:effectLst/>
                        </a:rPr>
                        <a:t>%</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CE3F5"/>
                    </a:solidFill>
                  </a:tcPr>
                </a:tc>
                <a:tc>
                  <a:txBody>
                    <a:bodyPr/>
                    <a:lstStyle/>
                    <a:p>
                      <a:pPr algn="ctr">
                        <a:spcAft>
                          <a:spcPts val="0"/>
                        </a:spcAft>
                      </a:pPr>
                      <a:r>
                        <a:rPr lang="fr-CA" sz="2000" b="0" dirty="0">
                          <a:solidFill>
                            <a:schemeClr val="tx1"/>
                          </a:solidFill>
                          <a:effectLst/>
                        </a:rPr>
                        <a:t>35,3 </a:t>
                      </a:r>
                      <a:r>
                        <a:rPr lang="fr-CA" sz="2000" b="0" dirty="0" smtClean="0">
                          <a:solidFill>
                            <a:schemeClr val="tx1"/>
                          </a:solidFill>
                          <a:effectLst/>
                        </a:rPr>
                        <a:t>%</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solidFill>
                      <a:srgbClr val="CCE3F5"/>
                    </a:solidFill>
                  </a:tcPr>
                </a:tc>
                <a:tc>
                  <a:txBody>
                    <a:bodyPr/>
                    <a:lstStyle/>
                    <a:p>
                      <a:pPr algn="ctr">
                        <a:spcAft>
                          <a:spcPts val="0"/>
                        </a:spcAft>
                      </a:pPr>
                      <a:r>
                        <a:rPr lang="fr-CA" sz="2000" b="0" dirty="0">
                          <a:solidFill>
                            <a:schemeClr val="tx1"/>
                          </a:solidFill>
                          <a:effectLst/>
                        </a:rPr>
                        <a:t>64,7 </a:t>
                      </a:r>
                      <a:r>
                        <a:rPr lang="fr-CA" sz="2000" b="0" dirty="0" smtClean="0">
                          <a:solidFill>
                            <a:schemeClr val="tx1"/>
                          </a:solidFill>
                          <a:effectLst/>
                        </a:rPr>
                        <a:t>%</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CE3F5"/>
                    </a:solidFill>
                  </a:tcPr>
                </a:tc>
              </a:tr>
              <a:tr h="432000">
                <a:tc>
                  <a:txBody>
                    <a:bodyPr/>
                    <a:lstStyle/>
                    <a:p>
                      <a:pPr algn="just">
                        <a:spcAft>
                          <a:spcPts val="0"/>
                        </a:spcAft>
                      </a:pPr>
                      <a:r>
                        <a:rPr lang="fr-CA" sz="2000" b="0" dirty="0">
                          <a:solidFill>
                            <a:schemeClr val="tx1"/>
                          </a:solidFill>
                          <a:effectLst/>
                        </a:rPr>
                        <a:t>Oui</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E7F1FA"/>
                    </a:solidFill>
                  </a:tcPr>
                </a:tc>
                <a:tc>
                  <a:txBody>
                    <a:bodyPr/>
                    <a:lstStyle/>
                    <a:p>
                      <a:pPr algn="ctr">
                        <a:spcAft>
                          <a:spcPts val="0"/>
                        </a:spcAft>
                      </a:pPr>
                      <a:r>
                        <a:rPr lang="fr-CA" sz="2000" b="0" dirty="0">
                          <a:solidFill>
                            <a:schemeClr val="tx1"/>
                          </a:solidFill>
                          <a:effectLst/>
                        </a:rPr>
                        <a:t>30,0 </a:t>
                      </a:r>
                      <a:r>
                        <a:rPr lang="fr-CA" sz="2000" b="0" dirty="0" smtClean="0">
                          <a:solidFill>
                            <a:schemeClr val="tx1"/>
                          </a:solidFill>
                          <a:effectLst/>
                        </a:rPr>
                        <a:t>%</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E7F1FA"/>
                    </a:solidFill>
                  </a:tcPr>
                </a:tc>
                <a:tc>
                  <a:txBody>
                    <a:bodyPr/>
                    <a:lstStyle/>
                    <a:p>
                      <a:pPr algn="ctr">
                        <a:spcAft>
                          <a:spcPts val="0"/>
                        </a:spcAft>
                      </a:pPr>
                      <a:r>
                        <a:rPr lang="fr-CA" sz="2000" b="0" dirty="0">
                          <a:solidFill>
                            <a:schemeClr val="tx1"/>
                          </a:solidFill>
                          <a:effectLst/>
                        </a:rPr>
                        <a:t>80,0 </a:t>
                      </a:r>
                      <a:r>
                        <a:rPr lang="fr-CA" sz="2000" b="0" dirty="0" smtClean="0">
                          <a:solidFill>
                            <a:schemeClr val="tx1"/>
                          </a:solidFill>
                          <a:effectLst/>
                        </a:rPr>
                        <a:t>%</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rgbClr val="E7F1FA"/>
                    </a:solidFill>
                  </a:tcPr>
                </a:tc>
                <a:tc>
                  <a:txBody>
                    <a:bodyPr/>
                    <a:lstStyle/>
                    <a:p>
                      <a:pPr algn="ctr">
                        <a:spcAft>
                          <a:spcPts val="0"/>
                        </a:spcAft>
                      </a:pPr>
                      <a:r>
                        <a:rPr lang="fr-CA" sz="2000" b="0" dirty="0">
                          <a:solidFill>
                            <a:schemeClr val="tx1"/>
                          </a:solidFill>
                          <a:effectLst/>
                        </a:rPr>
                        <a:t>20,0 </a:t>
                      </a:r>
                      <a:r>
                        <a:rPr lang="fr-CA" sz="2000" b="0" dirty="0" smtClean="0">
                          <a:solidFill>
                            <a:schemeClr val="tx1"/>
                          </a:solidFill>
                          <a:effectLst/>
                        </a:rPr>
                        <a:t>%</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solidFill>
                      <a:srgbClr val="E7F1FA"/>
                    </a:solidFill>
                  </a:tcPr>
                </a:tc>
              </a:tr>
              <a:tr h="432000">
                <a:tc>
                  <a:txBody>
                    <a:bodyPr/>
                    <a:lstStyle/>
                    <a:p>
                      <a:pPr algn="just">
                        <a:spcAft>
                          <a:spcPts val="0"/>
                        </a:spcAft>
                      </a:pPr>
                      <a:r>
                        <a:rPr lang="fr-CA" sz="2000" b="0" dirty="0">
                          <a:solidFill>
                            <a:schemeClr val="tx1"/>
                          </a:solidFill>
                          <a:effectLst/>
                        </a:rPr>
                        <a:t>NSP</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E3F5"/>
                    </a:solidFill>
                  </a:tcPr>
                </a:tc>
                <a:tc>
                  <a:txBody>
                    <a:bodyPr/>
                    <a:lstStyle/>
                    <a:p>
                      <a:pPr algn="ctr">
                        <a:spcAft>
                          <a:spcPts val="0"/>
                        </a:spcAft>
                      </a:pPr>
                      <a:r>
                        <a:rPr lang="fr-CA" sz="2000" b="0" dirty="0">
                          <a:solidFill>
                            <a:schemeClr val="tx1"/>
                          </a:solidFill>
                          <a:effectLst/>
                        </a:rPr>
                        <a:t>2,0 </a:t>
                      </a:r>
                      <a:r>
                        <a:rPr lang="fr-CA" sz="2000" b="0" dirty="0" smtClean="0">
                          <a:solidFill>
                            <a:schemeClr val="tx1"/>
                          </a:solidFill>
                          <a:effectLst/>
                        </a:rPr>
                        <a:t>%</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E3F5"/>
                    </a:solidFill>
                  </a:tcPr>
                </a:tc>
                <a:tc>
                  <a:txBody>
                    <a:bodyPr/>
                    <a:lstStyle/>
                    <a:p>
                      <a:pPr algn="ctr">
                        <a:spcAft>
                          <a:spcPts val="0"/>
                        </a:spcAft>
                      </a:pPr>
                      <a:r>
                        <a:rPr lang="fr-CA" sz="2000" b="0" dirty="0" smtClean="0">
                          <a:solidFill>
                            <a:schemeClr val="tx1"/>
                          </a:solidFill>
                          <a:effectLst/>
                        </a:rPr>
                        <a:t>0,0 </a:t>
                      </a:r>
                      <a:r>
                        <a:rPr lang="fr-CA" sz="2000" b="0" dirty="0">
                          <a:solidFill>
                            <a:schemeClr val="tx1"/>
                          </a:solidFill>
                          <a:effectLst/>
                        </a:rPr>
                        <a:t> %</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12700" cap="flat" cmpd="sng" algn="ctr">
                      <a:solidFill>
                        <a:schemeClr val="tx1"/>
                      </a:solidFill>
                      <a:prstDash val="solid"/>
                      <a:round/>
                      <a:headEnd type="none" w="med" len="med"/>
                      <a:tailEnd type="none" w="med" len="med"/>
                    </a:lnB>
                    <a:solidFill>
                      <a:srgbClr val="CCE3F5"/>
                    </a:solidFill>
                  </a:tcPr>
                </a:tc>
                <a:tc>
                  <a:txBody>
                    <a:bodyPr/>
                    <a:lstStyle/>
                    <a:p>
                      <a:pPr algn="ctr">
                        <a:spcAft>
                          <a:spcPts val="0"/>
                        </a:spcAft>
                      </a:pPr>
                      <a:r>
                        <a:rPr lang="fr-CA" sz="2000" b="0" dirty="0" smtClean="0">
                          <a:solidFill>
                            <a:schemeClr val="tx1"/>
                          </a:solidFill>
                          <a:effectLst/>
                        </a:rPr>
                        <a:t>0,0 </a:t>
                      </a:r>
                      <a:r>
                        <a:rPr lang="fr-CA" sz="2000" b="0" dirty="0">
                          <a:solidFill>
                            <a:schemeClr val="tx1"/>
                          </a:solidFill>
                          <a:effectLst/>
                        </a:rPr>
                        <a:t> %</a:t>
                      </a:r>
                      <a:endParaRPr lang="fr-CA"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E3F5"/>
                    </a:solidFill>
                  </a:tcPr>
                </a:tc>
              </a:tr>
            </a:tbl>
          </a:graphicData>
        </a:graphic>
      </p:graphicFrame>
      <p:sp>
        <p:nvSpPr>
          <p:cNvPr id="5" name="Titre 1"/>
          <p:cNvSpPr txBox="1">
            <a:spLocks/>
          </p:cNvSpPr>
          <p:nvPr>
            <p:custDataLst>
              <p:tags r:id="rId4"/>
            </p:custDataLst>
          </p:nvPr>
        </p:nvSpPr>
        <p:spPr>
          <a:xfrm>
            <a:off x="419975" y="1573243"/>
            <a:ext cx="828832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fr-CA" sz="2400" smtClean="0"/>
              <a:t>ME ayant encouru des dettes en raison des habitudes de JHA du joueur (</a:t>
            </a:r>
            <a:r>
              <a:rPr lang="fr-CA" sz="2400" i="1" smtClean="0"/>
              <a:t>N</a:t>
            </a:r>
            <a:r>
              <a:rPr lang="fr-CA" sz="2400" smtClean="0"/>
              <a:t> = 50)</a:t>
            </a:r>
            <a:endParaRPr lang="fr-CA" sz="2400" dirty="0"/>
          </a:p>
        </p:txBody>
      </p:sp>
      <p:sp>
        <p:nvSpPr>
          <p:cNvPr id="6" name="Ellipse 5"/>
          <p:cNvSpPr/>
          <p:nvPr/>
        </p:nvSpPr>
        <p:spPr>
          <a:xfrm>
            <a:off x="4821382" y="4297680"/>
            <a:ext cx="1338349" cy="49045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192180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smtClean="0"/>
              <a:t>Impacts </a:t>
            </a:r>
            <a:r>
              <a:rPr lang="fr-CA" b="1" dirty="0" smtClean="0"/>
              <a:t>financiers</a:t>
            </a:r>
            <a:r>
              <a:rPr lang="fr-CA" dirty="0" smtClean="0"/>
              <a:t> (suite)</a:t>
            </a:r>
            <a:endParaRPr lang="fr-CA" dirty="0"/>
          </a:p>
        </p:txBody>
      </p:sp>
      <p:sp>
        <p:nvSpPr>
          <p:cNvPr id="3" name="Espace réservé du contenu 2"/>
          <p:cNvSpPr>
            <a:spLocks noGrp="1"/>
          </p:cNvSpPr>
          <p:nvPr>
            <p:ph idx="1"/>
            <p:custDataLst>
              <p:tags r:id="rId2"/>
            </p:custDataLst>
          </p:nvPr>
        </p:nvSpPr>
        <p:spPr/>
        <p:txBody>
          <a:bodyPr/>
          <a:lstStyle/>
          <a:p>
            <a:r>
              <a:rPr lang="fr-CA" dirty="0" smtClean="0"/>
              <a:t>Moyens utilisés par les ME pour aider le joueur</a:t>
            </a:r>
          </a:p>
          <a:p>
            <a:pPr lvl="1"/>
            <a:r>
              <a:rPr lang="fr-CA" dirty="0" smtClean="0"/>
              <a:t>Donner de l’argent</a:t>
            </a:r>
          </a:p>
          <a:p>
            <a:pPr lvl="1"/>
            <a:r>
              <a:rPr lang="fr-CA" dirty="0" smtClean="0"/>
              <a:t>Payer les comptes ou les dettes (générales ou de JHA)</a:t>
            </a:r>
          </a:p>
          <a:p>
            <a:pPr lvl="1"/>
            <a:r>
              <a:rPr lang="fr-CA" dirty="0" smtClean="0"/>
              <a:t>Avancer de l’argent</a:t>
            </a:r>
          </a:p>
          <a:p>
            <a:pPr lvl="1"/>
            <a:r>
              <a:rPr lang="fr-CA" dirty="0" smtClean="0"/>
              <a:t>Fournir du matériel (ex.: nourriture, meubles)</a:t>
            </a:r>
          </a:p>
          <a:p>
            <a:pPr lvl="1"/>
            <a:r>
              <a:rPr lang="fr-CA" dirty="0" smtClean="0"/>
              <a:t>Emprunter pour payer les factures du joueur</a:t>
            </a:r>
          </a:p>
          <a:p>
            <a:pPr lvl="1"/>
            <a:r>
              <a:rPr lang="fr-CA" dirty="0" smtClean="0"/>
              <a:t>Prêter de l’argent au joueur pour l’aider</a:t>
            </a:r>
          </a:p>
          <a:p>
            <a:pPr lvl="2"/>
            <a:r>
              <a:rPr lang="fr-CA" dirty="0" smtClean="0"/>
              <a:t>Certains précisent ne pas avoir été remboursés</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23</a:t>
            </a:fld>
            <a:endParaRPr lang="en-US" dirty="0"/>
          </a:p>
        </p:txBody>
      </p:sp>
      <p:sp>
        <p:nvSpPr>
          <p:cNvPr id="5" name="Espace réservé du contenu 2"/>
          <p:cNvSpPr txBox="1">
            <a:spLocks/>
          </p:cNvSpPr>
          <p:nvPr>
            <p:custDataLst>
              <p:tags r:id="rId4"/>
            </p:custDataLst>
          </p:nvPr>
        </p:nvSpPr>
        <p:spPr>
          <a:xfrm>
            <a:off x="436228" y="5420412"/>
            <a:ext cx="8272069" cy="775680"/>
          </a:xfrm>
          <a:prstGeom prst="rect">
            <a:avLst/>
          </a:prstGeom>
          <a:ln w="38100">
            <a:solidFill>
              <a:schemeClr val="tx1"/>
            </a:solidFill>
          </a:ln>
        </p:spPr>
        <p:txBody>
          <a:bodyPr vert="horz" lIns="91440" tIns="45720" rIns="91440" bIns="45720" rtlCol="0">
            <a:noAutofit/>
          </a:bodyPr>
          <a:lstStyle>
            <a:lvl1pPr marL="360363" indent="-360363" algn="l" defTabSz="914400" rtl="0" eaLnBrk="1" latinLnBrk="0" hangingPunct="1">
              <a:lnSpc>
                <a:spcPct val="90000"/>
              </a:lnSpc>
              <a:spcBef>
                <a:spcPts val="1000"/>
              </a:spcBef>
              <a:buClr>
                <a:schemeClr val="accent1"/>
              </a:buClr>
              <a:buFont typeface="Courier New" panose="02070309020205020404" pitchFamily="49" charset="0"/>
              <a:buChar char="o"/>
              <a:defRPr sz="2800" kern="1200">
                <a:solidFill>
                  <a:schemeClr val="tx1"/>
                </a:solidFill>
                <a:latin typeface="+mn-lt"/>
                <a:ea typeface="+mn-ea"/>
                <a:cs typeface="+mn-cs"/>
              </a:defRPr>
            </a:lvl1pPr>
            <a:lvl2pPr marL="720725" indent="-360363" algn="l" defTabSz="914400" rtl="0" eaLnBrk="1" latinLnBrk="0" hangingPunct="1">
              <a:lnSpc>
                <a:spcPct val="90000"/>
              </a:lnSpc>
              <a:spcBef>
                <a:spcPts val="7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73150" indent="-352425"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gn="ctr">
              <a:buNone/>
            </a:pPr>
            <a:r>
              <a:rPr lang="fr-CA" sz="2100" i="1" dirty="0" smtClean="0"/>
              <a:t>Peu importe le moyen utilisé pour aider le joueur, les ME ne perçoivent pas nécessairement l’aide apportée comme étant un prêt ou un don d’argent</a:t>
            </a:r>
          </a:p>
        </p:txBody>
      </p:sp>
    </p:spTree>
    <p:extLst>
      <p:ext uri="{BB962C8B-B14F-4D97-AF65-F5344CB8AC3E}">
        <p14:creationId xmlns:p14="http://schemas.microsoft.com/office/powerpoint/2010/main" val="1719389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a:t>
            </a:r>
            <a:r>
              <a:rPr lang="fr-CA" b="1" dirty="0"/>
              <a:t>financiers</a:t>
            </a:r>
            <a:r>
              <a:rPr lang="fr-CA" dirty="0"/>
              <a:t> </a:t>
            </a:r>
            <a:r>
              <a:rPr lang="fr-CA" dirty="0" smtClean="0"/>
              <a:t>(suite)</a:t>
            </a:r>
            <a:endParaRPr lang="fr-CA" dirty="0"/>
          </a:p>
        </p:txBody>
      </p:sp>
      <p:sp>
        <p:nvSpPr>
          <p:cNvPr id="3" name="Espace réservé du contenu 2"/>
          <p:cNvSpPr>
            <a:spLocks noGrp="1"/>
          </p:cNvSpPr>
          <p:nvPr>
            <p:ph idx="1"/>
            <p:custDataLst>
              <p:tags r:id="rId2"/>
            </p:custDataLst>
          </p:nvPr>
        </p:nvSpPr>
        <p:spPr/>
        <p:txBody>
          <a:bodyPr/>
          <a:lstStyle/>
          <a:p>
            <a:r>
              <a:rPr lang="fr-CA" dirty="0" smtClean="0"/>
              <a:t>Se priver personnellement</a:t>
            </a:r>
          </a:p>
          <a:p>
            <a:pPr lvl="1"/>
            <a:r>
              <a:rPr lang="fr-CA" dirty="0" smtClean="0"/>
              <a:t>Économies</a:t>
            </a:r>
          </a:p>
          <a:p>
            <a:pPr lvl="1"/>
            <a:r>
              <a:rPr lang="fr-CA" dirty="0" smtClean="0"/>
              <a:t>RÉER</a:t>
            </a:r>
          </a:p>
          <a:p>
            <a:pPr lvl="1"/>
            <a:r>
              <a:rPr lang="fr-CA" dirty="0" smtClean="0"/>
              <a:t>Autres dépenses personnelles</a:t>
            </a:r>
          </a:p>
          <a:p>
            <a:pPr lvl="1"/>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186552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a:t>
            </a:r>
            <a:r>
              <a:rPr lang="fr-CA" b="1" dirty="0"/>
              <a:t>financiers</a:t>
            </a:r>
            <a:r>
              <a:rPr lang="fr-CA" dirty="0"/>
              <a:t> </a:t>
            </a:r>
            <a:r>
              <a:rPr lang="fr-CA" dirty="0" smtClean="0"/>
              <a:t>(suite)</a:t>
            </a:r>
            <a:endParaRPr lang="fr-CA" dirty="0"/>
          </a:p>
        </p:txBody>
      </p:sp>
      <p:sp>
        <p:nvSpPr>
          <p:cNvPr id="6" name="Espace réservé du texte 5"/>
          <p:cNvSpPr>
            <a:spLocks noGrp="1"/>
          </p:cNvSpPr>
          <p:nvPr>
            <p:ph type="body" idx="1"/>
            <p:custDataLst>
              <p:tags r:id="rId2"/>
            </p:custDataLst>
          </p:nvPr>
        </p:nvSpPr>
        <p:spPr>
          <a:xfrm>
            <a:off x="444615" y="1681163"/>
            <a:ext cx="8279933" cy="496429"/>
          </a:xfrm>
        </p:spPr>
        <p:txBody>
          <a:bodyPr/>
          <a:lstStyle/>
          <a:p>
            <a:r>
              <a:rPr lang="fr-CA" dirty="0"/>
              <a:t>Spécifiquement pour les </a:t>
            </a:r>
            <a:r>
              <a:rPr lang="fr-CA" dirty="0" smtClean="0"/>
              <a:t>conjoints</a:t>
            </a:r>
            <a:endParaRPr lang="fr-CA" dirty="0"/>
          </a:p>
        </p:txBody>
      </p:sp>
      <p:sp>
        <p:nvSpPr>
          <p:cNvPr id="3" name="Espace réservé du contenu 2"/>
          <p:cNvSpPr>
            <a:spLocks noGrp="1"/>
          </p:cNvSpPr>
          <p:nvPr>
            <p:ph sz="half" idx="2"/>
            <p:custDataLst>
              <p:tags r:id="rId3"/>
            </p:custDataLst>
          </p:nvPr>
        </p:nvSpPr>
        <p:spPr>
          <a:xfrm>
            <a:off x="378112" y="2505075"/>
            <a:ext cx="4053566" cy="3684588"/>
          </a:xfrm>
        </p:spPr>
        <p:txBody>
          <a:bodyPr>
            <a:noAutofit/>
          </a:bodyPr>
          <a:lstStyle/>
          <a:p>
            <a:r>
              <a:rPr lang="fr-CA" dirty="0" smtClean="0"/>
              <a:t>Assumer les dépenses familiales, conjugales et personnelles du joueur</a:t>
            </a:r>
          </a:p>
          <a:p>
            <a:r>
              <a:rPr lang="fr-CA" dirty="0" smtClean="0"/>
              <a:t>Payer les comptes</a:t>
            </a:r>
          </a:p>
          <a:p>
            <a:r>
              <a:rPr lang="fr-CA" dirty="0" smtClean="0"/>
              <a:t>Payer les dettes</a:t>
            </a:r>
          </a:p>
          <a:p>
            <a:r>
              <a:rPr lang="fr-CA" dirty="0" smtClean="0"/>
              <a:t>Insécurité financière</a:t>
            </a:r>
            <a:endParaRPr lang="fr-CA" dirty="0"/>
          </a:p>
        </p:txBody>
      </p:sp>
      <p:sp>
        <p:nvSpPr>
          <p:cNvPr id="8" name="Espace réservé du contenu 7"/>
          <p:cNvSpPr>
            <a:spLocks noGrp="1"/>
          </p:cNvSpPr>
          <p:nvPr>
            <p:ph sz="quarter" idx="4"/>
            <p:custDataLst>
              <p:tags r:id="rId4"/>
            </p:custDataLst>
          </p:nvPr>
        </p:nvSpPr>
        <p:spPr>
          <a:xfrm>
            <a:off x="4012032" y="2505075"/>
            <a:ext cx="4712515" cy="3684588"/>
          </a:xfrm>
        </p:spPr>
        <p:txBody>
          <a:bodyPr>
            <a:noAutofit/>
          </a:bodyPr>
          <a:lstStyle/>
          <a:p>
            <a:r>
              <a:rPr lang="fr-CA" dirty="0"/>
              <a:t>Conséquences concrètes</a:t>
            </a:r>
          </a:p>
          <a:p>
            <a:pPr lvl="1"/>
            <a:r>
              <a:rPr lang="fr-CA" dirty="0"/>
              <a:t>Électricité coupée </a:t>
            </a:r>
            <a:endParaRPr lang="fr-CA" dirty="0" smtClean="0"/>
          </a:p>
          <a:p>
            <a:pPr lvl="1"/>
            <a:r>
              <a:rPr lang="fr-CA" dirty="0" smtClean="0"/>
              <a:t>Emprunt </a:t>
            </a:r>
            <a:r>
              <a:rPr lang="fr-CA" dirty="0"/>
              <a:t>sur </a:t>
            </a:r>
            <a:r>
              <a:rPr lang="fr-CA" dirty="0" smtClean="0"/>
              <a:t>l’hypothèque</a:t>
            </a:r>
            <a:endParaRPr lang="fr-CA" dirty="0"/>
          </a:p>
          <a:p>
            <a:pPr lvl="1"/>
            <a:r>
              <a:rPr lang="fr-CA" dirty="0"/>
              <a:t>Diminution de la cote de crédit personnelle</a:t>
            </a:r>
          </a:p>
          <a:p>
            <a:pPr lvl="1"/>
            <a:r>
              <a:rPr lang="fr-CA" dirty="0"/>
              <a:t>Vente de la maison</a:t>
            </a:r>
          </a:p>
          <a:p>
            <a:pPr lvl="1"/>
            <a:r>
              <a:rPr lang="fr-CA" dirty="0"/>
              <a:t>Vente d’objets personnels</a:t>
            </a:r>
          </a:p>
          <a:p>
            <a:pPr lvl="1"/>
            <a:r>
              <a:rPr lang="fr-CA" dirty="0"/>
              <a:t>Devoir travailler davantage pour subvenir aux besoins de la famille</a:t>
            </a:r>
          </a:p>
          <a:p>
            <a:pPr lvl="1"/>
            <a:r>
              <a:rPr lang="fr-CA" dirty="0"/>
              <a:t>Victime de vol/fraude de la part du conjoint joueur</a:t>
            </a:r>
          </a:p>
          <a:p>
            <a:pPr marL="0" indent="0">
              <a:buNone/>
            </a:pPr>
            <a:endParaRPr lang="fr-CA" dirty="0"/>
          </a:p>
        </p:txBody>
      </p:sp>
      <p:sp>
        <p:nvSpPr>
          <p:cNvPr id="4" name="Espace réservé du numéro de diapositive 3"/>
          <p:cNvSpPr>
            <a:spLocks noGrp="1"/>
          </p:cNvSpPr>
          <p:nvPr>
            <p:ph type="sldNum" sz="quarter" idx="12"/>
            <p:custDataLst>
              <p:tags r:id="rId5"/>
            </p:custDataLst>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339111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dirty="0"/>
              <a:t>Impacts </a:t>
            </a:r>
            <a:r>
              <a:rPr lang="fr-CA" b="1" dirty="0" smtClean="0"/>
              <a:t>financiers</a:t>
            </a:r>
            <a:r>
              <a:rPr lang="fr-CA" dirty="0" smtClean="0"/>
              <a:t>: </a:t>
            </a:r>
            <a:r>
              <a:rPr lang="fr-CA" dirty="0"/>
              <a:t>Extraits d’entrevues</a:t>
            </a:r>
          </a:p>
        </p:txBody>
      </p:sp>
      <p:sp>
        <p:nvSpPr>
          <p:cNvPr id="3" name="Espace réservé du contenu 2"/>
          <p:cNvSpPr>
            <a:spLocks noGrp="1"/>
          </p:cNvSpPr>
          <p:nvPr>
            <p:ph idx="1"/>
            <p:custDataLst>
              <p:tags r:id="rId2"/>
            </p:custDataLst>
          </p:nvPr>
        </p:nvSpPr>
        <p:spPr>
          <a:xfrm>
            <a:off x="436228" y="1825625"/>
            <a:ext cx="7774322" cy="4351338"/>
          </a:xfrm>
        </p:spPr>
        <p:txBody>
          <a:bodyPr/>
          <a:lstStyle/>
          <a:p>
            <a:pPr marL="361950" indent="0">
              <a:buNone/>
            </a:pPr>
            <a:endParaRPr lang="fr-CA" sz="2400" i="1" dirty="0" smtClean="0"/>
          </a:p>
          <a:p>
            <a:pPr marL="0" indent="357188">
              <a:buNone/>
            </a:pPr>
            <a:r>
              <a:rPr lang="fr-CA" sz="2400" i="1" dirty="0" smtClean="0"/>
              <a:t>On </a:t>
            </a:r>
            <a:r>
              <a:rPr lang="fr-CA" sz="2400" i="1" dirty="0"/>
              <a:t>a été pendant plusieurs années à faire les paiements de voiture parce qu’on ne voulait pas qu’il perde son auto. </a:t>
            </a:r>
            <a:r>
              <a:rPr lang="fr-CA" sz="2400" dirty="0" smtClean="0"/>
              <a:t>(</a:t>
            </a:r>
            <a:r>
              <a:rPr lang="fr-CA" sz="2400" dirty="0"/>
              <a:t>mère, 54 </a:t>
            </a:r>
            <a:r>
              <a:rPr lang="fr-CA" sz="2400" dirty="0" smtClean="0"/>
              <a:t>ans)</a:t>
            </a:r>
          </a:p>
          <a:p>
            <a:pPr marL="0" indent="357188">
              <a:buNone/>
            </a:pPr>
            <a:endParaRPr lang="fr-CA" sz="2400" dirty="0"/>
          </a:p>
          <a:p>
            <a:pPr marL="0" indent="357188">
              <a:buNone/>
            </a:pPr>
            <a:r>
              <a:rPr lang="fr-CA" sz="2400" i="1" dirty="0" smtClean="0"/>
              <a:t>T’sais </a:t>
            </a:r>
            <a:r>
              <a:rPr lang="fr-CA" sz="2400" i="1" dirty="0"/>
              <a:t>je n’étais même plus capable de m’acheter un morceau de vêtement. Tous mes vêtements étaient rendus soit trop petits soit trop grands. Tout ce que je me payais c’était des cigarettes puis de la bouffe. Le reste, ça allait dans les dettes qu’il faisait. </a:t>
            </a:r>
            <a:r>
              <a:rPr lang="fr-CA" sz="2400" dirty="0"/>
              <a:t>(conjointe, 28 ans)</a:t>
            </a:r>
          </a:p>
          <a:p>
            <a:pPr marL="0" indent="0">
              <a:buNone/>
            </a:pPr>
            <a:endParaRPr lang="fr-CA" dirty="0" smtClean="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805317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a:t>
            </a:r>
            <a:r>
              <a:rPr lang="fr-CA" dirty="0" smtClean="0"/>
              <a:t>vécus par les ME sur leur </a:t>
            </a:r>
            <a:r>
              <a:rPr lang="fr-CA" b="1" dirty="0" smtClean="0"/>
              <a:t>vie sociale</a:t>
            </a:r>
            <a:endParaRPr lang="fr-CA" dirty="0"/>
          </a:p>
        </p:txBody>
      </p:sp>
      <p:sp>
        <p:nvSpPr>
          <p:cNvPr id="3" name="Espace réservé du contenu 2"/>
          <p:cNvSpPr>
            <a:spLocks noGrp="1"/>
          </p:cNvSpPr>
          <p:nvPr>
            <p:ph idx="1"/>
            <p:custDataLst>
              <p:tags r:id="rId2"/>
            </p:custDataLst>
          </p:nvPr>
        </p:nvSpPr>
        <p:spPr/>
        <p:txBody>
          <a:bodyPr>
            <a:normAutofit/>
          </a:bodyPr>
          <a:lstStyle/>
          <a:p>
            <a:r>
              <a:rPr lang="fr-CA" dirty="0" smtClean="0"/>
              <a:t>Diminution globale des activités sociales</a:t>
            </a:r>
          </a:p>
          <a:p>
            <a:pPr lvl="1"/>
            <a:r>
              <a:rPr lang="fr-CA" dirty="0" smtClean="0"/>
              <a:t>Sortir moins souvent</a:t>
            </a:r>
          </a:p>
          <a:p>
            <a:pPr lvl="1"/>
            <a:r>
              <a:rPr lang="fr-CA" dirty="0" smtClean="0"/>
              <a:t>Avoir moins de loisirs</a:t>
            </a:r>
          </a:p>
          <a:p>
            <a:pPr lvl="1"/>
            <a:r>
              <a:rPr lang="fr-CA" dirty="0" smtClean="0"/>
              <a:t>Diminuer les activités sociales</a:t>
            </a:r>
          </a:p>
          <a:p>
            <a:pPr lvl="1"/>
            <a:r>
              <a:rPr lang="fr-CA" dirty="0" smtClean="0"/>
              <a:t>S’isoler ou s’éloigner de la famille pour ne pas entendre les commentaires des autres ME envers le joueur</a:t>
            </a:r>
          </a:p>
          <a:p>
            <a:r>
              <a:rPr lang="fr-CA" dirty="0" smtClean="0"/>
              <a:t>Sentiment d’être jugé par les autres ME à propos du problème de JHA du joueur</a:t>
            </a:r>
          </a:p>
          <a:p>
            <a:r>
              <a:rPr lang="fr-CA" dirty="0" smtClean="0"/>
              <a:t>Conflits avec les autres ME</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904693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vécus par les ME sur leur </a:t>
            </a:r>
            <a:r>
              <a:rPr lang="fr-CA" b="1" dirty="0"/>
              <a:t>vie sociale</a:t>
            </a:r>
            <a:r>
              <a:rPr lang="fr-CA" dirty="0"/>
              <a:t> </a:t>
            </a:r>
            <a:r>
              <a:rPr lang="fr-CA" dirty="0" smtClean="0"/>
              <a:t>(suite)</a:t>
            </a:r>
            <a:endParaRPr lang="fr-CA" dirty="0"/>
          </a:p>
        </p:txBody>
      </p:sp>
      <p:sp>
        <p:nvSpPr>
          <p:cNvPr id="3" name="Espace réservé du contenu 2"/>
          <p:cNvSpPr>
            <a:spLocks noGrp="1"/>
          </p:cNvSpPr>
          <p:nvPr>
            <p:ph idx="1"/>
            <p:custDataLst>
              <p:tags r:id="rId2"/>
            </p:custDataLst>
          </p:nvPr>
        </p:nvSpPr>
        <p:spPr>
          <a:xfrm>
            <a:off x="436228" y="1825625"/>
            <a:ext cx="8288322" cy="4418013"/>
          </a:xfrm>
        </p:spPr>
        <p:txBody>
          <a:bodyPr>
            <a:normAutofit/>
          </a:bodyPr>
          <a:lstStyle/>
          <a:p>
            <a:r>
              <a:rPr lang="fr-CA" dirty="0" smtClean="0"/>
              <a:t>Des ME n’étant pas en couple avec le joueur, voient leur propre relation conjugale affectée en raison du soutien qu’ils apportent au joueur</a:t>
            </a:r>
          </a:p>
          <a:p>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28</a:t>
            </a:fld>
            <a:endParaRPr lang="en-US" dirty="0"/>
          </a:p>
        </p:txBody>
      </p:sp>
      <p:sp>
        <p:nvSpPr>
          <p:cNvPr id="5" name="Espace réservé du contenu 2"/>
          <p:cNvSpPr txBox="1">
            <a:spLocks/>
          </p:cNvSpPr>
          <p:nvPr>
            <p:custDataLst>
              <p:tags r:id="rId4"/>
            </p:custDataLst>
          </p:nvPr>
        </p:nvSpPr>
        <p:spPr>
          <a:xfrm>
            <a:off x="447223" y="3739037"/>
            <a:ext cx="8277328" cy="2869726"/>
          </a:xfrm>
          <a:prstGeom prst="rect">
            <a:avLst/>
          </a:prstGeom>
        </p:spPr>
        <p:txBody>
          <a:bodyPr vert="horz" lIns="91440" tIns="45720" rIns="91440" bIns="45720" rtlCol="0">
            <a:normAutofit/>
          </a:bodyPr>
          <a:lstStyle>
            <a:lvl1pPr marL="360363" indent="-360363" algn="l" defTabSz="914400" rtl="0" eaLnBrk="1" latinLnBrk="0" hangingPunct="1">
              <a:lnSpc>
                <a:spcPct val="90000"/>
              </a:lnSpc>
              <a:spcBef>
                <a:spcPts val="1000"/>
              </a:spcBef>
              <a:buClr>
                <a:schemeClr val="accent1"/>
              </a:buClr>
              <a:buFont typeface="Courier New" panose="02070309020205020404" pitchFamily="49" charset="0"/>
              <a:buChar char="o"/>
              <a:defRPr sz="2800" kern="1200">
                <a:solidFill>
                  <a:schemeClr val="tx1"/>
                </a:solidFill>
                <a:latin typeface="+mn-lt"/>
                <a:ea typeface="+mn-ea"/>
                <a:cs typeface="+mn-cs"/>
              </a:defRPr>
            </a:lvl1pPr>
            <a:lvl2pPr marL="720725" indent="-360363" algn="l" defTabSz="914400" rtl="0" eaLnBrk="1" latinLnBrk="0" hangingPunct="1">
              <a:lnSpc>
                <a:spcPct val="90000"/>
              </a:lnSpc>
              <a:spcBef>
                <a:spcPts val="7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73150" indent="-352425"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CA" dirty="0"/>
          </a:p>
        </p:txBody>
      </p:sp>
    </p:spTree>
    <p:extLst>
      <p:ext uri="{BB962C8B-B14F-4D97-AF65-F5344CB8AC3E}">
        <p14:creationId xmlns:p14="http://schemas.microsoft.com/office/powerpoint/2010/main" val="2637037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Impacts vécus par les ME sur leur </a:t>
            </a:r>
            <a:r>
              <a:rPr lang="fr-CA" b="1" dirty="0"/>
              <a:t>vie sociale</a:t>
            </a:r>
            <a:r>
              <a:rPr lang="fr-CA" dirty="0"/>
              <a:t> </a:t>
            </a:r>
            <a:r>
              <a:rPr lang="fr-CA" dirty="0" smtClean="0"/>
              <a:t>(suite)</a:t>
            </a:r>
            <a:endParaRPr lang="fr-CA" dirty="0"/>
          </a:p>
        </p:txBody>
      </p:sp>
      <p:sp>
        <p:nvSpPr>
          <p:cNvPr id="4" name="Espace réservé du numéro de diapositive 3"/>
          <p:cNvSpPr>
            <a:spLocks noGrp="1"/>
          </p:cNvSpPr>
          <p:nvPr>
            <p:ph type="sldNum" sz="quarter" idx="12"/>
            <p:custDataLst>
              <p:tags r:id="rId2"/>
            </p:custDataLst>
          </p:nvPr>
        </p:nvSpPr>
        <p:spPr/>
        <p:txBody>
          <a:bodyPr/>
          <a:lstStyle/>
          <a:p>
            <a:fld id="{D57F1E4F-1CFF-5643-939E-217C01CDF565}" type="slidenum">
              <a:rPr lang="en-US" smtClean="0"/>
              <a:pPr/>
              <a:t>29</a:t>
            </a:fld>
            <a:endParaRPr lang="en-US" dirty="0"/>
          </a:p>
        </p:txBody>
      </p:sp>
      <p:sp>
        <p:nvSpPr>
          <p:cNvPr id="5" name="Espace réservé du contenu 2"/>
          <p:cNvSpPr txBox="1">
            <a:spLocks/>
          </p:cNvSpPr>
          <p:nvPr>
            <p:custDataLst>
              <p:tags r:id="rId3"/>
            </p:custDataLst>
          </p:nvPr>
        </p:nvSpPr>
        <p:spPr>
          <a:xfrm>
            <a:off x="447223" y="1892300"/>
            <a:ext cx="8277328" cy="4716463"/>
          </a:xfrm>
          <a:prstGeom prst="rect">
            <a:avLst/>
          </a:prstGeom>
        </p:spPr>
        <p:txBody>
          <a:bodyPr vert="horz" lIns="91440" tIns="45720" rIns="91440" bIns="45720" rtlCol="0">
            <a:normAutofit/>
          </a:bodyPr>
          <a:lstStyle>
            <a:lvl1pPr marL="360363" indent="-360363" algn="l" defTabSz="914400" rtl="0" eaLnBrk="1" latinLnBrk="0" hangingPunct="1">
              <a:lnSpc>
                <a:spcPct val="90000"/>
              </a:lnSpc>
              <a:spcBef>
                <a:spcPts val="1000"/>
              </a:spcBef>
              <a:buClr>
                <a:schemeClr val="accent1"/>
              </a:buClr>
              <a:buFont typeface="Courier New" panose="02070309020205020404" pitchFamily="49" charset="0"/>
              <a:buChar char="o"/>
              <a:defRPr sz="2800" kern="1200">
                <a:solidFill>
                  <a:schemeClr val="tx1"/>
                </a:solidFill>
                <a:latin typeface="+mn-lt"/>
                <a:ea typeface="+mn-ea"/>
                <a:cs typeface="+mn-cs"/>
              </a:defRPr>
            </a:lvl1pPr>
            <a:lvl2pPr marL="720725" indent="-360363" algn="l" defTabSz="914400" rtl="0" eaLnBrk="1" latinLnBrk="0" hangingPunct="1">
              <a:lnSpc>
                <a:spcPct val="90000"/>
              </a:lnSpc>
              <a:spcBef>
                <a:spcPts val="7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73150" indent="-352425"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Courier New" panose="02070309020205020404" pitchFamily="49" charset="0"/>
              <a:buNone/>
            </a:pPr>
            <a:r>
              <a:rPr lang="fr-CA" dirty="0" smtClean="0"/>
              <a:t>Spécifiquement pour les conjoints</a:t>
            </a:r>
          </a:p>
          <a:p>
            <a:r>
              <a:rPr lang="fr-CA" dirty="0" smtClean="0"/>
              <a:t>Diminution des activités familiales ou conjugales</a:t>
            </a:r>
          </a:p>
          <a:p>
            <a:r>
              <a:rPr lang="fr-CA" dirty="0" smtClean="0"/>
              <a:t>Peur du jugement des autres à leur égard</a:t>
            </a:r>
          </a:p>
          <a:p>
            <a:r>
              <a:rPr lang="fr-CA" dirty="0" smtClean="0"/>
              <a:t>Lourdeur associée au fait de devoir mentir à l’entourage</a:t>
            </a:r>
          </a:p>
          <a:p>
            <a:endParaRPr lang="fr-CA" dirty="0"/>
          </a:p>
        </p:txBody>
      </p:sp>
    </p:spTree>
    <p:extLst>
      <p:ext uri="{BB962C8B-B14F-4D97-AF65-F5344CB8AC3E}">
        <p14:creationId xmlns:p14="http://schemas.microsoft.com/office/powerpoint/2010/main" val="594268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Contenu aujourd’hui</a:t>
            </a:r>
            <a:endParaRPr lang="fr-CA" dirty="0"/>
          </a:p>
        </p:txBody>
      </p:sp>
      <p:sp>
        <p:nvSpPr>
          <p:cNvPr id="3" name="Espace réservé du contenu 2"/>
          <p:cNvSpPr>
            <a:spLocks noGrp="1"/>
          </p:cNvSpPr>
          <p:nvPr>
            <p:ph idx="1"/>
            <p:custDataLst>
              <p:tags r:id="rId2"/>
            </p:custDataLst>
          </p:nvPr>
        </p:nvSpPr>
        <p:spPr>
          <a:xfrm>
            <a:off x="436228" y="1759636"/>
            <a:ext cx="8288322" cy="4351338"/>
          </a:xfrm>
        </p:spPr>
        <p:txBody>
          <a:bodyPr>
            <a:noAutofit/>
          </a:bodyPr>
          <a:lstStyle/>
          <a:p>
            <a:r>
              <a:rPr lang="fr-CA" dirty="0" smtClean="0"/>
              <a:t>Présenter les différents types d’impacts vécus </a:t>
            </a:r>
            <a:r>
              <a:rPr lang="fr-CA" dirty="0"/>
              <a:t>par </a:t>
            </a:r>
            <a:r>
              <a:rPr lang="fr-CA" dirty="0" smtClean="0"/>
              <a:t>les ME en raison des habitudes de JHA du joueur</a:t>
            </a:r>
          </a:p>
          <a:p>
            <a:r>
              <a:rPr lang="fr-CA" dirty="0" smtClean="0"/>
              <a:t>Documenter </a:t>
            </a:r>
            <a:r>
              <a:rPr lang="fr-CA" dirty="0"/>
              <a:t>les besoins de services des ME </a:t>
            </a:r>
          </a:p>
          <a:p>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10147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dirty="0"/>
              <a:t>Impacts vécus par les ME sur leur </a:t>
            </a:r>
            <a:r>
              <a:rPr lang="fr-CA" b="1" dirty="0"/>
              <a:t>vie </a:t>
            </a:r>
            <a:r>
              <a:rPr lang="fr-CA" b="1" dirty="0" smtClean="0"/>
              <a:t>sociale</a:t>
            </a:r>
            <a:r>
              <a:rPr lang="fr-CA" dirty="0"/>
              <a:t> : Extraits </a:t>
            </a:r>
            <a:r>
              <a:rPr lang="fr-CA" dirty="0" smtClean="0"/>
              <a:t>d’entrevues</a:t>
            </a:r>
            <a:endParaRPr lang="fr-CA" dirty="0"/>
          </a:p>
        </p:txBody>
      </p:sp>
      <p:sp>
        <p:nvSpPr>
          <p:cNvPr id="3" name="Espace réservé du contenu 2"/>
          <p:cNvSpPr>
            <a:spLocks noGrp="1"/>
          </p:cNvSpPr>
          <p:nvPr>
            <p:ph idx="1"/>
            <p:custDataLst>
              <p:tags r:id="rId2"/>
            </p:custDataLst>
          </p:nvPr>
        </p:nvSpPr>
        <p:spPr/>
        <p:txBody>
          <a:bodyPr>
            <a:normAutofit/>
          </a:bodyPr>
          <a:lstStyle/>
          <a:p>
            <a:pPr marL="0" indent="357188">
              <a:buNone/>
            </a:pPr>
            <a:r>
              <a:rPr lang="fr-CA" sz="2400" i="1" dirty="0"/>
              <a:t>J</a:t>
            </a:r>
            <a:r>
              <a:rPr lang="fr-CA" sz="2400" i="1" dirty="0" smtClean="0"/>
              <a:t>e </a:t>
            </a:r>
            <a:r>
              <a:rPr lang="fr-CA" sz="2400" i="1" dirty="0"/>
              <a:t>me permets de faire moins d’activités et de </a:t>
            </a:r>
            <a:r>
              <a:rPr lang="fr-CA" sz="2400" i="1" dirty="0" smtClean="0"/>
              <a:t>choses… par prévention ou </a:t>
            </a:r>
            <a:r>
              <a:rPr lang="fr-CA" sz="2400" i="1" dirty="0"/>
              <a:t>parce qu’on s’est chicané, parce qu’il a eu une rechute, parce que je « </a:t>
            </a:r>
            <a:r>
              <a:rPr lang="fr-CA" sz="2400" i="1" dirty="0" err="1"/>
              <a:t>feel</a:t>
            </a:r>
            <a:r>
              <a:rPr lang="fr-CA" sz="2400" i="1" dirty="0"/>
              <a:t> » </a:t>
            </a:r>
            <a:r>
              <a:rPr lang="fr-CA" sz="2400" i="1" dirty="0" smtClean="0"/>
              <a:t>pas… </a:t>
            </a:r>
            <a:r>
              <a:rPr lang="fr-CA" sz="2400" i="1" dirty="0"/>
              <a:t>donc je n’ai pas le goût de voir du monde</a:t>
            </a:r>
            <a:r>
              <a:rPr lang="fr-CA" sz="2400" i="1" dirty="0" smtClean="0"/>
              <a:t>. </a:t>
            </a:r>
            <a:r>
              <a:rPr lang="fr-CA" sz="2400" dirty="0"/>
              <a:t>(conjointe, 29 ans)</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825278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33633" y="256069"/>
            <a:ext cx="8290917" cy="1325563"/>
          </a:xfrm>
        </p:spPr>
        <p:txBody>
          <a:bodyPr>
            <a:normAutofit/>
          </a:bodyPr>
          <a:lstStyle/>
          <a:p>
            <a:r>
              <a:rPr lang="fr-CA" sz="3200" b="1" dirty="0" smtClean="0">
                <a:latin typeface="+mn-lt"/>
              </a:rPr>
              <a:t>Autres impacts</a:t>
            </a:r>
            <a:r>
              <a:rPr lang="fr-CA" sz="3200" dirty="0" smtClean="0">
                <a:latin typeface="+mn-lt"/>
              </a:rPr>
              <a:t> </a:t>
            </a:r>
            <a:r>
              <a:rPr lang="fr-CA" sz="3200" dirty="0">
                <a:latin typeface="+mn-lt"/>
              </a:rPr>
              <a:t>vécus par les ME </a:t>
            </a:r>
            <a:r>
              <a:rPr lang="fr-CA" sz="3200" dirty="0" smtClean="0">
                <a:latin typeface="+mn-lt"/>
              </a:rPr>
              <a:t>en </a:t>
            </a:r>
            <a:r>
              <a:rPr lang="fr-CA" sz="3200" dirty="0">
                <a:latin typeface="+mn-lt"/>
              </a:rPr>
              <a:t>raison des habitudes de JHA des joueurs (</a:t>
            </a:r>
            <a:r>
              <a:rPr lang="fr-CA" sz="3200" i="1" dirty="0">
                <a:latin typeface="+mn-lt"/>
              </a:rPr>
              <a:t>N</a:t>
            </a:r>
            <a:r>
              <a:rPr lang="fr-CA" sz="3200" dirty="0">
                <a:latin typeface="+mn-lt"/>
              </a:rPr>
              <a:t> = 50</a:t>
            </a:r>
            <a:r>
              <a:rPr lang="fr-CA" sz="3200" dirty="0" smtClean="0">
                <a:latin typeface="+mn-lt"/>
              </a:rPr>
              <a:t>)</a:t>
            </a:r>
            <a:endParaRPr lang="fr-CA" sz="3200" dirty="0">
              <a:latin typeface="+mn-lt"/>
            </a:endParaRPr>
          </a:p>
        </p:txBody>
      </p:sp>
      <p:sp>
        <p:nvSpPr>
          <p:cNvPr id="3" name="Espace réservé du contenu 2"/>
          <p:cNvSpPr>
            <a:spLocks noGrp="1"/>
          </p:cNvSpPr>
          <p:nvPr>
            <p:ph sz="half" idx="1"/>
            <p:custDataLst>
              <p:tags r:id="rId2"/>
            </p:custDataLst>
          </p:nvPr>
        </p:nvSpPr>
        <p:spPr>
          <a:xfrm>
            <a:off x="433633" y="1825625"/>
            <a:ext cx="4081217" cy="4351338"/>
          </a:xfrm>
        </p:spPr>
        <p:txBody>
          <a:bodyPr>
            <a:normAutofit/>
          </a:bodyPr>
          <a:lstStyle/>
          <a:p>
            <a:r>
              <a:rPr lang="fr-CA" sz="2800" dirty="0" smtClean="0"/>
              <a:t>Santé physique</a:t>
            </a:r>
          </a:p>
          <a:p>
            <a:pPr lvl="1"/>
            <a:r>
              <a:rPr lang="fr-CA" sz="2400" dirty="0" smtClean="0"/>
              <a:t>Fatigue</a:t>
            </a:r>
          </a:p>
          <a:p>
            <a:pPr lvl="1"/>
            <a:r>
              <a:rPr lang="fr-CA" sz="2400" dirty="0" smtClean="0"/>
              <a:t>Manque de sommeil</a:t>
            </a:r>
          </a:p>
          <a:p>
            <a:pPr lvl="1"/>
            <a:r>
              <a:rPr lang="fr-CA" sz="2400" dirty="0" smtClean="0"/>
              <a:t>Migraine</a:t>
            </a:r>
          </a:p>
          <a:p>
            <a:pPr lvl="1"/>
            <a:r>
              <a:rPr lang="fr-CA" sz="2400" dirty="0" smtClean="0"/>
              <a:t>Perte d’appétit</a:t>
            </a:r>
          </a:p>
          <a:p>
            <a:pPr lvl="1"/>
            <a:r>
              <a:rPr lang="fr-CA" sz="2400" dirty="0" smtClean="0"/>
              <a:t>Exacerbation de problèmes de santé déjà existants</a:t>
            </a:r>
          </a:p>
        </p:txBody>
      </p:sp>
      <p:sp>
        <p:nvSpPr>
          <p:cNvPr id="5" name="Espace réservé du contenu 4"/>
          <p:cNvSpPr>
            <a:spLocks noGrp="1"/>
          </p:cNvSpPr>
          <p:nvPr>
            <p:ph sz="half" idx="2"/>
            <p:custDataLst>
              <p:tags r:id="rId3"/>
            </p:custDataLst>
          </p:nvPr>
        </p:nvSpPr>
        <p:spPr>
          <a:xfrm>
            <a:off x="4629150" y="1825625"/>
            <a:ext cx="4095400" cy="4351338"/>
          </a:xfrm>
        </p:spPr>
        <p:txBody>
          <a:bodyPr>
            <a:normAutofit/>
          </a:bodyPr>
          <a:lstStyle/>
          <a:p>
            <a:r>
              <a:rPr lang="fr-CA" dirty="0"/>
              <a:t>Travail</a:t>
            </a:r>
          </a:p>
          <a:p>
            <a:pPr lvl="1"/>
            <a:r>
              <a:rPr lang="fr-CA" dirty="0"/>
              <a:t>Moins performant</a:t>
            </a:r>
          </a:p>
          <a:p>
            <a:pPr lvl="1"/>
            <a:r>
              <a:rPr lang="fr-CA" dirty="0"/>
              <a:t>Relations avec les collègues affectées</a:t>
            </a:r>
          </a:p>
          <a:p>
            <a:pPr lvl="1"/>
            <a:r>
              <a:rPr lang="fr-CA" dirty="0"/>
              <a:t>Impact sur l’entreprise</a:t>
            </a:r>
          </a:p>
          <a:p>
            <a:pPr lvl="2"/>
            <a:r>
              <a:rPr lang="fr-CA" dirty="0"/>
              <a:t>Réorganisation </a:t>
            </a:r>
            <a:r>
              <a:rPr lang="fr-CA" dirty="0" smtClean="0"/>
              <a:t>du </a:t>
            </a:r>
            <a:r>
              <a:rPr lang="fr-CA" dirty="0"/>
              <a:t>travail</a:t>
            </a:r>
          </a:p>
          <a:p>
            <a:pPr lvl="2"/>
            <a:r>
              <a:rPr lang="fr-CA" dirty="0"/>
              <a:t>Avance de salaire</a:t>
            </a:r>
          </a:p>
          <a:p>
            <a:pPr lvl="2"/>
            <a:r>
              <a:rPr lang="fr-CA" dirty="0"/>
              <a:t>Perte de </a:t>
            </a:r>
            <a:r>
              <a:rPr lang="fr-CA" dirty="0" smtClean="0"/>
              <a:t>productivité</a:t>
            </a:r>
            <a:endParaRPr lang="fr-CA" dirty="0"/>
          </a:p>
        </p:txBody>
      </p:sp>
      <p:sp>
        <p:nvSpPr>
          <p:cNvPr id="4" name="Espace réservé du numéro de diapositive 3"/>
          <p:cNvSpPr>
            <a:spLocks noGrp="1"/>
          </p:cNvSpPr>
          <p:nvPr>
            <p:ph type="sldNum" sz="quarter" idx="12"/>
            <p:custDataLst>
              <p:tags r:id="rId4"/>
            </p:custDataLst>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0447318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a:t>Autres Impacts</a:t>
            </a:r>
            <a:r>
              <a:rPr lang="fr-CA" dirty="0"/>
              <a:t> </a:t>
            </a:r>
            <a:r>
              <a:rPr lang="fr-CA" dirty="0" smtClean="0"/>
              <a:t>(suite)</a:t>
            </a:r>
            <a:endParaRPr lang="fr-CA" dirty="0"/>
          </a:p>
        </p:txBody>
      </p:sp>
      <p:sp>
        <p:nvSpPr>
          <p:cNvPr id="3" name="Espace réservé du contenu 2"/>
          <p:cNvSpPr>
            <a:spLocks noGrp="1"/>
          </p:cNvSpPr>
          <p:nvPr>
            <p:ph sz="half" idx="1"/>
            <p:custDataLst>
              <p:tags r:id="rId2"/>
            </p:custDataLst>
          </p:nvPr>
        </p:nvSpPr>
        <p:spPr>
          <a:xfrm>
            <a:off x="436228" y="1825625"/>
            <a:ext cx="3983372" cy="4351338"/>
          </a:xfrm>
        </p:spPr>
        <p:txBody>
          <a:bodyPr>
            <a:normAutofit/>
          </a:bodyPr>
          <a:lstStyle/>
          <a:p>
            <a:r>
              <a:rPr lang="fr-CA" dirty="0" smtClean="0"/>
              <a:t>Diminution de la qualité de vie du ME</a:t>
            </a:r>
          </a:p>
          <a:p>
            <a:pPr lvl="1"/>
            <a:r>
              <a:rPr lang="fr-CA" dirty="0" smtClean="0"/>
              <a:t>Perte de jouissance financière</a:t>
            </a:r>
          </a:p>
          <a:p>
            <a:pPr lvl="1"/>
            <a:r>
              <a:rPr lang="fr-CA" dirty="0" smtClean="0"/>
              <a:t>Perte de temps</a:t>
            </a:r>
          </a:p>
          <a:p>
            <a:pPr lvl="1"/>
            <a:r>
              <a:rPr lang="fr-CA" dirty="0" smtClean="0"/>
              <a:t>Projets futurs reportés ou mis de côté</a:t>
            </a:r>
          </a:p>
        </p:txBody>
      </p:sp>
      <p:sp>
        <p:nvSpPr>
          <p:cNvPr id="5" name="Espace réservé du contenu 4"/>
          <p:cNvSpPr>
            <a:spLocks noGrp="1"/>
          </p:cNvSpPr>
          <p:nvPr>
            <p:ph sz="half" idx="2"/>
            <p:custDataLst>
              <p:tags r:id="rId3"/>
            </p:custDataLst>
          </p:nvPr>
        </p:nvSpPr>
        <p:spPr>
          <a:xfrm>
            <a:off x="4419601" y="1825625"/>
            <a:ext cx="4304950" cy="4351338"/>
          </a:xfrm>
        </p:spPr>
        <p:txBody>
          <a:bodyPr>
            <a:normAutofit/>
          </a:bodyPr>
          <a:lstStyle/>
          <a:p>
            <a:r>
              <a:rPr lang="fr-CA" dirty="0"/>
              <a:t>Sentiment d’obligation de protéger les autres ME</a:t>
            </a:r>
          </a:p>
          <a:p>
            <a:pPr lvl="1"/>
            <a:r>
              <a:rPr lang="fr-CA" dirty="0" smtClean="0"/>
              <a:t>Ex.: Parents</a:t>
            </a:r>
            <a:r>
              <a:rPr lang="fr-CA" dirty="0"/>
              <a:t>, enfants du </a:t>
            </a:r>
            <a:r>
              <a:rPr lang="fr-CA" dirty="0" smtClean="0"/>
              <a:t>joueur</a:t>
            </a:r>
            <a:endParaRPr lang="fr-CA" dirty="0"/>
          </a:p>
        </p:txBody>
      </p:sp>
      <p:sp>
        <p:nvSpPr>
          <p:cNvPr id="4" name="Espace réservé du numéro de diapositive 3"/>
          <p:cNvSpPr>
            <a:spLocks noGrp="1"/>
          </p:cNvSpPr>
          <p:nvPr>
            <p:ph type="sldNum" sz="quarter" idx="12"/>
            <p:custDataLst>
              <p:tags r:id="rId4"/>
            </p:custDataLst>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7101287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b="1" dirty="0"/>
              <a:t>Autres </a:t>
            </a:r>
            <a:r>
              <a:rPr lang="fr-CA" b="1" dirty="0" smtClean="0"/>
              <a:t>Impacts</a:t>
            </a:r>
            <a:r>
              <a:rPr lang="fr-CA" dirty="0"/>
              <a:t> : Extraits d’entrevues</a:t>
            </a:r>
          </a:p>
        </p:txBody>
      </p:sp>
      <p:sp>
        <p:nvSpPr>
          <p:cNvPr id="3" name="Espace réservé du contenu 2"/>
          <p:cNvSpPr>
            <a:spLocks noGrp="1"/>
          </p:cNvSpPr>
          <p:nvPr>
            <p:ph idx="1"/>
            <p:custDataLst>
              <p:tags r:id="rId2"/>
            </p:custDataLst>
          </p:nvPr>
        </p:nvSpPr>
        <p:spPr/>
        <p:txBody>
          <a:bodyPr>
            <a:normAutofit/>
          </a:bodyPr>
          <a:lstStyle/>
          <a:p>
            <a:pPr marL="0" indent="357188" algn="just">
              <a:buNone/>
            </a:pPr>
            <a:r>
              <a:rPr lang="fr-CA" sz="2400" i="1" dirty="0" smtClean="0"/>
              <a:t>Parfois </a:t>
            </a:r>
            <a:r>
              <a:rPr lang="fr-CA" sz="2400" i="1" dirty="0"/>
              <a:t>j’arrivais chez nous, c’est sûr que c’était des choses à lui là, mais exemple on avait un enregistreur </a:t>
            </a:r>
            <a:r>
              <a:rPr lang="fr-CA" sz="2400" i="1" dirty="0" smtClean="0"/>
              <a:t>« illico » j’arrivais</a:t>
            </a:r>
            <a:r>
              <a:rPr lang="fr-CA" sz="2400" i="1" dirty="0"/>
              <a:t>, on avait plus </a:t>
            </a:r>
            <a:r>
              <a:rPr lang="fr-CA" sz="2400" i="1" dirty="0" smtClean="0"/>
              <a:t>d’enregistreur. Là </a:t>
            </a:r>
            <a:r>
              <a:rPr lang="fr-CA" sz="2400" i="1" dirty="0"/>
              <a:t>je disais il est où </a:t>
            </a:r>
            <a:r>
              <a:rPr lang="fr-CA" sz="2400" i="1" dirty="0" smtClean="0"/>
              <a:t>l’enregistreur? Il disait, </a:t>
            </a:r>
            <a:r>
              <a:rPr lang="fr-CA" sz="2400" i="1" dirty="0"/>
              <a:t>bien je </a:t>
            </a:r>
            <a:r>
              <a:rPr lang="fr-CA" sz="2400" i="1" dirty="0" smtClean="0"/>
              <a:t>l’ai vendu, </a:t>
            </a:r>
            <a:r>
              <a:rPr lang="fr-CA" sz="2400" i="1" dirty="0"/>
              <a:t>on ne s’en servait </a:t>
            </a:r>
            <a:r>
              <a:rPr lang="fr-CA" sz="2400" i="1" dirty="0" smtClean="0"/>
              <a:t>pas! Puis </a:t>
            </a:r>
            <a:r>
              <a:rPr lang="fr-CA" sz="2400" i="1" dirty="0"/>
              <a:t>après ça il me disait je l’ai </a:t>
            </a:r>
            <a:r>
              <a:rPr lang="fr-CA" sz="2400" i="1" dirty="0" smtClean="0"/>
              <a:t>vendu, </a:t>
            </a:r>
            <a:r>
              <a:rPr lang="fr-CA" sz="2400" i="1" dirty="0"/>
              <a:t>j’ai été joué</a:t>
            </a:r>
            <a:r>
              <a:rPr lang="fr-CA" sz="2400" i="1" dirty="0" smtClean="0"/>
              <a:t>.</a:t>
            </a:r>
            <a:r>
              <a:rPr lang="fr-CA" sz="2400" dirty="0" smtClean="0"/>
              <a:t> </a:t>
            </a:r>
            <a:r>
              <a:rPr lang="fr-CA" sz="2400" dirty="0"/>
              <a:t>(</a:t>
            </a:r>
            <a:r>
              <a:rPr lang="fr-CA" sz="2400" dirty="0" err="1"/>
              <a:t>soeur</a:t>
            </a:r>
            <a:r>
              <a:rPr lang="fr-CA" sz="2400" dirty="0"/>
              <a:t>, 43 ans)</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792428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smtClean="0"/>
              <a:t>Impacts </a:t>
            </a:r>
            <a:r>
              <a:rPr lang="fr-CA" b="1" dirty="0"/>
              <a:t>positifs</a:t>
            </a:r>
            <a:r>
              <a:rPr lang="fr-CA" dirty="0"/>
              <a:t> </a:t>
            </a:r>
            <a:r>
              <a:rPr lang="fr-CA" dirty="0" smtClean="0"/>
              <a:t>vécus </a:t>
            </a:r>
            <a:r>
              <a:rPr lang="fr-CA" dirty="0"/>
              <a:t>par les ME en raison des habitudes de JHA des joueurs (</a:t>
            </a:r>
            <a:r>
              <a:rPr lang="fr-CA" i="1" dirty="0"/>
              <a:t>N</a:t>
            </a:r>
            <a:r>
              <a:rPr lang="fr-CA" dirty="0"/>
              <a:t> = 50</a:t>
            </a:r>
            <a:r>
              <a:rPr lang="fr-CA" dirty="0" smtClean="0"/>
              <a:t>)</a:t>
            </a:r>
            <a:endParaRPr lang="fr-CA" dirty="0"/>
          </a:p>
        </p:txBody>
      </p:sp>
      <p:sp>
        <p:nvSpPr>
          <p:cNvPr id="3" name="Espace réservé du contenu 2"/>
          <p:cNvSpPr>
            <a:spLocks noGrp="1"/>
          </p:cNvSpPr>
          <p:nvPr>
            <p:ph sz="half" idx="1"/>
            <p:custDataLst>
              <p:tags r:id="rId2"/>
            </p:custDataLst>
          </p:nvPr>
        </p:nvSpPr>
        <p:spPr>
          <a:xfrm>
            <a:off x="436227" y="2845297"/>
            <a:ext cx="4060957" cy="3331665"/>
          </a:xfrm>
        </p:spPr>
        <p:txBody>
          <a:bodyPr>
            <a:normAutofit/>
          </a:bodyPr>
          <a:lstStyle/>
          <a:p>
            <a:r>
              <a:rPr lang="fr-CA" dirty="0" smtClean="0"/>
              <a:t>Améliorer la relation avec le joueur</a:t>
            </a:r>
          </a:p>
          <a:p>
            <a:pPr lvl="1"/>
            <a:r>
              <a:rPr lang="fr-CA" dirty="0" smtClean="0"/>
              <a:t>Rapprochement </a:t>
            </a:r>
          </a:p>
          <a:p>
            <a:pPr lvl="1"/>
            <a:r>
              <a:rPr lang="fr-CA" dirty="0" smtClean="0"/>
              <a:t>Favoriser la communication</a:t>
            </a:r>
          </a:p>
          <a:p>
            <a:pPr lvl="1"/>
            <a:r>
              <a:rPr lang="fr-CA" dirty="0" smtClean="0"/>
              <a:t>Rencontres plus fréquentes</a:t>
            </a:r>
          </a:p>
        </p:txBody>
      </p:sp>
      <p:sp>
        <p:nvSpPr>
          <p:cNvPr id="6" name="Espace réservé du contenu 5"/>
          <p:cNvSpPr>
            <a:spLocks noGrp="1"/>
          </p:cNvSpPr>
          <p:nvPr>
            <p:ph sz="half" idx="2"/>
            <p:custDataLst>
              <p:tags r:id="rId3"/>
            </p:custDataLst>
          </p:nvPr>
        </p:nvSpPr>
        <p:spPr>
          <a:xfrm>
            <a:off x="4214553" y="2845297"/>
            <a:ext cx="4509997" cy="3331665"/>
          </a:xfrm>
        </p:spPr>
        <p:txBody>
          <a:bodyPr>
            <a:normAutofit/>
          </a:bodyPr>
          <a:lstStyle/>
          <a:p>
            <a:r>
              <a:rPr lang="fr-CA" dirty="0"/>
              <a:t>Désir de régler le problème</a:t>
            </a:r>
          </a:p>
          <a:p>
            <a:pPr lvl="1"/>
            <a:r>
              <a:rPr lang="fr-CA" dirty="0"/>
              <a:t>Rapprochements familiaux</a:t>
            </a:r>
          </a:p>
          <a:p>
            <a:pPr lvl="1"/>
            <a:r>
              <a:rPr lang="fr-CA" dirty="0"/>
              <a:t>Rencontre de nouveaux amis</a:t>
            </a:r>
          </a:p>
          <a:p>
            <a:endParaRPr lang="fr-CA" dirty="0"/>
          </a:p>
        </p:txBody>
      </p:sp>
      <p:sp>
        <p:nvSpPr>
          <p:cNvPr id="4" name="Espace réservé du numéro de diapositive 3"/>
          <p:cNvSpPr>
            <a:spLocks noGrp="1"/>
          </p:cNvSpPr>
          <p:nvPr>
            <p:ph type="sldNum" sz="quarter" idx="12"/>
            <p:custDataLst>
              <p:tags r:id="rId4"/>
            </p:custDataLst>
          </p:nvPr>
        </p:nvSpPr>
        <p:spPr/>
        <p:txBody>
          <a:bodyPr/>
          <a:lstStyle/>
          <a:p>
            <a:fld id="{D57F1E4F-1CFF-5643-939E-217C01CDF565}" type="slidenum">
              <a:rPr lang="en-US" smtClean="0"/>
              <a:pPr/>
              <a:t>34</a:t>
            </a:fld>
            <a:endParaRPr lang="en-US" dirty="0"/>
          </a:p>
        </p:txBody>
      </p:sp>
      <p:sp>
        <p:nvSpPr>
          <p:cNvPr id="5" name="Espace réservé du contenu 2"/>
          <p:cNvSpPr txBox="1">
            <a:spLocks/>
          </p:cNvSpPr>
          <p:nvPr>
            <p:custDataLst>
              <p:tags r:id="rId5"/>
            </p:custDataLst>
          </p:nvPr>
        </p:nvSpPr>
        <p:spPr>
          <a:xfrm>
            <a:off x="436228" y="1825625"/>
            <a:ext cx="8272069" cy="676275"/>
          </a:xfrm>
          <a:prstGeom prst="rect">
            <a:avLst/>
          </a:prstGeom>
          <a:ln w="38100">
            <a:solidFill>
              <a:schemeClr val="tx1"/>
            </a:solidFill>
          </a:ln>
        </p:spPr>
        <p:txBody>
          <a:bodyPr vert="horz" lIns="91440" tIns="45720" rIns="91440" bIns="45720" rtlCol="0">
            <a:noAutofit/>
          </a:bodyPr>
          <a:lstStyle>
            <a:lvl1pPr marL="360363" indent="-360363" algn="l" defTabSz="914400" rtl="0" eaLnBrk="1" latinLnBrk="0" hangingPunct="1">
              <a:lnSpc>
                <a:spcPct val="90000"/>
              </a:lnSpc>
              <a:spcBef>
                <a:spcPts val="1000"/>
              </a:spcBef>
              <a:buClr>
                <a:schemeClr val="accent1"/>
              </a:buClr>
              <a:buFont typeface="Courier New" panose="02070309020205020404" pitchFamily="49" charset="0"/>
              <a:buChar char="o"/>
              <a:defRPr sz="2800" kern="1200">
                <a:solidFill>
                  <a:schemeClr val="tx1"/>
                </a:solidFill>
                <a:latin typeface="+mn-lt"/>
                <a:ea typeface="+mn-ea"/>
                <a:cs typeface="+mn-cs"/>
              </a:defRPr>
            </a:lvl1pPr>
            <a:lvl2pPr marL="720725" indent="-360363" algn="l" defTabSz="914400" rtl="0" eaLnBrk="1" latinLnBrk="0" hangingPunct="1">
              <a:lnSpc>
                <a:spcPct val="90000"/>
              </a:lnSpc>
              <a:spcBef>
                <a:spcPts val="7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73150" indent="-352425"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gn="ctr">
              <a:buNone/>
            </a:pPr>
            <a:r>
              <a:rPr lang="fr-CA" sz="2100" i="1" dirty="0" smtClean="0"/>
              <a:t>La </a:t>
            </a:r>
            <a:r>
              <a:rPr lang="fr-CA" sz="2100" i="1" dirty="0"/>
              <a:t>plupart des ME </a:t>
            </a:r>
            <a:r>
              <a:rPr lang="fr-CA" sz="2100" i="1" dirty="0" smtClean="0"/>
              <a:t>répondent </a:t>
            </a:r>
            <a:r>
              <a:rPr lang="fr-CA" sz="2100" i="1" dirty="0"/>
              <a:t>spontanément que </a:t>
            </a:r>
            <a:r>
              <a:rPr lang="fr-CA" sz="2100" i="1" dirty="0" smtClean="0"/>
              <a:t>les </a:t>
            </a:r>
            <a:r>
              <a:rPr lang="fr-CA" sz="2100" i="1" dirty="0"/>
              <a:t>habitudes de </a:t>
            </a:r>
            <a:r>
              <a:rPr lang="fr-CA" sz="2100" i="1" dirty="0" smtClean="0"/>
              <a:t>JHA du joueur </a:t>
            </a:r>
            <a:r>
              <a:rPr lang="fr-CA" sz="2100" i="1" dirty="0"/>
              <a:t>n’ont rien apporté de positif dans leur </a:t>
            </a:r>
            <a:r>
              <a:rPr lang="fr-CA" sz="2100" i="1" dirty="0" smtClean="0"/>
              <a:t>vie, mais malgré ça…</a:t>
            </a:r>
          </a:p>
        </p:txBody>
      </p:sp>
    </p:spTree>
    <p:extLst>
      <p:ext uri="{BB962C8B-B14F-4D97-AF65-F5344CB8AC3E}">
        <p14:creationId xmlns:p14="http://schemas.microsoft.com/office/powerpoint/2010/main" val="33781781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endParaRPr lang="fr-CA" dirty="0"/>
          </a:p>
        </p:txBody>
      </p:sp>
      <p:sp>
        <p:nvSpPr>
          <p:cNvPr id="3" name="Espace réservé du contenu 2"/>
          <p:cNvSpPr>
            <a:spLocks noGrp="1"/>
          </p:cNvSpPr>
          <p:nvPr>
            <p:ph idx="1"/>
            <p:custDataLst>
              <p:tags r:id="rId2"/>
            </p:custDataLst>
          </p:nvPr>
        </p:nvSpPr>
        <p:spPr>
          <a:xfrm>
            <a:off x="436228" y="3428999"/>
            <a:ext cx="8288322" cy="2747963"/>
          </a:xfrm>
        </p:spPr>
        <p:txBody>
          <a:bodyPr>
            <a:noAutofit/>
          </a:bodyPr>
          <a:lstStyle/>
          <a:p>
            <a:pPr marL="0" indent="0" algn="ctr">
              <a:buNone/>
            </a:pPr>
            <a:r>
              <a:rPr lang="fr-CA" dirty="0" smtClean="0"/>
              <a:t>Aide requise par les membres de l’entourage</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4078736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a:t>Raisons</a:t>
            </a:r>
            <a:r>
              <a:rPr lang="fr-CA" dirty="0"/>
              <a:t> </a:t>
            </a:r>
            <a:r>
              <a:rPr lang="fr-CA" dirty="0" smtClean="0"/>
              <a:t>invoquées par les ME pour </a:t>
            </a:r>
            <a:r>
              <a:rPr lang="fr-CA" dirty="0"/>
              <a:t>ne pas demander </a:t>
            </a:r>
            <a:r>
              <a:rPr lang="fr-CA" dirty="0" smtClean="0"/>
              <a:t>d’aide (</a:t>
            </a:r>
            <a:r>
              <a:rPr lang="fr-CA" i="1" dirty="0" smtClean="0"/>
              <a:t>N</a:t>
            </a:r>
            <a:r>
              <a:rPr lang="fr-CA" dirty="0" smtClean="0"/>
              <a:t> = 50)</a:t>
            </a:r>
            <a:endParaRPr lang="fr-CA" dirty="0"/>
          </a:p>
        </p:txBody>
      </p:sp>
      <p:sp>
        <p:nvSpPr>
          <p:cNvPr id="3" name="Espace réservé du contenu 2"/>
          <p:cNvSpPr>
            <a:spLocks noGrp="1"/>
          </p:cNvSpPr>
          <p:nvPr>
            <p:ph idx="1"/>
            <p:custDataLst>
              <p:tags r:id="rId2"/>
            </p:custDataLst>
          </p:nvPr>
        </p:nvSpPr>
        <p:spPr/>
        <p:txBody>
          <a:bodyPr>
            <a:noAutofit/>
          </a:bodyPr>
          <a:lstStyle/>
          <a:p>
            <a:r>
              <a:rPr lang="fr-CA" smtClean="0"/>
              <a:t>Ne </a:t>
            </a:r>
            <a:r>
              <a:rPr lang="fr-CA" dirty="0" smtClean="0"/>
              <a:t>savent pas que des services sont disponibles spécifiquement pour les ME</a:t>
            </a:r>
          </a:p>
          <a:p>
            <a:r>
              <a:rPr lang="fr-CA" dirty="0" smtClean="0"/>
              <a:t>Pas le réflexe de consulter</a:t>
            </a:r>
          </a:p>
          <a:p>
            <a:r>
              <a:rPr lang="fr-CA" dirty="0" smtClean="0"/>
              <a:t>Se sentent suffisamment outillés</a:t>
            </a:r>
          </a:p>
          <a:p>
            <a:r>
              <a:rPr lang="fr-CA" dirty="0" smtClean="0"/>
              <a:t>Ce n’est pas eux qui ont le problème</a:t>
            </a:r>
          </a:p>
          <a:p>
            <a:pPr lvl="1"/>
            <a:r>
              <a:rPr lang="fr-CA" dirty="0" smtClean="0"/>
              <a:t>Si le joueur règle son problème, le ME n’aura plus de problèmes</a:t>
            </a:r>
          </a:p>
          <a:p>
            <a:pPr lvl="2"/>
            <a:endParaRPr lang="fr-CA" dirty="0" smtClean="0"/>
          </a:p>
          <a:p>
            <a:pPr marL="360362" lvl="1" indent="0">
              <a:buNone/>
            </a:pPr>
            <a:endParaRPr lang="fr-CA" dirty="0" smtClean="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7256213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smtClean="0"/>
              <a:t>Besoins des ME</a:t>
            </a:r>
            <a:r>
              <a:rPr lang="fr-CA" dirty="0" smtClean="0"/>
              <a:t> (</a:t>
            </a:r>
            <a:r>
              <a:rPr lang="fr-CA" i="1" dirty="0" smtClean="0"/>
              <a:t>N</a:t>
            </a:r>
            <a:r>
              <a:rPr lang="fr-CA" dirty="0" smtClean="0"/>
              <a:t> = 50)</a:t>
            </a:r>
            <a:endParaRPr lang="fr-CA" dirty="0"/>
          </a:p>
        </p:txBody>
      </p:sp>
      <p:sp>
        <p:nvSpPr>
          <p:cNvPr id="3" name="Espace réservé du contenu 2"/>
          <p:cNvSpPr>
            <a:spLocks noGrp="1"/>
          </p:cNvSpPr>
          <p:nvPr>
            <p:ph idx="1"/>
            <p:custDataLst>
              <p:tags r:id="rId2"/>
            </p:custDataLst>
          </p:nvPr>
        </p:nvSpPr>
        <p:spPr/>
        <p:txBody>
          <a:bodyPr>
            <a:noAutofit/>
          </a:bodyPr>
          <a:lstStyle/>
          <a:p>
            <a:r>
              <a:rPr lang="fr-CA" dirty="0" smtClean="0"/>
              <a:t>Soutien pour parler du problème de JHA et des impacts qu’ils ont vécu</a:t>
            </a:r>
          </a:p>
          <a:p>
            <a:r>
              <a:rPr lang="fr-CA" dirty="0" smtClean="0"/>
              <a:t>Rencontrer un intervenant</a:t>
            </a:r>
          </a:p>
          <a:p>
            <a:r>
              <a:rPr lang="fr-CA" dirty="0" smtClean="0"/>
              <a:t>Rencontrer un spécialiste du JHA</a:t>
            </a:r>
          </a:p>
          <a:p>
            <a:r>
              <a:rPr lang="fr-CA" dirty="0" smtClean="0"/>
              <a:t>Être impliqué dans </a:t>
            </a:r>
            <a:r>
              <a:rPr lang="fr-CA" dirty="0"/>
              <a:t>le traitement du joueur</a:t>
            </a:r>
          </a:p>
          <a:p>
            <a:pPr lvl="1"/>
            <a:endParaRPr lang="fr-CA" dirty="0" smtClean="0"/>
          </a:p>
          <a:p>
            <a:pPr lvl="1"/>
            <a:endParaRPr lang="fr-CA" dirty="0" smtClean="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35762565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smtClean="0"/>
              <a:t>Type d’aide/service</a:t>
            </a:r>
            <a:r>
              <a:rPr lang="fr-CA" dirty="0" smtClean="0"/>
              <a:t> requis par les ME (</a:t>
            </a:r>
            <a:r>
              <a:rPr lang="fr-CA" i="1" dirty="0" smtClean="0"/>
              <a:t>N</a:t>
            </a:r>
            <a:r>
              <a:rPr lang="fr-CA" dirty="0" smtClean="0"/>
              <a:t> = 50)</a:t>
            </a:r>
            <a:endParaRPr lang="fr-CA" dirty="0"/>
          </a:p>
        </p:txBody>
      </p:sp>
      <p:sp>
        <p:nvSpPr>
          <p:cNvPr id="3" name="Espace réservé du contenu 2"/>
          <p:cNvSpPr>
            <a:spLocks noGrp="1"/>
          </p:cNvSpPr>
          <p:nvPr>
            <p:ph idx="1"/>
            <p:custDataLst>
              <p:tags r:id="rId2"/>
            </p:custDataLst>
          </p:nvPr>
        </p:nvSpPr>
        <p:spPr/>
        <p:txBody>
          <a:bodyPr>
            <a:noAutofit/>
          </a:bodyPr>
          <a:lstStyle/>
          <a:p>
            <a:r>
              <a:rPr lang="fr-CA" dirty="0" smtClean="0"/>
              <a:t>Aide individuelle</a:t>
            </a:r>
          </a:p>
          <a:p>
            <a:r>
              <a:rPr lang="fr-CA" dirty="0" smtClean="0"/>
              <a:t>Rencontres téléphoniques ponctuelles</a:t>
            </a:r>
          </a:p>
          <a:p>
            <a:r>
              <a:rPr lang="fr-CA" dirty="0" smtClean="0"/>
              <a:t>Groupe de soutien</a:t>
            </a:r>
          </a:p>
          <a:p>
            <a:pPr lvl="1"/>
            <a:r>
              <a:rPr lang="fr-CA" dirty="0" smtClean="0"/>
              <a:t>En couple</a:t>
            </a:r>
          </a:p>
          <a:p>
            <a:pPr lvl="1"/>
            <a:r>
              <a:rPr lang="fr-CA" dirty="0" smtClean="0"/>
              <a:t>Pour les conjoints</a:t>
            </a:r>
          </a:p>
          <a:p>
            <a:pPr lvl="1"/>
            <a:r>
              <a:rPr lang="fr-CA" dirty="0" smtClean="0"/>
              <a:t>Seulement les ME</a:t>
            </a:r>
          </a:p>
          <a:p>
            <a:r>
              <a:rPr lang="fr-CA" dirty="0" smtClean="0"/>
              <a:t>Soutien en attente de service</a:t>
            </a:r>
          </a:p>
          <a:p>
            <a:r>
              <a:rPr lang="fr-CA" dirty="0" smtClean="0"/>
              <a:t>Aide spécifique pour les enfants de joueurs</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6664919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smtClean="0"/>
              <a:t>Type </a:t>
            </a:r>
            <a:r>
              <a:rPr lang="fr-CA" b="1" dirty="0"/>
              <a:t>d’aide/service</a:t>
            </a:r>
            <a:r>
              <a:rPr lang="fr-CA" dirty="0" smtClean="0"/>
              <a:t> (suite)</a:t>
            </a:r>
            <a:endParaRPr lang="fr-CA" dirty="0"/>
          </a:p>
        </p:txBody>
      </p:sp>
      <p:sp>
        <p:nvSpPr>
          <p:cNvPr id="3" name="Espace réservé du contenu 2"/>
          <p:cNvSpPr>
            <a:spLocks noGrp="1"/>
          </p:cNvSpPr>
          <p:nvPr>
            <p:ph idx="1"/>
            <p:custDataLst>
              <p:tags r:id="rId2"/>
            </p:custDataLst>
          </p:nvPr>
        </p:nvSpPr>
        <p:spPr/>
        <p:txBody>
          <a:bodyPr>
            <a:noAutofit/>
          </a:bodyPr>
          <a:lstStyle/>
          <a:p>
            <a:r>
              <a:rPr lang="fr-CA" dirty="0"/>
              <a:t>Rencontres pour préparer le retour du joueur à la maison après le traitement interne</a:t>
            </a:r>
          </a:p>
          <a:p>
            <a:r>
              <a:rPr lang="fr-CA" dirty="0" smtClean="0"/>
              <a:t>Rencontres de couple</a:t>
            </a:r>
          </a:p>
          <a:p>
            <a:r>
              <a:rPr lang="fr-CA" dirty="0" smtClean="0"/>
              <a:t>Avoir accès à une ligne d’aide téléphonique spécialisée en JHA</a:t>
            </a:r>
          </a:p>
          <a:p>
            <a:r>
              <a:rPr lang="fr-CA" dirty="0" smtClean="0"/>
              <a:t>Recevoir de la documentation sur la problématique</a:t>
            </a:r>
          </a:p>
          <a:p>
            <a:r>
              <a:rPr lang="fr-CA" dirty="0" smtClean="0"/>
              <a:t>Avoir accès à des consultations à domicile</a:t>
            </a:r>
          </a:p>
          <a:p>
            <a:r>
              <a:rPr lang="fr-CA" dirty="0" smtClean="0"/>
              <a:t>Avoir accès à un spécialiste sur Internet avec qui </a:t>
            </a:r>
            <a:r>
              <a:rPr lang="fr-CA" dirty="0" err="1" smtClean="0"/>
              <a:t>clavarder</a:t>
            </a:r>
            <a:endParaRPr lang="fr-CA" dirty="0" smtClean="0"/>
          </a:p>
          <a:p>
            <a:pPr lvl="1"/>
            <a:endParaRPr lang="fr-CA" dirty="0" smtClean="0"/>
          </a:p>
          <a:p>
            <a:pPr lvl="1"/>
            <a:endParaRPr lang="fr-CA" dirty="0" smtClean="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3759182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prstClr val="black">
                    <a:lumMod val="75000"/>
                    <a:lumOff val="25000"/>
                  </a:prstClr>
                </a:solidFill>
              </a:rPr>
              <a:t>Comment les résultats ont-ils été collectés</a:t>
            </a:r>
            <a:endParaRPr lang="fr-CA" dirty="0"/>
          </a:p>
        </p:txBody>
      </p:sp>
      <p:sp>
        <p:nvSpPr>
          <p:cNvPr id="3" name="Espace réservé du contenu 2"/>
          <p:cNvSpPr>
            <a:spLocks noGrp="1"/>
          </p:cNvSpPr>
          <p:nvPr>
            <p:ph idx="1"/>
            <p:custDataLst>
              <p:tags r:id="rId2"/>
            </p:custDataLst>
          </p:nvPr>
        </p:nvSpPr>
        <p:spPr/>
        <p:txBody>
          <a:bodyPr>
            <a:normAutofit/>
          </a:bodyPr>
          <a:lstStyle/>
          <a:p>
            <a:r>
              <a:rPr lang="fr-CA" dirty="0" smtClean="0">
                <a:solidFill>
                  <a:prstClr val="black">
                    <a:lumMod val="75000"/>
                    <a:lumOff val="25000"/>
                  </a:prstClr>
                </a:solidFill>
              </a:rPr>
              <a:t>Étape 1</a:t>
            </a:r>
          </a:p>
          <a:p>
            <a:pPr lvl="1"/>
            <a:r>
              <a:rPr lang="fr-CA" dirty="0" smtClean="0">
                <a:solidFill>
                  <a:prstClr val="black">
                    <a:lumMod val="75000"/>
                    <a:lumOff val="25000"/>
                  </a:prstClr>
                </a:solidFill>
              </a:rPr>
              <a:t>Rencontres avec 50 joueurs en traitement en CRD afin d’identifier des personnes de leur entourage qui ont subi des impacts en raison de leurs habitudes de JHA</a:t>
            </a:r>
          </a:p>
          <a:p>
            <a:pPr lvl="2"/>
            <a:r>
              <a:rPr lang="fr-CA" dirty="0" smtClean="0">
                <a:solidFill>
                  <a:prstClr val="black">
                    <a:lumMod val="75000"/>
                    <a:lumOff val="25000"/>
                  </a:prstClr>
                </a:solidFill>
              </a:rPr>
              <a:t>Les joueurs ne devaient pas avoir de problème de consommation</a:t>
            </a:r>
          </a:p>
          <a:p>
            <a:pPr lvl="1"/>
            <a:endParaRPr lang="fr-CA" dirty="0">
              <a:solidFill>
                <a:prstClr val="black">
                  <a:lumMod val="75000"/>
                  <a:lumOff val="25000"/>
                </a:prstClr>
              </a:solidFill>
            </a:endParaRPr>
          </a:p>
          <a:p>
            <a:r>
              <a:rPr lang="fr-CA" dirty="0" smtClean="0">
                <a:solidFill>
                  <a:prstClr val="black">
                    <a:lumMod val="75000"/>
                    <a:lumOff val="25000"/>
                  </a:prstClr>
                </a:solidFill>
              </a:rPr>
              <a:t>Étape 2</a:t>
            </a:r>
          </a:p>
          <a:p>
            <a:pPr lvl="1"/>
            <a:r>
              <a:rPr lang="fr-CA" dirty="0" smtClean="0">
                <a:solidFill>
                  <a:prstClr val="black">
                    <a:lumMod val="75000"/>
                    <a:lumOff val="25000"/>
                  </a:prstClr>
                </a:solidFill>
              </a:rPr>
              <a:t>Rencontres avec 50 ME des joueurs </a:t>
            </a:r>
          </a:p>
          <a:p>
            <a:pPr lvl="2"/>
            <a:r>
              <a:rPr lang="fr-CA" dirty="0" smtClean="0">
                <a:solidFill>
                  <a:prstClr val="black">
                    <a:lumMod val="75000"/>
                    <a:lumOff val="25000"/>
                  </a:prstClr>
                </a:solidFill>
              </a:rPr>
              <a:t>Un ME par joueur a été rencontré</a:t>
            </a:r>
          </a:p>
          <a:p>
            <a:pPr lvl="1"/>
            <a:r>
              <a:rPr lang="fr-CA" dirty="0" smtClean="0">
                <a:solidFill>
                  <a:prstClr val="black">
                    <a:lumMod val="75000"/>
                    <a:lumOff val="25000"/>
                  </a:prstClr>
                </a:solidFill>
              </a:rPr>
              <a:t>Chaque rencontre a durée environ 90 minutes et a été retranscrite</a:t>
            </a:r>
            <a:endParaRPr lang="fr-CA" dirty="0">
              <a:solidFill>
                <a:prstClr val="black">
                  <a:lumMod val="75000"/>
                  <a:lumOff val="25000"/>
                </a:prstClr>
              </a:solidFill>
            </a:endParaRPr>
          </a:p>
          <a:p>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0565617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smtClean="0"/>
              <a:t>Type </a:t>
            </a:r>
            <a:r>
              <a:rPr lang="fr-CA" b="1" dirty="0"/>
              <a:t>d’aide/service</a:t>
            </a:r>
            <a:r>
              <a:rPr lang="fr-CA" dirty="0" smtClean="0"/>
              <a:t> spécifique </a:t>
            </a:r>
            <a:r>
              <a:rPr lang="fr-CA" dirty="0"/>
              <a:t>pour les </a:t>
            </a:r>
            <a:r>
              <a:rPr lang="fr-CA" b="1" dirty="0" smtClean="0"/>
              <a:t>conjoints</a:t>
            </a:r>
            <a:r>
              <a:rPr lang="fr-CA" dirty="0"/>
              <a:t/>
            </a:r>
            <a:br>
              <a:rPr lang="fr-CA" dirty="0"/>
            </a:br>
            <a:r>
              <a:rPr lang="fr-CA" dirty="0" smtClean="0"/>
              <a:t>(</a:t>
            </a:r>
            <a:r>
              <a:rPr lang="fr-CA" i="1" dirty="0" smtClean="0"/>
              <a:t>N</a:t>
            </a:r>
            <a:r>
              <a:rPr lang="fr-CA" dirty="0" smtClean="0"/>
              <a:t> = 25)</a:t>
            </a:r>
            <a:endParaRPr lang="fr-CA" dirty="0"/>
          </a:p>
        </p:txBody>
      </p:sp>
      <p:sp>
        <p:nvSpPr>
          <p:cNvPr id="3" name="Espace réservé du contenu 2"/>
          <p:cNvSpPr>
            <a:spLocks noGrp="1"/>
          </p:cNvSpPr>
          <p:nvPr>
            <p:ph idx="1"/>
            <p:custDataLst>
              <p:tags r:id="rId2"/>
            </p:custDataLst>
          </p:nvPr>
        </p:nvSpPr>
        <p:spPr>
          <a:xfrm>
            <a:off x="436228" y="1825625"/>
            <a:ext cx="8288322" cy="2238375"/>
          </a:xfrm>
        </p:spPr>
        <p:txBody>
          <a:bodyPr>
            <a:noAutofit/>
          </a:bodyPr>
          <a:lstStyle/>
          <a:p>
            <a:r>
              <a:rPr lang="fr-CA" dirty="0" smtClean="0"/>
              <a:t>Besoin d’aide pour prendre les différentes décisions entourant la problématique</a:t>
            </a:r>
          </a:p>
          <a:p>
            <a:r>
              <a:rPr lang="fr-CA" dirty="0" smtClean="0"/>
              <a:t>Aider à travailler le sentiment de culpabilité</a:t>
            </a:r>
          </a:p>
          <a:p>
            <a:r>
              <a:rPr lang="fr-CA" dirty="0" smtClean="0"/>
              <a:t>Travailler la confiance envers le joueur</a:t>
            </a:r>
          </a:p>
          <a:p>
            <a:r>
              <a:rPr lang="fr-CA" dirty="0" smtClean="0"/>
              <a:t>Avoir des solutions de remplacement au JHA à proposer au joueur</a:t>
            </a:r>
          </a:p>
          <a:p>
            <a:pPr lvl="1"/>
            <a:endParaRPr lang="fr-CA" dirty="0" smtClean="0"/>
          </a:p>
          <a:p>
            <a:pPr lvl="1"/>
            <a:endParaRPr lang="fr-CA" dirty="0" smtClean="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40</a:t>
            </a:fld>
            <a:endParaRPr lang="en-US" dirty="0"/>
          </a:p>
        </p:txBody>
      </p:sp>
      <p:sp>
        <p:nvSpPr>
          <p:cNvPr id="5" name="ZoneTexte 4"/>
          <p:cNvSpPr txBox="1"/>
          <p:nvPr>
            <p:custDataLst>
              <p:tags r:id="rId4"/>
            </p:custDataLst>
          </p:nvPr>
        </p:nvSpPr>
        <p:spPr>
          <a:xfrm>
            <a:off x="436228" y="5311787"/>
            <a:ext cx="8288322" cy="707886"/>
          </a:xfrm>
          <a:prstGeom prst="rect">
            <a:avLst/>
          </a:prstGeom>
          <a:noFill/>
          <a:ln w="38100">
            <a:solidFill>
              <a:schemeClr val="tx1"/>
            </a:solidFill>
          </a:ln>
        </p:spPr>
        <p:txBody>
          <a:bodyPr wrap="square" rtlCol="0">
            <a:spAutoFit/>
          </a:bodyPr>
          <a:lstStyle/>
          <a:p>
            <a:pPr algn="ctr"/>
            <a:r>
              <a:rPr lang="fr-CA" sz="2000" i="1" dirty="0" smtClean="0"/>
              <a:t>Des services devraient systématiquement être proposés aux ME quand un joueur demande de l’aide</a:t>
            </a:r>
            <a:endParaRPr lang="fr-CA" sz="2000" i="1" dirty="0"/>
          </a:p>
        </p:txBody>
      </p:sp>
    </p:spTree>
    <p:extLst>
      <p:ext uri="{BB962C8B-B14F-4D97-AF65-F5344CB8AC3E}">
        <p14:creationId xmlns:p14="http://schemas.microsoft.com/office/powerpoint/2010/main" val="12477491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smtClean="0"/>
              <a:t>Type d’aide</a:t>
            </a:r>
            <a:r>
              <a:rPr lang="fr-CA" dirty="0" smtClean="0"/>
              <a:t> requis par les ME: Extraits d’entrevues</a:t>
            </a:r>
            <a:endParaRPr lang="fr-CA" dirty="0"/>
          </a:p>
        </p:txBody>
      </p:sp>
      <p:sp>
        <p:nvSpPr>
          <p:cNvPr id="3" name="Espace réservé du contenu 2"/>
          <p:cNvSpPr>
            <a:spLocks noGrp="1"/>
          </p:cNvSpPr>
          <p:nvPr>
            <p:ph idx="1"/>
            <p:custDataLst>
              <p:tags r:id="rId2"/>
            </p:custDataLst>
          </p:nvPr>
        </p:nvSpPr>
        <p:spPr>
          <a:xfrm>
            <a:off x="436228" y="1825625"/>
            <a:ext cx="8288322" cy="2238375"/>
          </a:xfrm>
        </p:spPr>
        <p:txBody>
          <a:bodyPr>
            <a:noAutofit/>
          </a:bodyPr>
          <a:lstStyle/>
          <a:p>
            <a:pPr marL="0" indent="357188" algn="just">
              <a:buNone/>
            </a:pPr>
            <a:r>
              <a:rPr lang="fr-CA" sz="2400" i="1" dirty="0" smtClean="0"/>
              <a:t>Le </a:t>
            </a:r>
            <a:r>
              <a:rPr lang="fr-CA" sz="2400" i="1" dirty="0"/>
              <a:t>fait de parler, même si ce n’est pas une thérapie. Mais le fait d’en parler et de ventiler, déjà là, ça dédramatise la situation et il me semble </a:t>
            </a:r>
            <a:r>
              <a:rPr lang="fr-CA" sz="2400" i="1" dirty="0" smtClean="0"/>
              <a:t>que tu </a:t>
            </a:r>
            <a:r>
              <a:rPr lang="fr-CA" sz="2400" i="1" dirty="0"/>
              <a:t>n’es pas </a:t>
            </a:r>
            <a:r>
              <a:rPr lang="fr-CA" sz="2400" i="1" dirty="0" smtClean="0"/>
              <a:t>tout </a:t>
            </a:r>
            <a:r>
              <a:rPr lang="fr-CA" sz="2400" i="1" dirty="0"/>
              <a:t>seul. Surtout quand c’est en groupe. […] Et l’expérience de l’autre t’aide à voir clair dans la tienne</a:t>
            </a:r>
            <a:r>
              <a:rPr lang="fr-CA" sz="2400" i="1" dirty="0" smtClean="0"/>
              <a:t>. </a:t>
            </a:r>
            <a:r>
              <a:rPr lang="fr-CA" sz="2400" i="1" dirty="0"/>
              <a:t>(ami, 63 ans</a:t>
            </a:r>
            <a:r>
              <a:rPr lang="fr-CA" sz="2400" i="1" dirty="0" smtClean="0"/>
              <a:t>)</a:t>
            </a:r>
          </a:p>
          <a:p>
            <a:pPr marL="0" indent="357188" algn="just">
              <a:buNone/>
            </a:pPr>
            <a:endParaRPr lang="fr-CA" sz="2400" i="1" dirty="0"/>
          </a:p>
          <a:p>
            <a:pPr marL="0" indent="357188" algn="just">
              <a:buNone/>
            </a:pPr>
            <a:r>
              <a:rPr lang="fr-CA" sz="2400" i="1" dirty="0" smtClean="0"/>
              <a:t>Moi </a:t>
            </a:r>
            <a:r>
              <a:rPr lang="fr-CA" sz="2400" i="1" dirty="0"/>
              <a:t>j’aimerais mieux ensemble, savez-vous pourquoi? Parce que là, j’entendrais ce que lui, il dit, parce que lui, il pourrait voir l’impact que ça a sur moi, parce que ça a un impact fort. […], mais aussi j’aimerais qu’on ait des rencontres à deux </a:t>
            </a:r>
            <a:r>
              <a:rPr lang="fr-CA" sz="2400" i="1" dirty="0" smtClean="0"/>
              <a:t>mon conjoint et </a:t>
            </a:r>
            <a:r>
              <a:rPr lang="fr-CA" sz="2400" i="1" dirty="0"/>
              <a:t>moi ensemble pour que vraiment je sache ce que lui pense vraiment</a:t>
            </a:r>
            <a:r>
              <a:rPr lang="fr-CA" sz="2400" i="1" dirty="0" smtClean="0"/>
              <a:t>. </a:t>
            </a:r>
            <a:r>
              <a:rPr lang="fr-CA" sz="2400" i="1" dirty="0"/>
              <a:t>(conjointe, 65 ans</a:t>
            </a:r>
            <a:r>
              <a:rPr lang="fr-CA" sz="2400" i="1" dirty="0" smtClean="0"/>
              <a:t>)</a:t>
            </a:r>
            <a:endParaRPr lang="fr-CA" sz="2400" i="1"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41799298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a:t>Type d’aide</a:t>
            </a:r>
            <a:r>
              <a:rPr lang="fr-CA" dirty="0"/>
              <a:t> requis par les ME: Extraits d’entrevues</a:t>
            </a:r>
          </a:p>
        </p:txBody>
      </p:sp>
      <p:sp>
        <p:nvSpPr>
          <p:cNvPr id="3" name="Espace réservé du contenu 2"/>
          <p:cNvSpPr>
            <a:spLocks noGrp="1"/>
          </p:cNvSpPr>
          <p:nvPr>
            <p:ph idx="1"/>
            <p:custDataLst>
              <p:tags r:id="rId2"/>
            </p:custDataLst>
          </p:nvPr>
        </p:nvSpPr>
        <p:spPr>
          <a:xfrm>
            <a:off x="436228" y="1825625"/>
            <a:ext cx="8288322" cy="2238375"/>
          </a:xfrm>
        </p:spPr>
        <p:txBody>
          <a:bodyPr>
            <a:noAutofit/>
          </a:bodyPr>
          <a:lstStyle/>
          <a:p>
            <a:pPr marL="542925" indent="0">
              <a:buNone/>
            </a:pPr>
            <a:endParaRPr lang="fr-CA" sz="2400" i="1" dirty="0"/>
          </a:p>
          <a:p>
            <a:pPr marL="0" indent="357188" algn="just">
              <a:buNone/>
            </a:pPr>
            <a:r>
              <a:rPr lang="fr-CA" sz="2400" i="1" dirty="0" smtClean="0"/>
              <a:t>Pis </a:t>
            </a:r>
            <a:r>
              <a:rPr lang="fr-CA" sz="2400" i="1" dirty="0"/>
              <a:t>je </a:t>
            </a:r>
            <a:r>
              <a:rPr lang="fr-CA" sz="2400" i="1" dirty="0" smtClean="0"/>
              <a:t>veux </a:t>
            </a:r>
            <a:r>
              <a:rPr lang="fr-CA" sz="2400" i="1" dirty="0"/>
              <a:t>avoir </a:t>
            </a:r>
            <a:r>
              <a:rPr lang="fr-CA" sz="2400" i="1" dirty="0" smtClean="0"/>
              <a:t>des… </a:t>
            </a:r>
            <a:r>
              <a:rPr lang="fr-CA" sz="2400" i="1" dirty="0"/>
              <a:t>moi je veux avoir des solutions, quelqu’un qui m’écoute et </a:t>
            </a:r>
            <a:r>
              <a:rPr lang="fr-CA" sz="2400" i="1" dirty="0" smtClean="0"/>
              <a:t>dit </a:t>
            </a:r>
            <a:r>
              <a:rPr lang="fr-CA" sz="2400" i="1" dirty="0"/>
              <a:t>: </a:t>
            </a:r>
            <a:r>
              <a:rPr lang="fr-CA" sz="2400" i="1" dirty="0" smtClean="0"/>
              <a:t>Bon </a:t>
            </a:r>
            <a:r>
              <a:rPr lang="fr-CA" sz="2400" i="1" dirty="0"/>
              <a:t>bien regarde, tu </a:t>
            </a:r>
            <a:r>
              <a:rPr lang="fr-CA" sz="2400" i="1" dirty="0" smtClean="0"/>
              <a:t>serais </a:t>
            </a:r>
            <a:r>
              <a:rPr lang="fr-CA" sz="2400" i="1" dirty="0"/>
              <a:t>mieux de faire ça. Ce que tu fais c’est correct, mais il y aurait… Parle-lui de </a:t>
            </a:r>
            <a:r>
              <a:rPr lang="fr-CA" sz="2400" i="1" dirty="0" smtClean="0"/>
              <a:t>ça. </a:t>
            </a:r>
            <a:r>
              <a:rPr lang="fr-CA" sz="2400" i="1" dirty="0"/>
              <a:t>(conjointe, 67 ans) 	</a:t>
            </a:r>
          </a:p>
          <a:p>
            <a:pPr marL="542925" indent="0">
              <a:buNone/>
            </a:pPr>
            <a:endParaRPr lang="fr-CA" sz="2400" i="1" dirty="0"/>
          </a:p>
          <a:p>
            <a:pPr marL="542925" lvl="1" indent="0">
              <a:spcBef>
                <a:spcPts val="1000"/>
              </a:spcBef>
              <a:buNone/>
            </a:pPr>
            <a:endParaRPr lang="fr-CA" i="1"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38913283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a:t>Thèmes à </a:t>
            </a:r>
            <a:r>
              <a:rPr lang="fr-CA" b="1" dirty="0" smtClean="0"/>
              <a:t>aborder</a:t>
            </a:r>
            <a:r>
              <a:rPr lang="fr-CA" dirty="0" smtClean="0"/>
              <a:t> lors de l’intervention avec les ME (</a:t>
            </a:r>
            <a:r>
              <a:rPr lang="fr-CA" i="1" dirty="0" smtClean="0"/>
              <a:t>N</a:t>
            </a:r>
            <a:r>
              <a:rPr lang="fr-CA" dirty="0" smtClean="0"/>
              <a:t> = 50)</a:t>
            </a:r>
            <a:endParaRPr lang="fr-CA" dirty="0"/>
          </a:p>
        </p:txBody>
      </p:sp>
      <p:sp>
        <p:nvSpPr>
          <p:cNvPr id="3" name="Espace réservé du contenu 2"/>
          <p:cNvSpPr>
            <a:spLocks noGrp="1"/>
          </p:cNvSpPr>
          <p:nvPr>
            <p:ph idx="1"/>
            <p:custDataLst>
              <p:tags r:id="rId2"/>
            </p:custDataLst>
          </p:nvPr>
        </p:nvSpPr>
        <p:spPr/>
        <p:txBody>
          <a:bodyPr>
            <a:noAutofit/>
          </a:bodyPr>
          <a:lstStyle/>
          <a:p>
            <a:r>
              <a:rPr lang="fr-CA" dirty="0" smtClean="0"/>
              <a:t>Comprendre </a:t>
            </a:r>
            <a:r>
              <a:rPr lang="fr-CA" dirty="0"/>
              <a:t>le problème</a:t>
            </a:r>
          </a:p>
          <a:p>
            <a:r>
              <a:rPr lang="fr-CA" dirty="0" smtClean="0"/>
              <a:t>Comment agir avec le joueur</a:t>
            </a:r>
          </a:p>
          <a:p>
            <a:r>
              <a:rPr lang="fr-CA" dirty="0" smtClean="0"/>
              <a:t>Comment se protéger</a:t>
            </a:r>
          </a:p>
          <a:p>
            <a:r>
              <a:rPr lang="fr-CA" dirty="0" smtClean="0"/>
              <a:t>Comment soutenir le joueur dans sa démarche</a:t>
            </a:r>
          </a:p>
          <a:p>
            <a:r>
              <a:rPr lang="fr-CA" dirty="0" smtClean="0"/>
              <a:t>Comment gérer les aspects financiers</a:t>
            </a:r>
          </a:p>
          <a:p>
            <a:pPr lvl="1"/>
            <a:endParaRPr lang="fr-CA" dirty="0" smtClean="0"/>
          </a:p>
          <a:p>
            <a:pPr lvl="1"/>
            <a:endParaRPr lang="fr-CA" dirty="0" smtClean="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15655170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endParaRPr lang="fr-CA" dirty="0"/>
          </a:p>
        </p:txBody>
      </p:sp>
      <p:sp>
        <p:nvSpPr>
          <p:cNvPr id="3" name="Espace réservé du contenu 2"/>
          <p:cNvSpPr>
            <a:spLocks noGrp="1"/>
          </p:cNvSpPr>
          <p:nvPr>
            <p:ph idx="1"/>
            <p:custDataLst>
              <p:tags r:id="rId2"/>
            </p:custDataLst>
          </p:nvPr>
        </p:nvSpPr>
        <p:spPr>
          <a:xfrm>
            <a:off x="436228" y="3416299"/>
            <a:ext cx="8288322" cy="2760663"/>
          </a:xfrm>
        </p:spPr>
        <p:txBody>
          <a:bodyPr>
            <a:noAutofit/>
          </a:bodyPr>
          <a:lstStyle/>
          <a:p>
            <a:pPr marL="0" indent="0" algn="ctr">
              <a:buNone/>
            </a:pPr>
            <a:r>
              <a:rPr lang="fr-CA" sz="3200" dirty="0" smtClean="0"/>
              <a:t>Pistes de réflexion</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15020191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smtClean="0"/>
              <a:t>Pistes de réflexion</a:t>
            </a:r>
            <a:endParaRPr lang="fr-CA" dirty="0"/>
          </a:p>
        </p:txBody>
      </p:sp>
      <p:sp>
        <p:nvSpPr>
          <p:cNvPr id="3" name="Espace réservé du contenu 2"/>
          <p:cNvSpPr>
            <a:spLocks noGrp="1"/>
          </p:cNvSpPr>
          <p:nvPr>
            <p:ph idx="1"/>
            <p:custDataLst>
              <p:tags r:id="rId2"/>
            </p:custDataLst>
          </p:nvPr>
        </p:nvSpPr>
        <p:spPr>
          <a:xfrm>
            <a:off x="436228" y="1789128"/>
            <a:ext cx="8288322" cy="4351338"/>
          </a:xfrm>
        </p:spPr>
        <p:txBody>
          <a:bodyPr>
            <a:noAutofit/>
          </a:bodyPr>
          <a:lstStyle/>
          <a:p>
            <a:r>
              <a:rPr lang="fr-CA" dirty="0" smtClean="0"/>
              <a:t>Identifier les stratégies permettant de mieux rejoindre les ME et de favoriser leur engagement dans le traitement des joueurs</a:t>
            </a:r>
          </a:p>
          <a:p>
            <a:pPr lvl="1"/>
            <a:r>
              <a:rPr lang="fr-CA" dirty="0" smtClean="0"/>
              <a:t>Réfléchir à comment impliquer les ME dans le traitement dès l’entrée du joueur en traitement</a:t>
            </a:r>
          </a:p>
          <a:p>
            <a:pPr lvl="1"/>
            <a:r>
              <a:rPr lang="fr-CA" dirty="0" smtClean="0"/>
              <a:t>Développer des services adaptés à chaque type de ME</a:t>
            </a:r>
          </a:p>
          <a:p>
            <a:pPr lvl="1"/>
            <a:r>
              <a:rPr lang="fr-CA" dirty="0" smtClean="0"/>
              <a:t>Repenser l’intervention auprès des joueurs afin de rejoindre leurs ME</a:t>
            </a:r>
          </a:p>
          <a:p>
            <a:r>
              <a:rPr lang="fr-CA" dirty="0" smtClean="0"/>
              <a:t>Développer un outil d’évaluation des besoins des ME</a:t>
            </a:r>
          </a:p>
          <a:p>
            <a:r>
              <a:rPr lang="fr-CA" dirty="0" smtClean="0"/>
              <a:t>Développer un traitement spécifique pour les ME</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14518166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smtClean="0"/>
              <a:t>Pistes de réflexion</a:t>
            </a:r>
            <a:endParaRPr lang="fr-CA" dirty="0"/>
          </a:p>
        </p:txBody>
      </p:sp>
      <p:sp>
        <p:nvSpPr>
          <p:cNvPr id="3" name="Espace réservé du contenu 2"/>
          <p:cNvSpPr>
            <a:spLocks noGrp="1"/>
          </p:cNvSpPr>
          <p:nvPr>
            <p:ph idx="1"/>
            <p:custDataLst>
              <p:tags r:id="rId2"/>
            </p:custDataLst>
          </p:nvPr>
        </p:nvSpPr>
        <p:spPr>
          <a:xfrm>
            <a:off x="436228" y="1789128"/>
            <a:ext cx="8288322" cy="4351338"/>
          </a:xfrm>
        </p:spPr>
        <p:txBody>
          <a:bodyPr>
            <a:noAutofit/>
          </a:bodyPr>
          <a:lstStyle/>
          <a:p>
            <a:r>
              <a:rPr lang="fr-CA" dirty="0" smtClean="0"/>
              <a:t>Il est possible de croire que les besoins des ME de toxicomanes ou de personnes présentant des problèmes de santé mentale pourraient être semblable à ceux exprimés par les ME des joueurs</a:t>
            </a:r>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2112556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Portrait synthèse des joueurs et des ME rencontrés</a:t>
            </a:r>
            <a:endParaRPr lang="fr-CA" dirty="0"/>
          </a:p>
        </p:txBody>
      </p:sp>
      <p:sp>
        <p:nvSpPr>
          <p:cNvPr id="4" name="Espace réservé du contenu 3"/>
          <p:cNvSpPr>
            <a:spLocks noGrp="1"/>
          </p:cNvSpPr>
          <p:nvPr>
            <p:ph sz="half" idx="1"/>
            <p:custDataLst>
              <p:tags r:id="rId2"/>
            </p:custDataLst>
          </p:nvPr>
        </p:nvSpPr>
        <p:spPr/>
        <p:txBody>
          <a:bodyPr>
            <a:noAutofit/>
          </a:bodyPr>
          <a:lstStyle/>
          <a:p>
            <a:pPr marL="0" indent="0" algn="ctr">
              <a:buNone/>
            </a:pPr>
            <a:r>
              <a:rPr lang="fr-CA" dirty="0"/>
              <a:t>Joueurs</a:t>
            </a:r>
          </a:p>
          <a:p>
            <a:r>
              <a:rPr lang="fr-CA" sz="2400" dirty="0"/>
              <a:t>66 % sont des hommes</a:t>
            </a:r>
          </a:p>
          <a:p>
            <a:r>
              <a:rPr lang="fr-CA" sz="2400" dirty="0"/>
              <a:t>Âge varie entre 18 et 68 ans (</a:t>
            </a:r>
            <a:r>
              <a:rPr lang="fr-CA" sz="2400" i="1" dirty="0"/>
              <a:t>M</a:t>
            </a:r>
            <a:r>
              <a:rPr lang="fr-CA" sz="2400" dirty="0"/>
              <a:t> = 45,2; </a:t>
            </a:r>
            <a:r>
              <a:rPr lang="fr-CA" sz="2400" i="1" dirty="0"/>
              <a:t>ÉT</a:t>
            </a:r>
            <a:r>
              <a:rPr lang="fr-CA" sz="2400" dirty="0"/>
              <a:t> = 13,6)</a:t>
            </a:r>
          </a:p>
          <a:p>
            <a:r>
              <a:rPr lang="fr-CA" sz="2400" dirty="0"/>
              <a:t>50 % sont en couple</a:t>
            </a:r>
          </a:p>
          <a:p>
            <a:r>
              <a:rPr lang="fr-CA" sz="2400" dirty="0" smtClean="0"/>
              <a:t>31 </a:t>
            </a:r>
            <a:r>
              <a:rPr lang="fr-CA" sz="2400" dirty="0"/>
              <a:t>% </a:t>
            </a:r>
            <a:r>
              <a:rPr lang="fr-CA" sz="2400" dirty="0" smtClean="0"/>
              <a:t>avec </a:t>
            </a:r>
            <a:r>
              <a:rPr lang="fr-CA" sz="2400" dirty="0"/>
              <a:t>diplôme d’études collégiale ou universitaire</a:t>
            </a:r>
          </a:p>
          <a:p>
            <a:r>
              <a:rPr lang="fr-CA" sz="2400" dirty="0" smtClean="0"/>
              <a:t>60 </a:t>
            </a:r>
            <a:r>
              <a:rPr lang="fr-CA" sz="2400" dirty="0"/>
              <a:t>% ont un revenu annuel inférieur à 40 000$</a:t>
            </a:r>
          </a:p>
          <a:p>
            <a:r>
              <a:rPr lang="fr-CA" sz="2400" dirty="0"/>
              <a:t>53 % occupent un emploi à temps plein</a:t>
            </a:r>
          </a:p>
          <a:p>
            <a:pPr marL="0" indent="0">
              <a:buNone/>
            </a:pPr>
            <a:endParaRPr lang="fr-CA" dirty="0"/>
          </a:p>
        </p:txBody>
      </p:sp>
      <p:sp>
        <p:nvSpPr>
          <p:cNvPr id="12" name="Espace réservé du contenu 11"/>
          <p:cNvSpPr>
            <a:spLocks noGrp="1"/>
          </p:cNvSpPr>
          <p:nvPr>
            <p:ph sz="half" idx="2"/>
          </p:nvPr>
        </p:nvSpPr>
        <p:spPr>
          <a:xfrm>
            <a:off x="4629150" y="1825625"/>
            <a:ext cx="4279180" cy="4351338"/>
          </a:xfrm>
        </p:spPr>
        <p:txBody>
          <a:bodyPr>
            <a:noAutofit/>
          </a:bodyPr>
          <a:lstStyle/>
          <a:p>
            <a:pPr marL="0" indent="0" algn="ctr">
              <a:buNone/>
            </a:pPr>
            <a:r>
              <a:rPr lang="fr-CA" dirty="0" smtClean="0"/>
              <a:t>ME</a:t>
            </a:r>
          </a:p>
          <a:p>
            <a:r>
              <a:rPr lang="fr-CA" sz="2400" dirty="0" smtClean="0"/>
              <a:t>80 </a:t>
            </a:r>
            <a:r>
              <a:rPr lang="fr-CA" sz="2400" dirty="0"/>
              <a:t>% sont des femmes</a:t>
            </a:r>
          </a:p>
          <a:p>
            <a:r>
              <a:rPr lang="fr-CA" sz="2400" dirty="0"/>
              <a:t>Âge varie entre 19 et 76 ans (</a:t>
            </a:r>
            <a:r>
              <a:rPr lang="fr-CA" sz="2400" i="1" dirty="0"/>
              <a:t>M</a:t>
            </a:r>
            <a:r>
              <a:rPr lang="fr-CA" sz="2400" dirty="0"/>
              <a:t> = 44,9; </a:t>
            </a:r>
            <a:r>
              <a:rPr lang="fr-CA" sz="2400" i="1" dirty="0"/>
              <a:t>ÉT</a:t>
            </a:r>
            <a:r>
              <a:rPr lang="fr-CA" sz="2400" dirty="0"/>
              <a:t> = 14,9)</a:t>
            </a:r>
          </a:p>
          <a:p>
            <a:r>
              <a:rPr lang="fr-CA" sz="2400" dirty="0"/>
              <a:t>72 % sont en </a:t>
            </a:r>
            <a:r>
              <a:rPr lang="fr-CA" sz="2400" dirty="0" smtClean="0"/>
              <a:t>couple</a:t>
            </a:r>
            <a:endParaRPr lang="fr-CA" sz="2400" dirty="0"/>
          </a:p>
          <a:p>
            <a:r>
              <a:rPr lang="fr-CA" sz="2400" dirty="0" smtClean="0"/>
              <a:t>52 </a:t>
            </a:r>
            <a:r>
              <a:rPr lang="fr-CA" sz="2400" dirty="0"/>
              <a:t>% </a:t>
            </a:r>
            <a:r>
              <a:rPr lang="fr-CA" sz="2400" dirty="0" smtClean="0"/>
              <a:t>avec </a:t>
            </a:r>
            <a:r>
              <a:rPr lang="fr-CA" sz="2400" dirty="0"/>
              <a:t>diplôme d’études collégiale ou universitaire</a:t>
            </a:r>
          </a:p>
          <a:p>
            <a:r>
              <a:rPr lang="fr-CA" sz="2400" dirty="0" smtClean="0"/>
              <a:t>60 </a:t>
            </a:r>
            <a:r>
              <a:rPr lang="fr-CA" sz="2400" dirty="0"/>
              <a:t>% ont un revenu annuel inférieur à 40 000$</a:t>
            </a:r>
          </a:p>
          <a:p>
            <a:r>
              <a:rPr lang="fr-CA" sz="2400" dirty="0"/>
              <a:t>56 % occupent un emploi à temps plein</a:t>
            </a:r>
          </a:p>
          <a:p>
            <a:endParaRPr lang="fr-CA" dirty="0"/>
          </a:p>
        </p:txBody>
      </p:sp>
      <p:sp>
        <p:nvSpPr>
          <p:cNvPr id="3" name="Espace réservé du numéro de diapositive 2"/>
          <p:cNvSpPr>
            <a:spLocks noGrp="1"/>
          </p:cNvSpPr>
          <p:nvPr>
            <p:ph type="sldNum" sz="quarter" idx="12"/>
            <p:custDataLst>
              <p:tags r:id="rId3"/>
            </p:custDataLst>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874453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dirty="0" smtClean="0"/>
              <a:t>Durée </a:t>
            </a:r>
            <a:r>
              <a:rPr lang="fr-CA" dirty="0"/>
              <a:t>du problème de JHA </a:t>
            </a:r>
            <a:r>
              <a:rPr lang="fr-CA" dirty="0" smtClean="0"/>
              <a:t>des joueurs et </a:t>
            </a:r>
            <a:r>
              <a:rPr lang="fr-CA" dirty="0"/>
              <a:t>de la présence </a:t>
            </a:r>
            <a:r>
              <a:rPr lang="fr-CA" dirty="0" smtClean="0"/>
              <a:t>d’impacts négatifs </a:t>
            </a:r>
            <a:r>
              <a:rPr lang="fr-CA" dirty="0"/>
              <a:t>dans la vie des </a:t>
            </a:r>
            <a:r>
              <a:rPr lang="fr-CA" dirty="0" smtClean="0"/>
              <a:t>joueurs (</a:t>
            </a:r>
            <a:r>
              <a:rPr lang="fr-CA" i="1" dirty="0" smtClean="0"/>
              <a:t>N</a:t>
            </a:r>
            <a:r>
              <a:rPr lang="fr-CA" dirty="0" smtClean="0"/>
              <a:t> = 58)</a:t>
            </a:r>
            <a:endParaRPr lang="fr-CA" dirty="0"/>
          </a:p>
        </p:txBody>
      </p:sp>
      <p:sp>
        <p:nvSpPr>
          <p:cNvPr id="4" name="Espace réservé du numéro de diapositive 3"/>
          <p:cNvSpPr>
            <a:spLocks noGrp="1"/>
          </p:cNvSpPr>
          <p:nvPr>
            <p:ph type="sldNum" sz="quarter" idx="12"/>
            <p:custDataLst>
              <p:tags r:id="rId2"/>
            </p:custDataLst>
          </p:nvPr>
        </p:nvSpPr>
        <p:spPr/>
        <p:txBody>
          <a:bodyPr/>
          <a:lstStyle/>
          <a:p>
            <a:fld id="{D57F1E4F-1CFF-5643-939E-217C01CDF565}" type="slidenum">
              <a:rPr lang="en-US" smtClean="0"/>
              <a:pPr/>
              <a:t>6</a:t>
            </a:fld>
            <a:endParaRPr lang="en-US" dirty="0"/>
          </a:p>
        </p:txBody>
      </p:sp>
      <p:graphicFrame>
        <p:nvGraphicFramePr>
          <p:cNvPr id="6" name="Objet 11"/>
          <p:cNvGraphicFramePr>
            <a:graphicFrameLocks/>
          </p:cNvGraphicFramePr>
          <p:nvPr>
            <p:custDataLst>
              <p:tags r:id="rId3"/>
            </p:custDataLst>
            <p:extLst>
              <p:ext uri="{D42A27DB-BD31-4B8C-83A1-F6EECF244321}">
                <p14:modId xmlns:p14="http://schemas.microsoft.com/office/powerpoint/2010/main" val="3010033997"/>
              </p:ext>
            </p:extLst>
          </p:nvPr>
        </p:nvGraphicFramePr>
        <p:xfrm>
          <a:off x="309767" y="1982847"/>
          <a:ext cx="6341130" cy="3882932"/>
        </p:xfrm>
        <a:graphic>
          <a:graphicData uri="http://schemas.openxmlformats.org/drawingml/2006/chart">
            <c:chart xmlns:c="http://schemas.openxmlformats.org/drawingml/2006/chart" xmlns:r="http://schemas.openxmlformats.org/officeDocument/2006/relationships" r:id="rId8"/>
          </a:graphicData>
        </a:graphic>
      </p:graphicFrame>
      <p:sp>
        <p:nvSpPr>
          <p:cNvPr id="7" name="ZoneTexte 6"/>
          <p:cNvSpPr txBox="1"/>
          <p:nvPr>
            <p:custDataLst>
              <p:tags r:id="rId4"/>
            </p:custDataLst>
          </p:nvPr>
        </p:nvSpPr>
        <p:spPr>
          <a:xfrm>
            <a:off x="6516283" y="1899535"/>
            <a:ext cx="2276616" cy="1754326"/>
          </a:xfrm>
          <a:prstGeom prst="rect">
            <a:avLst/>
          </a:prstGeom>
          <a:noFill/>
          <a:ln w="38100">
            <a:solidFill>
              <a:schemeClr val="tx1"/>
            </a:solidFill>
          </a:ln>
        </p:spPr>
        <p:txBody>
          <a:bodyPr wrap="square" rtlCol="0">
            <a:spAutoFit/>
          </a:bodyPr>
          <a:lstStyle/>
          <a:p>
            <a:pPr algn="ctr"/>
            <a:r>
              <a:rPr lang="fr-CA" i="1" dirty="0" smtClean="0"/>
              <a:t>Les joueurs ont vécu des impacts négatifs pendant 11,3 ans </a:t>
            </a:r>
            <a:r>
              <a:rPr lang="fr-CA" i="1" dirty="0"/>
              <a:t>(</a:t>
            </a:r>
            <a:r>
              <a:rPr lang="fr-CA" i="1" dirty="0" smtClean="0"/>
              <a:t>ÉT = </a:t>
            </a:r>
            <a:r>
              <a:rPr lang="fr-CA" i="1" dirty="0"/>
              <a:t>9,5) avant </a:t>
            </a:r>
            <a:r>
              <a:rPr lang="fr-CA" i="1" dirty="0" smtClean="0"/>
              <a:t>d’entrer en traitement pour le JHA</a:t>
            </a:r>
            <a:endParaRPr lang="fr-CA" i="1" dirty="0"/>
          </a:p>
        </p:txBody>
      </p:sp>
      <p:sp>
        <p:nvSpPr>
          <p:cNvPr id="9" name="ZoneTexte 8"/>
          <p:cNvSpPr txBox="1"/>
          <p:nvPr>
            <p:custDataLst>
              <p:tags r:id="rId5"/>
            </p:custDataLst>
          </p:nvPr>
        </p:nvSpPr>
        <p:spPr>
          <a:xfrm>
            <a:off x="6485642" y="4246796"/>
            <a:ext cx="2276616" cy="1754326"/>
          </a:xfrm>
          <a:prstGeom prst="rect">
            <a:avLst/>
          </a:prstGeom>
          <a:noFill/>
          <a:ln w="38100">
            <a:solidFill>
              <a:schemeClr val="tx1"/>
            </a:solidFill>
          </a:ln>
        </p:spPr>
        <p:txBody>
          <a:bodyPr wrap="square" rtlCol="0">
            <a:spAutoFit/>
          </a:bodyPr>
          <a:lstStyle/>
          <a:p>
            <a:pPr algn="ctr"/>
            <a:r>
              <a:rPr lang="fr-CA" i="1" dirty="0" smtClean="0"/>
              <a:t>À l’entrée en traitement, les joueurs indiquent que le problème de JHA est présent depuis 9,8 ans (ÉT = 7,5)</a:t>
            </a:r>
            <a:endParaRPr lang="fr-CA" i="1" dirty="0"/>
          </a:p>
        </p:txBody>
      </p:sp>
    </p:spTree>
    <p:extLst>
      <p:ext uri="{BB962C8B-B14F-4D97-AF65-F5344CB8AC3E}">
        <p14:creationId xmlns:p14="http://schemas.microsoft.com/office/powerpoint/2010/main" val="510602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Qui sont les ME rencontrés (</a:t>
            </a:r>
            <a:r>
              <a:rPr lang="fr-CA" i="1" dirty="0" smtClean="0"/>
              <a:t>N</a:t>
            </a:r>
            <a:r>
              <a:rPr lang="fr-CA" dirty="0" smtClean="0"/>
              <a:t> = 50)</a:t>
            </a:r>
            <a:endParaRPr lang="fr-CA" dirty="0"/>
          </a:p>
        </p:txBody>
      </p:sp>
      <p:sp>
        <p:nvSpPr>
          <p:cNvPr id="4" name="Espace réservé du numéro de diapositive 3"/>
          <p:cNvSpPr>
            <a:spLocks noGrp="1"/>
          </p:cNvSpPr>
          <p:nvPr>
            <p:ph type="sldNum" sz="quarter" idx="12"/>
            <p:custDataLst>
              <p:tags r:id="rId2"/>
            </p:custDataLst>
          </p:nvPr>
        </p:nvSpPr>
        <p:spPr/>
        <p:txBody>
          <a:bodyPr/>
          <a:lstStyle/>
          <a:p>
            <a:fld id="{D57F1E4F-1CFF-5643-939E-217C01CDF565}" type="slidenum">
              <a:rPr lang="en-US" smtClean="0"/>
              <a:pPr/>
              <a:t>7</a:t>
            </a:fld>
            <a:endParaRPr lang="en-US" dirty="0"/>
          </a:p>
        </p:txBody>
      </p:sp>
      <p:graphicFrame>
        <p:nvGraphicFramePr>
          <p:cNvPr id="6" name="Objet 2"/>
          <p:cNvGraphicFramePr>
            <a:graphicFrameLocks/>
          </p:cNvGraphicFramePr>
          <p:nvPr>
            <p:custDataLst>
              <p:tags r:id="rId3"/>
            </p:custDataLst>
            <p:extLst>
              <p:ext uri="{D42A27DB-BD31-4B8C-83A1-F6EECF244321}">
                <p14:modId xmlns:p14="http://schemas.microsoft.com/office/powerpoint/2010/main" val="508001215"/>
              </p:ext>
            </p:extLst>
          </p:nvPr>
        </p:nvGraphicFramePr>
        <p:xfrm>
          <a:off x="1065488" y="1890900"/>
          <a:ext cx="7029801" cy="414779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14686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endParaRPr lang="fr-CA"/>
          </a:p>
        </p:txBody>
      </p:sp>
      <p:sp>
        <p:nvSpPr>
          <p:cNvPr id="3" name="Espace réservé du contenu 2"/>
          <p:cNvSpPr>
            <a:spLocks noGrp="1"/>
          </p:cNvSpPr>
          <p:nvPr>
            <p:ph idx="1"/>
            <p:custDataLst>
              <p:tags r:id="rId2"/>
            </p:custDataLst>
          </p:nvPr>
        </p:nvSpPr>
        <p:spPr>
          <a:xfrm>
            <a:off x="436228" y="3431357"/>
            <a:ext cx="8288322" cy="2745606"/>
          </a:xfrm>
        </p:spPr>
        <p:txBody>
          <a:bodyPr>
            <a:normAutofit/>
          </a:bodyPr>
          <a:lstStyle/>
          <a:p>
            <a:pPr marL="0" indent="0" algn="ctr">
              <a:buNone/>
            </a:pPr>
            <a:r>
              <a:rPr lang="fr-CA" sz="3200" dirty="0" smtClean="0"/>
              <a:t>Impacts vécus par les ME en raison des </a:t>
            </a:r>
            <a:r>
              <a:rPr lang="fr-CA" sz="3200" dirty="0"/>
              <a:t>habitudes de JHA </a:t>
            </a:r>
            <a:r>
              <a:rPr lang="fr-CA" sz="3200" dirty="0" smtClean="0"/>
              <a:t>des joueurs</a:t>
            </a:r>
            <a:endParaRPr lang="fr-CA" sz="3200"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657033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endParaRPr lang="fr-CA"/>
          </a:p>
        </p:txBody>
      </p:sp>
      <p:sp>
        <p:nvSpPr>
          <p:cNvPr id="3" name="Espace réservé du contenu 2"/>
          <p:cNvSpPr>
            <a:spLocks noGrp="1"/>
          </p:cNvSpPr>
          <p:nvPr>
            <p:ph idx="1"/>
            <p:custDataLst>
              <p:tags r:id="rId2"/>
            </p:custDataLst>
          </p:nvPr>
        </p:nvSpPr>
        <p:spPr>
          <a:xfrm>
            <a:off x="436228" y="2591994"/>
            <a:ext cx="8288322" cy="2745606"/>
          </a:xfrm>
        </p:spPr>
        <p:txBody>
          <a:bodyPr>
            <a:normAutofit/>
          </a:bodyPr>
          <a:lstStyle/>
          <a:p>
            <a:pPr marL="0" indent="0" algn="ctr">
              <a:buNone/>
            </a:pPr>
            <a:r>
              <a:rPr lang="fr-CA" sz="3200" dirty="0" smtClean="0"/>
              <a:t>Les impacts sont présentés pour l’ensemble des ME rencontrés. </a:t>
            </a:r>
          </a:p>
          <a:p>
            <a:pPr marL="0" indent="0" algn="ctr">
              <a:buNone/>
            </a:pPr>
            <a:r>
              <a:rPr lang="fr-CA" sz="3200" dirty="0" smtClean="0"/>
              <a:t>Toutefois des impacts spécifiques aux conjoints sont présentés lorsque possible</a:t>
            </a:r>
            <a:endParaRPr lang="fr-CA" sz="3200" dirty="0"/>
          </a:p>
        </p:txBody>
      </p:sp>
      <p:sp>
        <p:nvSpPr>
          <p:cNvPr id="4" name="Espace réservé du numéro de diapositive 3"/>
          <p:cNvSpPr>
            <a:spLocks noGrp="1"/>
          </p:cNvSpPr>
          <p:nvPr>
            <p:ph type="sldNum" sz="quarter" idx="12"/>
            <p:custDataLst>
              <p:tags r:id="rId3"/>
            </p:custDataLst>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9735982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4"/>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2"/>
</p:tagLst>
</file>

<file path=ppt/tags/tag109.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10.xml><?xml version="1.0" encoding="utf-8"?>
<p:tagLst xmlns:a="http://schemas.openxmlformats.org/drawingml/2006/main" xmlns:r="http://schemas.openxmlformats.org/officeDocument/2006/relationships" xmlns:p="http://schemas.openxmlformats.org/presentationml/2006/main">
  <p:tag name="NUM" val="4"/>
</p:tagLst>
</file>

<file path=ppt/tags/tag111.xml><?xml version="1.0" encoding="utf-8"?>
<p:tagLst xmlns:a="http://schemas.openxmlformats.org/drawingml/2006/main" xmlns:r="http://schemas.openxmlformats.org/officeDocument/2006/relationships" xmlns:p="http://schemas.openxmlformats.org/presentationml/2006/main">
  <p:tag name="NUM" val="1"/>
</p:tagLst>
</file>

<file path=ppt/tags/tag112.xml><?xml version="1.0" encoding="utf-8"?>
<p:tagLst xmlns:a="http://schemas.openxmlformats.org/drawingml/2006/main" xmlns:r="http://schemas.openxmlformats.org/officeDocument/2006/relationships" xmlns:p="http://schemas.openxmlformats.org/presentationml/2006/main">
  <p:tag name="NUM" val="2"/>
</p:tagLst>
</file>

<file path=ppt/tags/tag113.xml><?xml version="1.0" encoding="utf-8"?>
<p:tagLst xmlns:a="http://schemas.openxmlformats.org/drawingml/2006/main" xmlns:r="http://schemas.openxmlformats.org/officeDocument/2006/relationships" xmlns:p="http://schemas.openxmlformats.org/presentationml/2006/main">
  <p:tag name="NUM" val="3"/>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3"/>
</p:tagLst>
</file>

<file path=ppt/tags/tag117.xml><?xml version="1.0" encoding="utf-8"?>
<p:tagLst xmlns:a="http://schemas.openxmlformats.org/drawingml/2006/main" xmlns:r="http://schemas.openxmlformats.org/officeDocument/2006/relationships" xmlns:p="http://schemas.openxmlformats.org/presentationml/2006/main">
  <p:tag name="NUM" val="4"/>
</p:tagLst>
</file>

<file path=ppt/tags/tag118.xml><?xml version="1.0" encoding="utf-8"?>
<p:tagLst xmlns:a="http://schemas.openxmlformats.org/drawingml/2006/main" xmlns:r="http://schemas.openxmlformats.org/officeDocument/2006/relationships" xmlns:p="http://schemas.openxmlformats.org/presentationml/2006/main">
  <p:tag name="NUM" val="5"/>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1"/>
</p:tagLst>
</file>

<file path=ppt/tags/tag123.xml><?xml version="1.0" encoding="utf-8"?>
<p:tagLst xmlns:a="http://schemas.openxmlformats.org/drawingml/2006/main" xmlns:r="http://schemas.openxmlformats.org/officeDocument/2006/relationships" xmlns:p="http://schemas.openxmlformats.org/presentationml/2006/main">
  <p:tag name="NUM" val="2"/>
</p:tagLst>
</file>

<file path=ppt/tags/tag124.xml><?xml version="1.0" encoding="utf-8"?>
<p:tagLst xmlns:a="http://schemas.openxmlformats.org/drawingml/2006/main" xmlns:r="http://schemas.openxmlformats.org/officeDocument/2006/relationships" xmlns:p="http://schemas.openxmlformats.org/presentationml/2006/main">
  <p:tag name="NUM" val="3"/>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1"/>
</p:tagLst>
</file>

<file path=ppt/tags/tag129.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30.xml><?xml version="1.0" encoding="utf-8"?>
<p:tagLst xmlns:a="http://schemas.openxmlformats.org/drawingml/2006/main" xmlns:r="http://schemas.openxmlformats.org/officeDocument/2006/relationships" xmlns:p="http://schemas.openxmlformats.org/presentationml/2006/main">
  <p:tag name="NUM" val="3"/>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2"/>
</p:tagLst>
</file>

<file path=ppt/tags/tag133.xml><?xml version="1.0" encoding="utf-8"?>
<p:tagLst xmlns:a="http://schemas.openxmlformats.org/drawingml/2006/main" xmlns:r="http://schemas.openxmlformats.org/officeDocument/2006/relationships" xmlns:p="http://schemas.openxmlformats.org/presentationml/2006/main">
  <p:tag name="NUM" val="3"/>
</p:tagLst>
</file>

<file path=ppt/tags/tag134.xml><?xml version="1.0" encoding="utf-8"?>
<p:tagLst xmlns:a="http://schemas.openxmlformats.org/drawingml/2006/main" xmlns:r="http://schemas.openxmlformats.org/officeDocument/2006/relationships" xmlns:p="http://schemas.openxmlformats.org/presentationml/2006/main">
  <p:tag name="NUM" val="1"/>
</p:tagLst>
</file>

<file path=ppt/tags/tag135.xml><?xml version="1.0" encoding="utf-8"?>
<p:tagLst xmlns:a="http://schemas.openxmlformats.org/drawingml/2006/main" xmlns:r="http://schemas.openxmlformats.org/officeDocument/2006/relationships" xmlns:p="http://schemas.openxmlformats.org/presentationml/2006/main">
  <p:tag name="NUM" val="2"/>
</p:tagLst>
</file>

<file path=ppt/tags/tag136.xml><?xml version="1.0" encoding="utf-8"?>
<p:tagLst xmlns:a="http://schemas.openxmlformats.org/drawingml/2006/main" xmlns:r="http://schemas.openxmlformats.org/officeDocument/2006/relationships" xmlns:p="http://schemas.openxmlformats.org/presentationml/2006/main">
  <p:tag name="NUM" val="3"/>
</p:tagLst>
</file>

<file path=ppt/tags/tag137.xml><?xml version="1.0" encoding="utf-8"?>
<p:tagLst xmlns:a="http://schemas.openxmlformats.org/drawingml/2006/main" xmlns:r="http://schemas.openxmlformats.org/officeDocument/2006/relationships" xmlns:p="http://schemas.openxmlformats.org/presentationml/2006/main">
  <p:tag name="NUM" val="4"/>
</p:tagLst>
</file>

<file path=ppt/tags/tag138.xml><?xml version="1.0" encoding="utf-8"?>
<p:tagLst xmlns:a="http://schemas.openxmlformats.org/drawingml/2006/main" xmlns:r="http://schemas.openxmlformats.org/officeDocument/2006/relationships" xmlns:p="http://schemas.openxmlformats.org/presentationml/2006/main">
  <p:tag name="NUM" val="1"/>
</p:tagLst>
</file>

<file path=ppt/tags/tag139.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NUM" val="3"/>
</p:tagLst>
</file>

<file path=ppt/tags/tag141.xml><?xml version="1.0" encoding="utf-8"?>
<p:tagLst xmlns:a="http://schemas.openxmlformats.org/drawingml/2006/main" xmlns:r="http://schemas.openxmlformats.org/officeDocument/2006/relationships" xmlns:p="http://schemas.openxmlformats.org/presentationml/2006/main">
  <p:tag name="NUM" val="1"/>
</p:tagLst>
</file>

<file path=ppt/tags/tag142.xml><?xml version="1.0" encoding="utf-8"?>
<p:tagLst xmlns:a="http://schemas.openxmlformats.org/drawingml/2006/main" xmlns:r="http://schemas.openxmlformats.org/officeDocument/2006/relationships" xmlns:p="http://schemas.openxmlformats.org/presentationml/2006/main">
  <p:tag name="NUM" val="2"/>
</p:tagLst>
</file>

<file path=ppt/tags/tag143.xml><?xml version="1.0" encoding="utf-8"?>
<p:tagLst xmlns:a="http://schemas.openxmlformats.org/drawingml/2006/main" xmlns:r="http://schemas.openxmlformats.org/officeDocument/2006/relationships" xmlns:p="http://schemas.openxmlformats.org/presentationml/2006/main">
  <p:tag name="NUM" val="3"/>
</p:tagLst>
</file>

<file path=ppt/tags/tag144.xml><?xml version="1.0" encoding="utf-8"?>
<p:tagLst xmlns:a="http://schemas.openxmlformats.org/drawingml/2006/main" xmlns:r="http://schemas.openxmlformats.org/officeDocument/2006/relationships" xmlns:p="http://schemas.openxmlformats.org/presentationml/2006/main">
  <p:tag name="NUM" val="1"/>
</p:tagLst>
</file>

<file path=ppt/tags/tag145.xml><?xml version="1.0" encoding="utf-8"?>
<p:tagLst xmlns:a="http://schemas.openxmlformats.org/drawingml/2006/main" xmlns:r="http://schemas.openxmlformats.org/officeDocument/2006/relationships" xmlns:p="http://schemas.openxmlformats.org/presentationml/2006/main">
  <p:tag name="NUM" val="2"/>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1"/>
</p:tagLst>
</file>

<file path=ppt/tags/tag148.xml><?xml version="1.0" encoding="utf-8"?>
<p:tagLst xmlns:a="http://schemas.openxmlformats.org/drawingml/2006/main" xmlns:r="http://schemas.openxmlformats.org/officeDocument/2006/relationships" xmlns:p="http://schemas.openxmlformats.org/presentationml/2006/main">
  <p:tag name="NUM" val="2"/>
</p:tagLst>
</file>

<file path=ppt/tags/tag149.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50.xml><?xml version="1.0" encoding="utf-8"?>
<p:tagLst xmlns:a="http://schemas.openxmlformats.org/drawingml/2006/main" xmlns:r="http://schemas.openxmlformats.org/officeDocument/2006/relationships" xmlns:p="http://schemas.openxmlformats.org/presentationml/2006/main">
  <p:tag name="NUM" val="1"/>
</p:tagLst>
</file>

<file path=ppt/tags/tag151.xml><?xml version="1.0" encoding="utf-8"?>
<p:tagLst xmlns:a="http://schemas.openxmlformats.org/drawingml/2006/main" xmlns:r="http://schemas.openxmlformats.org/officeDocument/2006/relationships" xmlns:p="http://schemas.openxmlformats.org/presentationml/2006/main">
  <p:tag name="NUM" val="2"/>
</p:tagLst>
</file>

<file path=ppt/tags/tag152.xml><?xml version="1.0" encoding="utf-8"?>
<p:tagLst xmlns:a="http://schemas.openxmlformats.org/drawingml/2006/main" xmlns:r="http://schemas.openxmlformats.org/officeDocument/2006/relationships" xmlns:p="http://schemas.openxmlformats.org/presentationml/2006/main">
  <p:tag name="NUM" val="3"/>
</p:tagLst>
</file>

<file path=ppt/tags/tag153.xml><?xml version="1.0" encoding="utf-8"?>
<p:tagLst xmlns:a="http://schemas.openxmlformats.org/drawingml/2006/main" xmlns:r="http://schemas.openxmlformats.org/officeDocument/2006/relationships" xmlns:p="http://schemas.openxmlformats.org/presentationml/2006/main">
  <p:tag name="NUM" val="1"/>
</p:tagLst>
</file>

<file path=ppt/tags/tag154.xml><?xml version="1.0" encoding="utf-8"?>
<p:tagLst xmlns:a="http://schemas.openxmlformats.org/drawingml/2006/main" xmlns:r="http://schemas.openxmlformats.org/officeDocument/2006/relationships" xmlns:p="http://schemas.openxmlformats.org/presentationml/2006/main">
  <p:tag name="NUM" val="2"/>
</p:tagLst>
</file>

<file path=ppt/tags/tag15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5"/>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4"/>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2"/>
</p:tagLst>
</file>

<file path=ppt/tags/tag84.xml><?xml version="1.0" encoding="utf-8"?>
<p:tagLst xmlns:a="http://schemas.openxmlformats.org/drawingml/2006/main" xmlns:r="http://schemas.openxmlformats.org/officeDocument/2006/relationships" xmlns:p="http://schemas.openxmlformats.org/presentationml/2006/main">
  <p:tag name="NUM" val="3"/>
</p:tagLst>
</file>

<file path=ppt/tags/tag85.xml><?xml version="1.0" encoding="utf-8"?>
<p:tagLst xmlns:a="http://schemas.openxmlformats.org/drawingml/2006/main" xmlns:r="http://schemas.openxmlformats.org/officeDocument/2006/relationships" xmlns:p="http://schemas.openxmlformats.org/presentationml/2006/main">
  <p:tag name="NUM" val="4"/>
</p:tagLst>
</file>

<file path=ppt/tags/tag86.xml><?xml version="1.0" encoding="utf-8"?>
<p:tagLst xmlns:a="http://schemas.openxmlformats.org/drawingml/2006/main" xmlns:r="http://schemas.openxmlformats.org/officeDocument/2006/relationships" xmlns:p="http://schemas.openxmlformats.org/presentationml/2006/main">
  <p:tag name="NUM" val="5"/>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1"/>
</p:tagLst>
</file>

<file path=ppt/tags/tag94.xml><?xml version="1.0" encoding="utf-8"?>
<p:tagLst xmlns:a="http://schemas.openxmlformats.org/drawingml/2006/main" xmlns:r="http://schemas.openxmlformats.org/officeDocument/2006/relationships" xmlns:p="http://schemas.openxmlformats.org/presentationml/2006/main">
  <p:tag name="NUM" val="2"/>
</p:tagLst>
</file>

<file path=ppt/tags/tag95.xml><?xml version="1.0" encoding="utf-8"?>
<p:tagLst xmlns:a="http://schemas.openxmlformats.org/drawingml/2006/main" xmlns:r="http://schemas.openxmlformats.org/officeDocument/2006/relationships" xmlns:p="http://schemas.openxmlformats.org/presentationml/2006/main">
  <p:tag name="NUM" val="3"/>
</p:tagLst>
</file>

<file path=ppt/tags/tag96.xml><?xml version="1.0" encoding="utf-8"?>
<p:tagLst xmlns:a="http://schemas.openxmlformats.org/drawingml/2006/main" xmlns:r="http://schemas.openxmlformats.org/officeDocument/2006/relationships" xmlns:p="http://schemas.openxmlformats.org/presentationml/2006/main">
  <p:tag name="NUM" val="4"/>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3239</TotalTime>
  <Words>2553</Words>
  <Application>Microsoft Office PowerPoint</Application>
  <PresentationFormat>Affichage à l'écran (4:3)</PresentationFormat>
  <Paragraphs>380</Paragraphs>
  <Slides>46</Slides>
  <Notes>4</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Office Theme</vt:lpstr>
      <vt:lpstr>Impacts des JHA sur les membres de l’entourage et besoins d’intervention</vt:lpstr>
      <vt:lpstr>Pourquoi ce projet</vt:lpstr>
      <vt:lpstr>Contenu aujourd’hui</vt:lpstr>
      <vt:lpstr>Comment les résultats ont-ils été collectés</vt:lpstr>
      <vt:lpstr>Portrait synthèse des joueurs et des ME rencontrés</vt:lpstr>
      <vt:lpstr>Durée du problème de JHA des joueurs et de la présence d’impacts négatifs dans la vie des joueurs (N = 58)</vt:lpstr>
      <vt:lpstr>Qui sont les ME rencontrés (N = 50)</vt:lpstr>
      <vt:lpstr>Présentation PowerPoint</vt:lpstr>
      <vt:lpstr>Présentation PowerPoint</vt:lpstr>
      <vt:lpstr>Impacts vécus par les ME en raison des habitudes de JHA des joueurs  (N = 50)</vt:lpstr>
      <vt:lpstr>Impacts au plan relationnel vécus par les ME en raison des habitudes de JHA des joueurs (N = 50)</vt:lpstr>
      <vt:lpstr>Impacts au plan relationnel (suite)</vt:lpstr>
      <vt:lpstr>Impacts au plan relationnel (suite)</vt:lpstr>
      <vt:lpstr>Impacts au plan relationnel (suite)</vt:lpstr>
      <vt:lpstr>Impacts au plan relationnel: Extraits d’entrevues</vt:lpstr>
      <vt:lpstr>Impacts au plan émotionnel vécus par les ME en raison des habitudes de JHA des joueurs (N = 50)</vt:lpstr>
      <vt:lpstr>Impacts au plan émotionnel (suite)</vt:lpstr>
      <vt:lpstr>Impacts au plan émotionnel (suite)</vt:lpstr>
      <vt:lpstr>Impacts au plan émotionnel (suite)</vt:lpstr>
      <vt:lpstr>Impacts au plan émotionnel: Extraits d’entrevues</vt:lpstr>
      <vt:lpstr>Impacts au plan émotionnel: Extraits d’entrevues</vt:lpstr>
      <vt:lpstr>Impacts financiers vécus par les ME en raison des habitudes de JHA des joueurs (N = 50)</vt:lpstr>
      <vt:lpstr>Impacts financiers (suite)</vt:lpstr>
      <vt:lpstr>Impacts financiers (suite)</vt:lpstr>
      <vt:lpstr>Impacts financiers (suite)</vt:lpstr>
      <vt:lpstr>Impacts financiers: Extraits d’entrevues</vt:lpstr>
      <vt:lpstr>Impacts vécus par les ME sur leur vie sociale</vt:lpstr>
      <vt:lpstr>Impacts vécus par les ME sur leur vie sociale (suite)</vt:lpstr>
      <vt:lpstr>Impacts vécus par les ME sur leur vie sociale (suite)</vt:lpstr>
      <vt:lpstr>Impacts vécus par les ME sur leur vie sociale : Extraits d’entrevues</vt:lpstr>
      <vt:lpstr>Autres impacts vécus par les ME en raison des habitudes de JHA des joueurs (N = 50)</vt:lpstr>
      <vt:lpstr>Autres Impacts (suite)</vt:lpstr>
      <vt:lpstr>Autres Impacts : Extraits d’entrevues</vt:lpstr>
      <vt:lpstr>Impacts positifs vécus par les ME en raison des habitudes de JHA des joueurs (N = 50)</vt:lpstr>
      <vt:lpstr>Présentation PowerPoint</vt:lpstr>
      <vt:lpstr>Raisons invoquées par les ME pour ne pas demander d’aide (N = 50)</vt:lpstr>
      <vt:lpstr>Besoins des ME (N = 50)</vt:lpstr>
      <vt:lpstr>Type d’aide/service requis par les ME (N = 50)</vt:lpstr>
      <vt:lpstr>Type d’aide/service (suite)</vt:lpstr>
      <vt:lpstr>Type d’aide/service spécifique pour les conjoints (N = 25)</vt:lpstr>
      <vt:lpstr>Type d’aide requis par les ME: Extraits d’entrevues</vt:lpstr>
      <vt:lpstr>Type d’aide requis par les ME: Extraits d’entrevues</vt:lpstr>
      <vt:lpstr>Thèmes à aborder lors de l’intervention avec les ME (N = 50)</vt:lpstr>
      <vt:lpstr>Présentation PowerPoint</vt:lpstr>
      <vt:lpstr>Pistes de réflexion</vt:lpstr>
      <vt:lpstr>Pistes de réflexion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Bacon</dc:creator>
  <cp:lastModifiedBy>Léonie Archambault</cp:lastModifiedBy>
  <cp:revision>370</cp:revision>
  <cp:lastPrinted>2017-05-15T15:07:14Z</cp:lastPrinted>
  <dcterms:created xsi:type="dcterms:W3CDTF">2016-10-13T13:10:53Z</dcterms:created>
  <dcterms:modified xsi:type="dcterms:W3CDTF">2017-05-30T17:59:02Z</dcterms:modified>
</cp:coreProperties>
</file>