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9" r:id="rId4"/>
    <p:sldId id="262" r:id="rId5"/>
    <p:sldId id="267" r:id="rId6"/>
    <p:sldId id="270" r:id="rId7"/>
    <p:sldId id="279" r:id="rId8"/>
    <p:sldId id="278" r:id="rId9"/>
    <p:sldId id="280" r:id="rId10"/>
    <p:sldId id="281" r:id="rId11"/>
    <p:sldId id="282" r:id="rId12"/>
    <p:sldId id="283" r:id="rId13"/>
    <p:sldId id="286" r:id="rId14"/>
    <p:sldId id="284" r:id="rId15"/>
    <p:sldId id="285" r:id="rId16"/>
    <p:sldId id="271" r:id="rId17"/>
  </p:sldIdLst>
  <p:sldSz cx="9144000" cy="6858000" type="screen4x3"/>
  <p:notesSz cx="7102475" cy="93884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guel" initials="m" lastIdx="5" clrIdx="0"/>
  <p:cmAuthor id="1" name="AdjointeMtl"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384" autoAdjust="0"/>
  </p:normalViewPr>
  <p:slideViewPr>
    <p:cSldViewPr>
      <p:cViewPr varScale="1">
        <p:scale>
          <a:sx n="70" d="100"/>
          <a:sy n="70" d="100"/>
        </p:scale>
        <p:origin x="130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fr-CA"/>
          </a:p>
        </p:txBody>
      </p:sp>
      <p:sp>
        <p:nvSpPr>
          <p:cNvPr id="3" name="Espace réservé de la date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AC7A279D-3F60-49BC-9071-1BDC7136BC8D}" type="datetimeFigureOut">
              <a:rPr lang="fr-CA" smtClean="0"/>
              <a:pPr/>
              <a:t>2017-05-31</a:t>
            </a:fld>
            <a:endParaRPr lang="fr-CA"/>
          </a:p>
        </p:txBody>
      </p:sp>
      <p:sp>
        <p:nvSpPr>
          <p:cNvPr id="4" name="Espace réservé du pied de page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4F2D92DE-65AC-47DE-84F8-C7AD86817973}" type="slidenum">
              <a:rPr lang="fr-CA" smtClean="0"/>
              <a:pPr/>
              <a:t>‹N°›</a:t>
            </a:fld>
            <a:endParaRPr lang="fr-CA"/>
          </a:p>
        </p:txBody>
      </p:sp>
    </p:spTree>
    <p:extLst>
      <p:ext uri="{BB962C8B-B14F-4D97-AF65-F5344CB8AC3E}">
        <p14:creationId xmlns:p14="http://schemas.microsoft.com/office/powerpoint/2010/main" val="3444164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fr-CA"/>
          </a:p>
        </p:txBody>
      </p:sp>
      <p:sp>
        <p:nvSpPr>
          <p:cNvPr id="3" name="Espace réservé de la date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6C0F5F4C-5B58-4639-BF4C-CC20B7F15CE5}" type="datetimeFigureOut">
              <a:rPr lang="fr-CA" smtClean="0"/>
              <a:pPr/>
              <a:t>2017-05-31</a:t>
            </a:fld>
            <a:endParaRPr lang="fr-CA"/>
          </a:p>
        </p:txBody>
      </p:sp>
      <p:sp>
        <p:nvSpPr>
          <p:cNvPr id="4" name="Espace réservé de l'image des diapositives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fr-CA"/>
          </a:p>
        </p:txBody>
      </p:sp>
      <p:sp>
        <p:nvSpPr>
          <p:cNvPr id="5" name="Espace réservé des commentaires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6DCE611A-BEE3-4628-B2C6-77D029544FBA}" type="slidenum">
              <a:rPr lang="fr-CA" smtClean="0"/>
              <a:pPr/>
              <a:t>‹N°›</a:t>
            </a:fld>
            <a:endParaRPr lang="fr-CA"/>
          </a:p>
        </p:txBody>
      </p:sp>
    </p:spTree>
    <p:extLst>
      <p:ext uri="{BB962C8B-B14F-4D97-AF65-F5344CB8AC3E}">
        <p14:creationId xmlns:p14="http://schemas.microsoft.com/office/powerpoint/2010/main" val="350381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Importance de collaboration dans le processus de référence et le processus insertion sociale</a:t>
            </a:r>
          </a:p>
        </p:txBody>
      </p:sp>
      <p:sp>
        <p:nvSpPr>
          <p:cNvPr id="4" name="Espace réservé du numéro de diapositive 3"/>
          <p:cNvSpPr>
            <a:spLocks noGrp="1"/>
          </p:cNvSpPr>
          <p:nvPr>
            <p:ph type="sldNum" sz="quarter" idx="10"/>
          </p:nvPr>
        </p:nvSpPr>
        <p:spPr/>
        <p:txBody>
          <a:bodyPr/>
          <a:lstStyle/>
          <a:p>
            <a:fld id="{6DCE611A-BEE3-4628-B2C6-77D029544FBA}" type="slidenum">
              <a:rPr lang="fr-CA" smtClean="0"/>
              <a:pPr/>
              <a:t>2</a:t>
            </a:fld>
            <a:endParaRPr lang="fr-CA"/>
          </a:p>
        </p:txBody>
      </p:sp>
    </p:spTree>
    <p:extLst>
      <p:ext uri="{BB962C8B-B14F-4D97-AF65-F5344CB8AC3E}">
        <p14:creationId xmlns:p14="http://schemas.microsoft.com/office/powerpoint/2010/main" val="58115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pPr>
              <a:buFont typeface="Wingdings" pitchFamily="2" charset="2"/>
              <a:buChar char="v"/>
            </a:pPr>
            <a:r>
              <a:rPr lang="fr-CA" sz="2000" dirty="0">
                <a:solidFill>
                  <a:schemeClr val="tx2"/>
                </a:solidFill>
              </a:rPr>
              <a:t>Moyens  traitement jeu excessif</a:t>
            </a:r>
          </a:p>
          <a:p>
            <a:pPr lvl="1"/>
            <a:r>
              <a:rPr lang="fr-CA" sz="1900" i="1" dirty="0"/>
              <a:t>Passation de questionnaires de dépistage et d’évaluation;</a:t>
            </a:r>
          </a:p>
          <a:p>
            <a:pPr lvl="1"/>
            <a:r>
              <a:rPr lang="fr-CA" sz="1900" i="1" dirty="0"/>
              <a:t>Rencontres individuelles spécifiques au joueur à risque et au jeu excessif;</a:t>
            </a:r>
          </a:p>
          <a:p>
            <a:pPr lvl="1"/>
            <a:r>
              <a:rPr lang="fr-CA" sz="1900" i="1" dirty="0"/>
              <a:t>Ateliers de groupe pour les adolescents;</a:t>
            </a:r>
          </a:p>
          <a:p>
            <a:pPr lvl="1"/>
            <a:r>
              <a:rPr lang="fr-CA" sz="1900" i="1" dirty="0"/>
              <a:t>Ateliers de groupe pour les parents</a:t>
            </a:r>
            <a:r>
              <a:rPr lang="fr-CA" dirty="0"/>
              <a:t>.</a:t>
            </a:r>
          </a:p>
          <a:p>
            <a:pPr lvl="1"/>
            <a:endParaRPr lang="fr-CA" dirty="0"/>
          </a:p>
          <a:p>
            <a:pPr>
              <a:buFont typeface="Wingdings" pitchFamily="2" charset="2"/>
              <a:buChar char="v"/>
            </a:pPr>
            <a:r>
              <a:rPr lang="fr-CA" sz="2000" dirty="0">
                <a:solidFill>
                  <a:schemeClr val="tx2"/>
                </a:solidFill>
              </a:rPr>
              <a:t>Moyens  entourage:</a:t>
            </a:r>
          </a:p>
          <a:p>
            <a:pPr lvl="1">
              <a:lnSpc>
                <a:spcPct val="150000"/>
              </a:lnSpc>
            </a:pPr>
            <a:r>
              <a:rPr lang="fr-CA" sz="1500" i="1" dirty="0"/>
              <a:t>Évaluation de la situation familiale et des besoins;</a:t>
            </a:r>
          </a:p>
          <a:p>
            <a:pPr lvl="1">
              <a:lnSpc>
                <a:spcPct val="150000"/>
              </a:lnSpc>
            </a:pPr>
            <a:r>
              <a:rPr lang="fr-CA" sz="1500" i="1" dirty="0"/>
              <a:t>Ateliers de parents abordant divers thèmes associés à la problématique de la toxicomanie et du rôle parental;</a:t>
            </a:r>
          </a:p>
          <a:p>
            <a:pPr lvl="1">
              <a:lnSpc>
                <a:spcPct val="150000"/>
              </a:lnSpc>
            </a:pPr>
            <a:r>
              <a:rPr lang="fr-CA" sz="1500" i="1" dirty="0"/>
              <a:t>Suivi téléphonique;</a:t>
            </a:r>
          </a:p>
          <a:p>
            <a:pPr lvl="1">
              <a:lnSpc>
                <a:spcPct val="150000"/>
              </a:lnSpc>
            </a:pPr>
            <a:r>
              <a:rPr lang="fr-CA" sz="1500" i="1" dirty="0"/>
              <a:t>Rencontre individuelle au besoin;</a:t>
            </a:r>
          </a:p>
          <a:p>
            <a:pPr lvl="1">
              <a:lnSpc>
                <a:spcPct val="150000"/>
              </a:lnSpc>
            </a:pPr>
            <a:r>
              <a:rPr lang="fr-CA" sz="1500" i="1" dirty="0"/>
              <a:t>Rencontre familiale en thérapie interne et au suivi réinsertion sociale;</a:t>
            </a:r>
          </a:p>
          <a:p>
            <a:pPr lvl="1">
              <a:lnSpc>
                <a:spcPct val="150000"/>
              </a:lnSpc>
            </a:pPr>
            <a:r>
              <a:rPr lang="fr-CA" sz="1500" i="1" dirty="0"/>
              <a:t>Accompagnement et référence.</a:t>
            </a:r>
          </a:p>
          <a:p>
            <a:pPr lvl="1"/>
            <a:endParaRPr lang="fr-CA" dirty="0"/>
          </a:p>
          <a:p>
            <a:pPr algn="just">
              <a:buFont typeface="Wingdings" pitchFamily="2" charset="2"/>
              <a:buChar char="v"/>
            </a:pPr>
            <a:r>
              <a:rPr lang="fr-CA" sz="2300" dirty="0">
                <a:solidFill>
                  <a:schemeClr val="tx2"/>
                </a:solidFill>
              </a:rPr>
              <a:t>Moyens  Réinsertion:</a:t>
            </a:r>
          </a:p>
          <a:p>
            <a:pPr algn="just">
              <a:buNone/>
            </a:pPr>
            <a:endParaRPr lang="fr-CA" sz="1500" dirty="0"/>
          </a:p>
          <a:p>
            <a:pPr lvl="1" algn="just"/>
            <a:r>
              <a:rPr lang="fr-CA" i="1" dirty="0"/>
              <a:t>Évaluation des besoins;</a:t>
            </a:r>
          </a:p>
          <a:p>
            <a:pPr lvl="1" algn="just"/>
            <a:r>
              <a:rPr lang="fr-CA" i="1" dirty="0"/>
              <a:t>Ateliers;</a:t>
            </a:r>
          </a:p>
          <a:p>
            <a:pPr lvl="1" algn="just"/>
            <a:r>
              <a:rPr lang="fr-CA" i="1" dirty="0"/>
              <a:t>Rencontres de groupe;</a:t>
            </a:r>
          </a:p>
          <a:p>
            <a:pPr lvl="1" algn="just"/>
            <a:r>
              <a:rPr lang="fr-CA" i="1" dirty="0"/>
              <a:t>Rencontres individuelles;</a:t>
            </a:r>
          </a:p>
          <a:p>
            <a:pPr lvl="1" algn="just"/>
            <a:r>
              <a:rPr lang="fr-CA" i="1" dirty="0"/>
              <a:t>Rencontres familiales;</a:t>
            </a:r>
          </a:p>
          <a:p>
            <a:pPr lvl="1" algn="just"/>
            <a:r>
              <a:rPr lang="fr-CA" i="1" dirty="0"/>
              <a:t>Ressourcement;</a:t>
            </a:r>
          </a:p>
          <a:p>
            <a:pPr lvl="1" algn="just"/>
            <a:r>
              <a:rPr lang="fr-CA" i="1" dirty="0"/>
              <a:t>Rencontre dans le milieu de vie (</a:t>
            </a:r>
            <a:r>
              <a:rPr lang="fr-CA" i="1" dirty="0" err="1"/>
              <a:t>outreach</a:t>
            </a:r>
            <a:r>
              <a:rPr lang="fr-CA" i="1" dirty="0"/>
              <a:t>);</a:t>
            </a:r>
          </a:p>
          <a:p>
            <a:pPr lvl="1" algn="just"/>
            <a:r>
              <a:rPr lang="fr-CA" i="1" dirty="0"/>
              <a:t>Accompagnement et référence.</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6DCE611A-BEE3-4628-B2C6-77D029544FBA}" type="slidenum">
              <a:rPr lang="fr-CA" smtClean="0"/>
              <a:pPr/>
              <a:t>5</a:t>
            </a:fld>
            <a:endParaRPr lang="fr-CA"/>
          </a:p>
        </p:txBody>
      </p:sp>
    </p:spTree>
    <p:extLst>
      <p:ext uri="{BB962C8B-B14F-4D97-AF65-F5344CB8AC3E}">
        <p14:creationId xmlns:p14="http://schemas.microsoft.com/office/powerpoint/2010/main" val="130847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DCE611A-BEE3-4628-B2C6-77D029544FBA}" type="slidenum">
              <a:rPr lang="fr-CA" smtClean="0"/>
              <a:pPr/>
              <a:t>8</a:t>
            </a:fld>
            <a:endParaRPr lang="fr-CA"/>
          </a:p>
        </p:txBody>
      </p:sp>
    </p:spTree>
    <p:extLst>
      <p:ext uri="{BB962C8B-B14F-4D97-AF65-F5344CB8AC3E}">
        <p14:creationId xmlns:p14="http://schemas.microsoft.com/office/powerpoint/2010/main" val="2050519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90E5E78B-B2CD-495A-8C7C-8D80A65FE6C7}" type="datetimeFigureOut">
              <a:rPr lang="fr-CA" smtClean="0"/>
              <a:pPr/>
              <a:t>2017-05-31</a:t>
            </a:fld>
            <a:endParaRPr lang="fr-CA"/>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7F59A17-459E-4A84-BA81-A9181734BE27}" type="slidenum">
              <a:rPr lang="fr-CA" smtClean="0"/>
              <a:pPr/>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0E5E78B-B2CD-495A-8C7C-8D80A65FE6C7}" type="datetimeFigureOut">
              <a:rPr lang="fr-CA" smtClean="0"/>
              <a:pPr/>
              <a:t>2017-05-31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7F59A17-459E-4A84-BA81-A9181734BE27}"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0E5E78B-B2CD-495A-8C7C-8D80A65FE6C7}" type="datetimeFigureOut">
              <a:rPr lang="fr-CA" smtClean="0"/>
              <a:pPr/>
              <a:t>2017-05-31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7F59A17-459E-4A84-BA81-A9181734BE27}"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90E5E78B-B2CD-495A-8C7C-8D80A65FE6C7}" type="datetimeFigureOut">
              <a:rPr lang="fr-CA" smtClean="0"/>
              <a:pPr/>
              <a:t>2017-05-31</a:t>
            </a:fld>
            <a:endParaRPr lang="fr-CA"/>
          </a:p>
        </p:txBody>
      </p:sp>
      <p:sp>
        <p:nvSpPr>
          <p:cNvPr id="9" name="Espace réservé du numéro de diapositive 8"/>
          <p:cNvSpPr>
            <a:spLocks noGrp="1"/>
          </p:cNvSpPr>
          <p:nvPr>
            <p:ph type="sldNum" sz="quarter" idx="15"/>
          </p:nvPr>
        </p:nvSpPr>
        <p:spPr/>
        <p:txBody>
          <a:bodyPr rtlCol="0"/>
          <a:lstStyle/>
          <a:p>
            <a:fld id="{07F59A17-459E-4A84-BA81-A9181734BE27}" type="slidenum">
              <a:rPr lang="fr-CA" smtClean="0"/>
              <a:pPr/>
              <a:t>‹N°›</a:t>
            </a:fld>
            <a:endParaRPr lang="fr-CA"/>
          </a:p>
        </p:txBody>
      </p:sp>
      <p:sp>
        <p:nvSpPr>
          <p:cNvPr id="10" name="Espace réservé du pied de page 9"/>
          <p:cNvSpPr>
            <a:spLocks noGrp="1"/>
          </p:cNvSpPr>
          <p:nvPr>
            <p:ph type="ftr" sz="quarter" idx="16"/>
          </p:nvPr>
        </p:nvSpPr>
        <p:spPr/>
        <p:txBody>
          <a:bodyPr rtlCol="0"/>
          <a:lstStyle/>
          <a:p>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0E5E78B-B2CD-495A-8C7C-8D80A65FE6C7}" type="datetimeFigureOut">
              <a:rPr lang="fr-CA" smtClean="0"/>
              <a:pPr/>
              <a:t>2017-05-31</a:t>
            </a:fld>
            <a:endParaRPr lang="fr-CA"/>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7F59A17-459E-4A84-BA81-A9181734BE27}"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90E5E78B-B2CD-495A-8C7C-8D80A65FE6C7}" type="datetimeFigureOut">
              <a:rPr lang="fr-CA" smtClean="0"/>
              <a:pPr/>
              <a:t>2017-05-31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7F59A17-459E-4A84-BA81-A9181734BE27}" type="slidenum">
              <a:rPr lang="fr-CA" smtClean="0"/>
              <a:pPr/>
              <a:t>‹N°›</a:t>
            </a:fld>
            <a:endParaRPr lang="fr-CA"/>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90E5E78B-B2CD-495A-8C7C-8D80A65FE6C7}" type="datetimeFigureOut">
              <a:rPr lang="fr-CA" smtClean="0"/>
              <a:pPr/>
              <a:t>2017-05-31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7F59A17-459E-4A84-BA81-A9181734BE27}" type="slidenum">
              <a:rPr lang="fr-CA" smtClean="0"/>
              <a:pPr/>
              <a:t>‹N°›</a:t>
            </a:fld>
            <a:endParaRPr lang="fr-CA"/>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90E5E78B-B2CD-495A-8C7C-8D80A65FE6C7}" type="datetimeFigureOut">
              <a:rPr lang="fr-CA" smtClean="0"/>
              <a:pPr/>
              <a:t>2017-05-31</a:t>
            </a:fld>
            <a:endParaRPr lang="fr-CA"/>
          </a:p>
        </p:txBody>
      </p:sp>
      <p:sp>
        <p:nvSpPr>
          <p:cNvPr id="7" name="Espace réservé du numéro de diapositive 6"/>
          <p:cNvSpPr>
            <a:spLocks noGrp="1"/>
          </p:cNvSpPr>
          <p:nvPr>
            <p:ph type="sldNum" sz="quarter" idx="11"/>
          </p:nvPr>
        </p:nvSpPr>
        <p:spPr/>
        <p:txBody>
          <a:bodyPr rtlCol="0"/>
          <a:lstStyle/>
          <a:p>
            <a:fld id="{07F59A17-459E-4A84-BA81-A9181734BE27}" type="slidenum">
              <a:rPr lang="fr-CA" smtClean="0"/>
              <a:pPr/>
              <a:t>‹N°›</a:t>
            </a:fld>
            <a:endParaRPr lang="fr-CA"/>
          </a:p>
        </p:txBody>
      </p:sp>
      <p:sp>
        <p:nvSpPr>
          <p:cNvPr id="8" name="Espace réservé du pied de page 7"/>
          <p:cNvSpPr>
            <a:spLocks noGrp="1"/>
          </p:cNvSpPr>
          <p:nvPr>
            <p:ph type="ftr" sz="quarter" idx="12"/>
          </p:nvPr>
        </p:nvSpPr>
        <p:spPr/>
        <p:txBody>
          <a:bodyPr rtlCol="0"/>
          <a:lstStyle/>
          <a:p>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E5E78B-B2CD-495A-8C7C-8D80A65FE6C7}" type="datetimeFigureOut">
              <a:rPr lang="fr-CA" smtClean="0"/>
              <a:pPr/>
              <a:t>2017-05-31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7F59A17-459E-4A84-BA81-A9181734BE27}"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90E5E78B-B2CD-495A-8C7C-8D80A65FE6C7}" type="datetimeFigureOut">
              <a:rPr lang="fr-CA" smtClean="0"/>
              <a:pPr/>
              <a:t>2017-05-31</a:t>
            </a:fld>
            <a:endParaRPr lang="fr-CA"/>
          </a:p>
        </p:txBody>
      </p:sp>
      <p:sp>
        <p:nvSpPr>
          <p:cNvPr id="22" name="Espace réservé du numéro de diapositive 21"/>
          <p:cNvSpPr>
            <a:spLocks noGrp="1"/>
          </p:cNvSpPr>
          <p:nvPr>
            <p:ph type="sldNum" sz="quarter" idx="15"/>
          </p:nvPr>
        </p:nvSpPr>
        <p:spPr/>
        <p:txBody>
          <a:bodyPr rtlCol="0"/>
          <a:lstStyle/>
          <a:p>
            <a:fld id="{07F59A17-459E-4A84-BA81-A9181734BE27}" type="slidenum">
              <a:rPr lang="fr-CA" smtClean="0"/>
              <a:pPr/>
              <a:t>‹N°›</a:t>
            </a:fld>
            <a:endParaRPr lang="fr-CA"/>
          </a:p>
        </p:txBody>
      </p:sp>
      <p:sp>
        <p:nvSpPr>
          <p:cNvPr id="23" name="Espace réservé du pied de page 22"/>
          <p:cNvSpPr>
            <a:spLocks noGrp="1"/>
          </p:cNvSpPr>
          <p:nvPr>
            <p:ph type="ftr" sz="quarter" idx="16"/>
          </p:nvPr>
        </p:nvSpPr>
        <p:spPr/>
        <p:txBody>
          <a:bodyPr rtlCol="0"/>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90E5E78B-B2CD-495A-8C7C-8D80A65FE6C7}" type="datetimeFigureOut">
              <a:rPr lang="fr-CA" smtClean="0"/>
              <a:pPr/>
              <a:t>2017-05-31</a:t>
            </a:fld>
            <a:endParaRPr lang="fr-CA"/>
          </a:p>
        </p:txBody>
      </p:sp>
      <p:sp>
        <p:nvSpPr>
          <p:cNvPr id="18" name="Espace réservé du numéro de diapositive 17"/>
          <p:cNvSpPr>
            <a:spLocks noGrp="1"/>
          </p:cNvSpPr>
          <p:nvPr>
            <p:ph type="sldNum" sz="quarter" idx="11"/>
          </p:nvPr>
        </p:nvSpPr>
        <p:spPr/>
        <p:txBody>
          <a:bodyPr rtlCol="0"/>
          <a:lstStyle/>
          <a:p>
            <a:fld id="{07F59A17-459E-4A84-BA81-A9181734BE27}" type="slidenum">
              <a:rPr lang="fr-CA" smtClean="0"/>
              <a:pPr/>
              <a:t>‹N°›</a:t>
            </a:fld>
            <a:endParaRPr lang="fr-CA"/>
          </a:p>
        </p:txBody>
      </p:sp>
      <p:sp>
        <p:nvSpPr>
          <p:cNvPr id="21" name="Espace réservé du pied de page 20"/>
          <p:cNvSpPr>
            <a:spLocks noGrp="1"/>
          </p:cNvSpPr>
          <p:nvPr>
            <p:ph type="ftr" sz="quarter" idx="12"/>
          </p:nvPr>
        </p:nvSpPr>
        <p:spPr/>
        <p:txBody>
          <a:bodyPr rtlCol="0"/>
          <a:lstStyle/>
          <a:p>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E5E78B-B2CD-495A-8C7C-8D80A65FE6C7}" type="datetimeFigureOut">
              <a:rPr lang="fr-CA" smtClean="0"/>
              <a:pPr/>
              <a:t>2017-05-31</a:t>
            </a:fld>
            <a:endParaRPr lang="fr-CA"/>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CA"/>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F59A17-459E-4A84-BA81-A9181734BE27}"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2431336" y="2060848"/>
            <a:ext cx="6661248" cy="3221037"/>
          </a:xfrm>
        </p:spPr>
        <p:txBody>
          <a:bodyPr>
            <a:normAutofit fontScale="90000"/>
          </a:bodyPr>
          <a:lstStyle/>
          <a:p>
            <a:br>
              <a:rPr lang="en-CA" dirty="0"/>
            </a:br>
            <a:br>
              <a:rPr lang="en-CA" dirty="0"/>
            </a:br>
            <a:br>
              <a:rPr lang="en-CA" dirty="0"/>
            </a:br>
            <a:br>
              <a:rPr lang="en-CA" dirty="0"/>
            </a:br>
            <a:br>
              <a:rPr lang="en-CA" dirty="0"/>
            </a:br>
            <a:br>
              <a:rPr lang="en-CA" dirty="0"/>
            </a:br>
            <a:br>
              <a:rPr lang="en-CA" dirty="0"/>
            </a:br>
            <a:br>
              <a:rPr lang="en-CA" dirty="0"/>
            </a:br>
            <a:br>
              <a:rPr lang="en-CA" dirty="0"/>
            </a:br>
            <a:br>
              <a:rPr lang="en-CA" dirty="0"/>
            </a:br>
            <a:br>
              <a:rPr lang="en-CA" dirty="0"/>
            </a:br>
            <a:br>
              <a:rPr lang="en-CA" dirty="0"/>
            </a:br>
            <a:br>
              <a:rPr lang="en-CA" dirty="0"/>
            </a:br>
            <a:br>
              <a:rPr lang="en-CA" dirty="0"/>
            </a:br>
            <a:r>
              <a:rPr lang="en-CA" sz="3100" dirty="0"/>
              <a:t>Presentation of the treatment services for problematic gambling</a:t>
            </a:r>
            <a:br>
              <a:rPr lang="en-CA" sz="2000" dirty="0"/>
            </a:br>
            <a:r>
              <a:rPr lang="en-CA" dirty="0"/>
              <a:t>		</a:t>
            </a:r>
            <a:r>
              <a:rPr lang="en-CA" sz="1800" dirty="0"/>
              <a:t>within the</a:t>
            </a:r>
            <a:br>
              <a:rPr lang="en-CA" sz="1800" dirty="0"/>
            </a:br>
            <a:br>
              <a:rPr lang="en-CA" sz="900" dirty="0"/>
            </a:br>
            <a:r>
              <a:rPr lang="en-CA" sz="1800" dirty="0"/>
              <a:t>cross-training program on mental health and substance use disorders</a:t>
            </a:r>
            <a:br>
              <a:rPr lang="en-CA" sz="1800" dirty="0"/>
            </a:br>
            <a:br>
              <a:rPr lang="en-CA" sz="1100" dirty="0"/>
            </a:br>
            <a:r>
              <a:rPr lang="en-CA" sz="1800" dirty="0"/>
              <a:t>GAMBLING: basic notions and resources to support intervention</a:t>
            </a:r>
          </a:p>
        </p:txBody>
      </p:sp>
      <p:sp>
        <p:nvSpPr>
          <p:cNvPr id="3" name="Sous-titre 2"/>
          <p:cNvSpPr>
            <a:spLocks noGrp="1"/>
          </p:cNvSpPr>
          <p:nvPr>
            <p:ph type="subTitle" idx="1"/>
            <p:custDataLst>
              <p:tags r:id="rId2"/>
            </p:custDataLst>
          </p:nvPr>
        </p:nvSpPr>
        <p:spPr>
          <a:xfrm>
            <a:off x="2324377" y="5517232"/>
            <a:ext cx="6172200" cy="1217730"/>
          </a:xfrm>
        </p:spPr>
        <p:txBody>
          <a:bodyPr>
            <a:noAutofit/>
          </a:bodyPr>
          <a:lstStyle/>
          <a:p>
            <a:r>
              <a:rPr lang="en-CA" sz="2000" dirty="0"/>
              <a:t>Douglas Mental Health University Institute</a:t>
            </a:r>
          </a:p>
          <a:p>
            <a:r>
              <a:rPr lang="en-CA" sz="2800" dirty="0"/>
              <a:t>June 6, 2017</a:t>
            </a:r>
          </a:p>
        </p:txBody>
      </p:sp>
      <p:pic>
        <p:nvPicPr>
          <p:cNvPr id="4" name="Image 3"/>
          <p:cNvPicPr>
            <a:picLocks noChangeAspect="1"/>
          </p:cNvPicPr>
          <p:nvPr/>
        </p:nvPicPr>
        <p:blipFill>
          <a:blip r:embed="rId4"/>
          <a:stretch>
            <a:fillRect/>
          </a:stretch>
        </p:blipFill>
        <p:spPr>
          <a:xfrm>
            <a:off x="3275856" y="481402"/>
            <a:ext cx="3131840" cy="1365321"/>
          </a:xfrm>
          <a:prstGeom prst="rect">
            <a:avLst/>
          </a:prstGeom>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514350" indent="-514350">
              <a:buFont typeface="+mj-lt"/>
              <a:buAutoNum type="arabicPeriod" startAt="3"/>
            </a:pPr>
            <a:r>
              <a:rPr lang="en-CA" b="1" dirty="0"/>
              <a:t>Awareness of erroneous ideas</a:t>
            </a:r>
            <a:endParaRPr lang="en-CA" dirty="0"/>
          </a:p>
        </p:txBody>
      </p:sp>
      <p:sp>
        <p:nvSpPr>
          <p:cNvPr id="3" name="Espace réservé du contenu 2"/>
          <p:cNvSpPr>
            <a:spLocks noGrp="1"/>
          </p:cNvSpPr>
          <p:nvPr>
            <p:ph sz="quarter" idx="1"/>
            <p:custDataLst>
              <p:tags r:id="rId2"/>
            </p:custDataLst>
          </p:nvPr>
        </p:nvSpPr>
        <p:spPr/>
        <p:txBody>
          <a:bodyPr>
            <a:normAutofit lnSpcReduction="10000"/>
          </a:bodyPr>
          <a:lstStyle/>
          <a:p>
            <a:r>
              <a:rPr lang="en-CA" b="1" dirty="0"/>
              <a:t>One-on-one meeting offered to at-risk or problematic gamblers </a:t>
            </a:r>
          </a:p>
          <a:p>
            <a:pPr lvl="0"/>
            <a:r>
              <a:rPr lang="en-CA" dirty="0"/>
              <a:t>Make a distinction between gambling and games of skill. You can use the video "</a:t>
            </a:r>
            <a:r>
              <a:rPr lang="en-CA" i="1" dirty="0"/>
              <a:t>La petite histoire de la cerise,</a:t>
            </a:r>
            <a:r>
              <a:rPr lang="en-CA" dirty="0"/>
              <a:t>" the electronic game "</a:t>
            </a:r>
            <a:r>
              <a:rPr lang="en-CA" i="1" dirty="0"/>
              <a:t>La </a:t>
            </a:r>
            <a:r>
              <a:rPr lang="en-CA" i="1" dirty="0" err="1"/>
              <a:t>ville</a:t>
            </a:r>
            <a:r>
              <a:rPr lang="en-CA" i="1" dirty="0"/>
              <a:t> </a:t>
            </a:r>
            <a:r>
              <a:rPr lang="en-CA" i="1" dirty="0" err="1"/>
              <a:t>piégée</a:t>
            </a:r>
            <a:r>
              <a:rPr lang="en-CA" i="1" dirty="0"/>
              <a:t>"</a:t>
            </a:r>
            <a:r>
              <a:rPr lang="en-CA" dirty="0"/>
              <a:t>, impact techniques, etc.</a:t>
            </a:r>
          </a:p>
          <a:p>
            <a:pPr lvl="0"/>
            <a:r>
              <a:rPr lang="en-CA" dirty="0"/>
              <a:t>Bring into question, if applicable, the belief that the adolescent may have that he or she can control gambling activities (illusion of control).</a:t>
            </a:r>
          </a:p>
          <a:p>
            <a:pPr lvl="0"/>
            <a:r>
              <a:rPr lang="en-CA" dirty="0"/>
              <a:t>The staff member and the adolescent will finally agree on a definition of luck and chance, which will lean the most possible toward the fact that it is unpredictable and uncontrollable. </a:t>
            </a:r>
          </a:p>
        </p:txBody>
      </p:sp>
    </p:spTree>
    <p:extLst>
      <p:ext uri="{BB962C8B-B14F-4D97-AF65-F5344CB8AC3E}">
        <p14:creationId xmlns:p14="http://schemas.microsoft.com/office/powerpoint/2010/main" val="766763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467600" cy="1143000"/>
          </a:xfrm>
        </p:spPr>
        <p:txBody>
          <a:bodyPr>
            <a:normAutofit fontScale="90000"/>
          </a:bodyPr>
          <a:lstStyle/>
          <a:p>
            <a:pPr marL="514350" indent="-514350">
              <a:buFont typeface="+mj-lt"/>
              <a:buAutoNum type="arabicPeriod" startAt="4"/>
            </a:pPr>
            <a:r>
              <a:rPr lang="en-CA" b="1" dirty="0"/>
              <a:t>Behavioural intervention strategy in relation with at-risk situations</a:t>
            </a:r>
            <a:endParaRPr lang="en-CA" dirty="0"/>
          </a:p>
        </p:txBody>
      </p:sp>
      <p:sp>
        <p:nvSpPr>
          <p:cNvPr id="3" name="Espace réservé du contenu 2"/>
          <p:cNvSpPr>
            <a:spLocks noGrp="1"/>
          </p:cNvSpPr>
          <p:nvPr>
            <p:ph sz="quarter" idx="1"/>
            <p:custDataLst>
              <p:tags r:id="rId2"/>
            </p:custDataLst>
          </p:nvPr>
        </p:nvSpPr>
        <p:spPr/>
        <p:txBody>
          <a:bodyPr>
            <a:normAutofit fontScale="92500" lnSpcReduction="10000"/>
          </a:bodyPr>
          <a:lstStyle/>
          <a:p>
            <a:r>
              <a:rPr lang="en-CA" b="1" dirty="0"/>
              <a:t>One-on-one meeting offered to at-risk or problematic gamblers </a:t>
            </a:r>
          </a:p>
          <a:p>
            <a:pPr lvl="0"/>
            <a:r>
              <a:rPr lang="en-CA" dirty="0"/>
              <a:t>Exploration of risky situations:</a:t>
            </a:r>
            <a:endParaRPr lang="en-CA" sz="4000" dirty="0"/>
          </a:p>
          <a:p>
            <a:pPr lvl="1"/>
            <a:r>
              <a:rPr lang="en-CA" dirty="0"/>
              <a:t>The staff member and adolescent discuss what a risky situation is. </a:t>
            </a:r>
          </a:p>
          <a:p>
            <a:pPr lvl="1"/>
            <a:r>
              <a:rPr lang="en-CA" dirty="0"/>
              <a:t>The staff member discusses with the adolescent his or her own at-risk situations. </a:t>
            </a:r>
          </a:p>
          <a:p>
            <a:pPr lvl="1"/>
            <a:r>
              <a:rPr lang="en-CA" dirty="0"/>
              <a:t>The adolescent comes up with concrete solutions that he/she will set in place to face risky situations. </a:t>
            </a:r>
          </a:p>
          <a:p>
            <a:r>
              <a:rPr lang="en-CA" dirty="0"/>
              <a:t>Examples of behavioural strategies:</a:t>
            </a:r>
          </a:p>
          <a:p>
            <a:pPr lvl="1"/>
            <a:r>
              <a:rPr lang="en-CA" dirty="0"/>
              <a:t>Learning to better manage relational difficulties;</a:t>
            </a:r>
          </a:p>
          <a:p>
            <a:pPr lvl="1"/>
            <a:r>
              <a:rPr lang="en-CA" dirty="0"/>
              <a:t>Learning to manage positive and negative emotions;</a:t>
            </a:r>
          </a:p>
          <a:p>
            <a:pPr lvl="1"/>
            <a:r>
              <a:rPr lang="en-CA" dirty="0"/>
              <a:t>Finding strategies to replace gambling;</a:t>
            </a:r>
          </a:p>
          <a:p>
            <a:pPr lvl="1"/>
            <a:r>
              <a:rPr lang="en-CA" dirty="0"/>
              <a:t>Etc.</a:t>
            </a:r>
          </a:p>
        </p:txBody>
      </p:sp>
    </p:spTree>
    <p:extLst>
      <p:ext uri="{BB962C8B-B14F-4D97-AF65-F5344CB8AC3E}">
        <p14:creationId xmlns:p14="http://schemas.microsoft.com/office/powerpoint/2010/main" val="195326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marL="514350" indent="-514350">
              <a:buFont typeface="+mj-lt"/>
              <a:buAutoNum type="arabicPeriod" startAt="5"/>
            </a:pPr>
            <a:r>
              <a:rPr lang="en-CA" b="1" dirty="0"/>
              <a:t>Strategies for cognitive intervention in relation with erroneous ideas</a:t>
            </a:r>
            <a:endParaRPr lang="en-CA" dirty="0"/>
          </a:p>
        </p:txBody>
      </p:sp>
      <p:sp>
        <p:nvSpPr>
          <p:cNvPr id="3" name="Espace réservé du contenu 2"/>
          <p:cNvSpPr>
            <a:spLocks noGrp="1"/>
          </p:cNvSpPr>
          <p:nvPr>
            <p:ph sz="quarter" idx="1"/>
            <p:custDataLst>
              <p:tags r:id="rId2"/>
            </p:custDataLst>
          </p:nvPr>
        </p:nvSpPr>
        <p:spPr/>
        <p:txBody>
          <a:bodyPr>
            <a:normAutofit/>
          </a:bodyPr>
          <a:lstStyle/>
          <a:p>
            <a:r>
              <a:rPr lang="en-CA" b="1" dirty="0"/>
              <a:t>One-on-one meetings for the problematic gambler</a:t>
            </a:r>
          </a:p>
          <a:p>
            <a:pPr lvl="0"/>
            <a:r>
              <a:rPr lang="en-CA" dirty="0"/>
              <a:t>Present and explain to the adolescent </a:t>
            </a:r>
            <a:r>
              <a:rPr lang="en-CA" i="1" dirty="0"/>
              <a:t>"the chain of behaviours linked to problematic gambling." </a:t>
            </a:r>
          </a:p>
          <a:p>
            <a:pPr lvl="0"/>
            <a:r>
              <a:rPr lang="en-CA" dirty="0"/>
              <a:t>Perform the exercise </a:t>
            </a:r>
            <a:r>
              <a:rPr lang="en-CA" i="1" dirty="0"/>
              <a:t>"Analysis of a gambling session."</a:t>
            </a:r>
            <a:endParaRPr lang="en-CA" sz="4000" dirty="0"/>
          </a:p>
          <a:p>
            <a:pPr lvl="0"/>
            <a:r>
              <a:rPr lang="en-CA" dirty="0"/>
              <a:t>Be aware of the erroneous ideas of the adolescent. Base one’s self on the theoretical framework presented in the following documents: </a:t>
            </a:r>
            <a:r>
              <a:rPr lang="en-CA" i="1" dirty="0"/>
              <a:t>"Erroneous ideas and gambling," "gambling"</a:t>
            </a:r>
            <a:r>
              <a:rPr lang="en-CA" dirty="0"/>
              <a:t> and "</a:t>
            </a:r>
            <a:r>
              <a:rPr lang="en-CA" i="1" dirty="0"/>
              <a:t>ECJ – additional explanations of sub-categories</a:t>
            </a:r>
            <a:r>
              <a:rPr lang="en-CA" dirty="0"/>
              <a:t>".</a:t>
            </a:r>
            <a:endParaRPr lang="en-CA" sz="4000" dirty="0"/>
          </a:p>
          <a:p>
            <a:r>
              <a:rPr lang="en-CA" dirty="0"/>
              <a:t>Use cognitive-behavioural exercises</a:t>
            </a:r>
          </a:p>
        </p:txBody>
      </p:sp>
    </p:spTree>
    <p:extLst>
      <p:ext uri="{BB962C8B-B14F-4D97-AF65-F5344CB8AC3E}">
        <p14:creationId xmlns:p14="http://schemas.microsoft.com/office/powerpoint/2010/main" val="697647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en-CA" i="1" dirty="0"/>
              <a:t>The behavioural chain linked to problematic gambling</a:t>
            </a:r>
            <a:endParaRPr lang="en-CA" dirty="0"/>
          </a:p>
        </p:txBody>
      </p:sp>
      <p:pic>
        <p:nvPicPr>
          <p:cNvPr id="4" name="Espace réservé du contenu 3"/>
          <p:cNvPicPr>
            <a:picLocks noGrp="1" noChangeAspect="1"/>
          </p:cNvPicPr>
          <p:nvPr>
            <p:ph sz="quarter" idx="1"/>
            <p:custDataLst>
              <p:tags r:id="rId2"/>
            </p:custDataLst>
          </p:nvPr>
        </p:nvPicPr>
        <p:blipFill>
          <a:blip r:embed="rId4"/>
          <a:stretch>
            <a:fillRect/>
          </a:stretch>
        </p:blipFill>
        <p:spPr>
          <a:xfrm>
            <a:off x="944176" y="1600200"/>
            <a:ext cx="6493647" cy="4873625"/>
          </a:xfrm>
          <a:prstGeom prst="rect">
            <a:avLst/>
          </a:prstGeom>
        </p:spPr>
      </p:pic>
    </p:spTree>
    <p:extLst>
      <p:ext uri="{BB962C8B-B14F-4D97-AF65-F5344CB8AC3E}">
        <p14:creationId xmlns:p14="http://schemas.microsoft.com/office/powerpoint/2010/main" val="3315713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marL="514350" indent="-514350">
              <a:buFont typeface="+mj-lt"/>
              <a:buAutoNum type="arabicPeriod" startAt="6"/>
            </a:pPr>
            <a:r>
              <a:rPr lang="en-CA" b="1" dirty="0"/>
              <a:t>Awareness of the prevention of relapse</a:t>
            </a:r>
            <a:endParaRPr lang="en-CA" dirty="0"/>
          </a:p>
        </p:txBody>
      </p:sp>
      <p:sp>
        <p:nvSpPr>
          <p:cNvPr id="3" name="Espace réservé du contenu 2"/>
          <p:cNvSpPr>
            <a:spLocks noGrp="1"/>
          </p:cNvSpPr>
          <p:nvPr>
            <p:ph sz="quarter" idx="1"/>
            <p:custDataLst>
              <p:tags r:id="rId2"/>
            </p:custDataLst>
          </p:nvPr>
        </p:nvSpPr>
        <p:spPr/>
        <p:txBody>
          <a:bodyPr>
            <a:normAutofit/>
          </a:bodyPr>
          <a:lstStyle/>
          <a:p>
            <a:r>
              <a:rPr lang="en-CA" b="1" dirty="0"/>
              <a:t>One-on-one meetings for the problematic gambler</a:t>
            </a:r>
          </a:p>
          <a:p>
            <a:pPr lvl="0"/>
            <a:r>
              <a:rPr lang="en-CA" dirty="0"/>
              <a:t>To do so, the staff member verifies if the adolescent has already experienced a relapse, their perception, how they were able to overcome it, etc. </a:t>
            </a:r>
          </a:p>
          <a:p>
            <a:pPr lvl="0"/>
            <a:r>
              <a:rPr lang="en-CA" dirty="0"/>
              <a:t>Explore risk and protective factors.</a:t>
            </a:r>
          </a:p>
          <a:p>
            <a:r>
              <a:rPr lang="en-CA" dirty="0"/>
              <a:t>Use </a:t>
            </a:r>
            <a:r>
              <a:rPr lang="en-CA"/>
              <a:t>cognitive-behavioural exercises.</a:t>
            </a:r>
            <a:endParaRPr lang="en-CA" dirty="0"/>
          </a:p>
          <a:p>
            <a:pPr lvl="0"/>
            <a:endParaRPr lang="en-CA" sz="4000" dirty="0"/>
          </a:p>
        </p:txBody>
      </p:sp>
    </p:spTree>
    <p:extLst>
      <p:ext uri="{BB962C8B-B14F-4D97-AF65-F5344CB8AC3E}">
        <p14:creationId xmlns:p14="http://schemas.microsoft.com/office/powerpoint/2010/main" val="386312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err="1"/>
              <a:t>Prevention</a:t>
            </a:r>
            <a:r>
              <a:rPr lang="fr-CA" dirty="0"/>
              <a:t> </a:t>
            </a:r>
            <a:r>
              <a:rPr lang="fr-CA" dirty="0" err="1"/>
              <a:t>activity</a:t>
            </a:r>
            <a:r>
              <a:rPr lang="fr-CA" dirty="0"/>
              <a:t>:</a:t>
            </a:r>
          </a:p>
        </p:txBody>
      </p:sp>
      <p:sp>
        <p:nvSpPr>
          <p:cNvPr id="3" name="Espace réservé du contenu 2"/>
          <p:cNvSpPr>
            <a:spLocks noGrp="1"/>
          </p:cNvSpPr>
          <p:nvPr>
            <p:ph sz="quarter" idx="1"/>
            <p:custDataLst>
              <p:tags r:id="rId2"/>
            </p:custDataLst>
          </p:nvPr>
        </p:nvSpPr>
        <p:spPr/>
        <p:txBody>
          <a:bodyPr/>
          <a:lstStyle/>
          <a:p>
            <a:endParaRPr lang="en-CA" dirty="0"/>
          </a:p>
          <a:p>
            <a:endParaRPr lang="en-CA" dirty="0"/>
          </a:p>
          <a:p>
            <a:endParaRPr lang="en-CA" dirty="0"/>
          </a:p>
          <a:p>
            <a:r>
              <a:rPr lang="en-CA" dirty="0"/>
              <a:t>In addition to systematic detection, we are sure to conduct prevention interventions via thematic workshops with adolescents and their parents.</a:t>
            </a:r>
          </a:p>
          <a:p>
            <a:pPr lvl="1"/>
            <a:endParaRPr lang="en-CA" dirty="0"/>
          </a:p>
        </p:txBody>
      </p:sp>
    </p:spTree>
    <p:extLst>
      <p:ext uri="{BB962C8B-B14F-4D97-AF65-F5344CB8AC3E}">
        <p14:creationId xmlns:p14="http://schemas.microsoft.com/office/powerpoint/2010/main" val="2820211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11560" y="1700808"/>
            <a:ext cx="7467600" cy="1368152"/>
          </a:xfrm>
        </p:spPr>
        <p:txBody>
          <a:bodyPr>
            <a:normAutofit/>
          </a:bodyPr>
          <a:lstStyle/>
          <a:p>
            <a:r>
              <a:rPr lang="fr-CA" sz="5400" b="1" dirty="0"/>
              <a:t>Questions?</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467600" cy="706090"/>
          </a:xfrm>
        </p:spPr>
        <p:txBody>
          <a:bodyPr/>
          <a:lstStyle/>
          <a:p>
            <a:r>
              <a:rPr lang="fr-CA" b="1" dirty="0">
                <a:solidFill>
                  <a:srgbClr val="78CF31"/>
                </a:solidFill>
                <a:latin typeface="+mn-lt"/>
              </a:rPr>
              <a:t>Our mission</a:t>
            </a:r>
          </a:p>
        </p:txBody>
      </p:sp>
      <p:sp>
        <p:nvSpPr>
          <p:cNvPr id="3" name="Espace réservé du contenu 2"/>
          <p:cNvSpPr>
            <a:spLocks noGrp="1"/>
          </p:cNvSpPr>
          <p:nvPr>
            <p:ph sz="quarter" idx="1"/>
            <p:custDataLst>
              <p:tags r:id="rId2"/>
            </p:custDataLst>
          </p:nvPr>
        </p:nvSpPr>
        <p:spPr>
          <a:xfrm>
            <a:off x="457200" y="1700808"/>
            <a:ext cx="7467600" cy="3816424"/>
          </a:xfrm>
        </p:spPr>
        <p:txBody>
          <a:bodyPr>
            <a:normAutofit/>
          </a:bodyPr>
          <a:lstStyle/>
          <a:p>
            <a:pPr algn="just"/>
            <a:r>
              <a:rPr lang="en-CA" sz="2000" dirty="0"/>
              <a:t>Le Grand </a:t>
            </a:r>
            <a:r>
              <a:rPr lang="en-CA" sz="2000" dirty="0" err="1"/>
              <a:t>Chemin</a:t>
            </a:r>
            <a:r>
              <a:rPr lang="en-CA" sz="2000" dirty="0"/>
              <a:t> is a non-profit organization whose services are entirely free.</a:t>
            </a:r>
          </a:p>
          <a:p>
            <a:pPr algn="just">
              <a:buNone/>
            </a:pPr>
            <a:endParaRPr lang="en-CA" sz="2000" strike="sngStrike" dirty="0">
              <a:solidFill>
                <a:srgbClr val="FF0000"/>
              </a:solidFill>
            </a:endParaRPr>
          </a:p>
          <a:p>
            <a:pPr algn="just"/>
            <a:r>
              <a:rPr lang="en-CA" sz="2000" dirty="0"/>
              <a:t>The mission of Le Grand </a:t>
            </a:r>
            <a:r>
              <a:rPr lang="en-CA" sz="2000" dirty="0" err="1"/>
              <a:t>Chemin</a:t>
            </a:r>
            <a:r>
              <a:rPr lang="en-CA" sz="2000" dirty="0"/>
              <a:t> centre is to offer high-intensity internal treatment services lasting less than 90 days, social reinsertion for adolescents presenting a substance use disorder, problematic gambling or cyberaddiction, as well as providing support services for members of their entourage. </a:t>
            </a:r>
            <a:endParaRPr lang="fr-CA" sz="2000" dirty="0"/>
          </a:p>
          <a:p>
            <a:endParaRPr lang="fr-CA"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467600" cy="922114"/>
          </a:xfrm>
        </p:spPr>
        <p:txBody>
          <a:bodyPr/>
          <a:lstStyle/>
          <a:p>
            <a:r>
              <a:rPr lang="en-CA" dirty="0"/>
              <a:t>Our clientele</a:t>
            </a:r>
          </a:p>
        </p:txBody>
      </p:sp>
      <p:sp>
        <p:nvSpPr>
          <p:cNvPr id="3" name="Espace réservé du contenu 2"/>
          <p:cNvSpPr>
            <a:spLocks noGrp="1"/>
          </p:cNvSpPr>
          <p:nvPr>
            <p:ph sz="quarter" idx="1"/>
            <p:custDataLst>
              <p:tags r:id="rId2"/>
            </p:custDataLst>
          </p:nvPr>
        </p:nvSpPr>
        <p:spPr>
          <a:xfrm>
            <a:off x="457200" y="1600200"/>
            <a:ext cx="7467600" cy="4637112"/>
          </a:xfrm>
        </p:spPr>
        <p:txBody>
          <a:bodyPr>
            <a:normAutofit/>
          </a:bodyPr>
          <a:lstStyle/>
          <a:p>
            <a:pPr algn="just"/>
            <a:r>
              <a:rPr lang="en-CA" sz="2000" dirty="0"/>
              <a:t>Francophone adolescents between 12 to 17 years of age and having a substance use disorder or problematic gambling or cyberaddiction. </a:t>
            </a:r>
          </a:p>
          <a:p>
            <a:pPr marL="0" indent="0" algn="just">
              <a:buNone/>
            </a:pPr>
            <a:endParaRPr lang="en-CA" sz="2000" dirty="0"/>
          </a:p>
          <a:p>
            <a:pPr algn="just"/>
            <a:r>
              <a:rPr lang="en-CA" sz="2000" dirty="0"/>
              <a:t>Adolescents presenting or not presenting mental health problems.</a:t>
            </a:r>
          </a:p>
          <a:p>
            <a:pPr marL="0" indent="0" algn="just">
              <a:buNone/>
            </a:pPr>
            <a:endParaRPr lang="en-CA" sz="2000" dirty="0"/>
          </a:p>
          <a:p>
            <a:pPr algn="just"/>
            <a:r>
              <a:rPr lang="en-CA" sz="2000" dirty="0"/>
              <a:t>Adolescents</a:t>
            </a:r>
            <a:r>
              <a:rPr lang="en-CA" sz="2000" dirty="0">
                <a:solidFill>
                  <a:srgbClr val="FF0000"/>
                </a:solidFill>
              </a:rPr>
              <a:t> </a:t>
            </a:r>
            <a:r>
              <a:rPr lang="en-CA" sz="2000" dirty="0"/>
              <a:t>requiring high-intensity intervention and willing to receive services including housing for these problems. </a:t>
            </a:r>
          </a:p>
          <a:p>
            <a:pPr algn="just"/>
            <a:endParaRPr lang="en-CA" sz="2000" dirty="0"/>
          </a:p>
          <a:p>
            <a:pPr algn="just"/>
            <a:r>
              <a:rPr lang="en-CA" sz="2000" dirty="0"/>
              <a:t>Members of the entourage who play a parental role.</a:t>
            </a:r>
            <a:endParaRPr lang="fr-CA"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467600" cy="994122"/>
          </a:xfrm>
        </p:spPr>
        <p:txBody>
          <a:bodyPr/>
          <a:lstStyle/>
          <a:p>
            <a:r>
              <a:rPr lang="fr-CA" dirty="0"/>
              <a:t>The program</a:t>
            </a:r>
          </a:p>
        </p:txBody>
      </p:sp>
      <p:sp>
        <p:nvSpPr>
          <p:cNvPr id="3" name="Espace réservé du contenu 2"/>
          <p:cNvSpPr>
            <a:spLocks noGrp="1"/>
          </p:cNvSpPr>
          <p:nvPr>
            <p:ph sz="quarter" idx="1"/>
            <p:custDataLst>
              <p:tags r:id="rId2"/>
            </p:custDataLst>
          </p:nvPr>
        </p:nvSpPr>
        <p:spPr>
          <a:xfrm>
            <a:off x="539552" y="1628800"/>
            <a:ext cx="7992888" cy="4392488"/>
          </a:xfrm>
        </p:spPr>
        <p:txBody>
          <a:bodyPr>
            <a:normAutofit fontScale="85000" lnSpcReduction="20000"/>
          </a:bodyPr>
          <a:lstStyle/>
          <a:p>
            <a:pPr marL="243840" indent="-342900">
              <a:buFont typeface="Wingdings" panose="05000000000000000000" pitchFamily="2" charset="2"/>
              <a:buChar char="q"/>
            </a:pPr>
            <a:r>
              <a:rPr lang="en-CA" sz="2200" dirty="0">
                <a:solidFill>
                  <a:schemeClr val="tx2"/>
                </a:solidFill>
              </a:rPr>
              <a:t>Our approaches:</a:t>
            </a:r>
            <a:endParaRPr lang="en-CA" sz="2200" dirty="0"/>
          </a:p>
          <a:p>
            <a:pPr lvl="1">
              <a:buFont typeface="Wingdings" panose="05000000000000000000" pitchFamily="2" charset="2"/>
              <a:buChar char="v"/>
            </a:pPr>
            <a:r>
              <a:rPr lang="en-CA" sz="2200" i="1" dirty="0"/>
              <a:t>Cognitive behavioural approach;</a:t>
            </a:r>
          </a:p>
          <a:p>
            <a:pPr lvl="1">
              <a:buFont typeface="Wingdings" panose="05000000000000000000" pitchFamily="2" charset="2"/>
              <a:buChar char="v"/>
            </a:pPr>
            <a:r>
              <a:rPr lang="en-CA" sz="2200" i="1" dirty="0"/>
              <a:t>Motivational interviewing;</a:t>
            </a:r>
          </a:p>
          <a:p>
            <a:pPr lvl="1">
              <a:buFont typeface="Wingdings" panose="05000000000000000000" pitchFamily="2" charset="2"/>
              <a:buChar char="v"/>
            </a:pPr>
            <a:r>
              <a:rPr lang="en-CA" sz="2200" i="1" dirty="0"/>
              <a:t>Impact techniques;</a:t>
            </a:r>
          </a:p>
          <a:p>
            <a:pPr marL="450850" lvl="1" indent="-184150">
              <a:buFont typeface="Arial" pitchFamily="34" charset="0"/>
              <a:buChar char="•"/>
            </a:pPr>
            <a:endParaRPr lang="en-CA" sz="2200" dirty="0"/>
          </a:p>
          <a:p>
            <a:pPr marL="266700" lvl="1" indent="-266700">
              <a:buFont typeface="Wingdings" pitchFamily="2" charset="2"/>
              <a:buChar char="q"/>
            </a:pPr>
            <a:r>
              <a:rPr lang="en-CA" sz="2200" dirty="0">
                <a:solidFill>
                  <a:schemeClr val="tx2"/>
                </a:solidFill>
              </a:rPr>
              <a:t> Intervention methods:</a:t>
            </a:r>
          </a:p>
          <a:p>
            <a:pPr marL="450850" lvl="1" indent="-184150">
              <a:buFont typeface="Wingdings" pitchFamily="2" charset="2"/>
              <a:buChar char="v"/>
            </a:pPr>
            <a:r>
              <a:rPr lang="en-CA" sz="2200" dirty="0">
                <a:solidFill>
                  <a:srgbClr val="FF0000"/>
                </a:solidFill>
              </a:rPr>
              <a:t>  </a:t>
            </a:r>
            <a:r>
              <a:rPr lang="en-CA" sz="2200" i="1" dirty="0"/>
              <a:t>Shared educational experience;</a:t>
            </a:r>
          </a:p>
          <a:p>
            <a:pPr marL="450850" lvl="1" indent="-184150">
              <a:buFont typeface="Wingdings" pitchFamily="2" charset="2"/>
              <a:buChar char="v"/>
            </a:pPr>
            <a:r>
              <a:rPr lang="en-CA" sz="2200" i="1" dirty="0"/>
              <a:t>  One-on-one meetings;</a:t>
            </a:r>
          </a:p>
          <a:p>
            <a:pPr marL="450850" lvl="1" indent="-184150">
              <a:buFont typeface="Wingdings" pitchFamily="2" charset="2"/>
              <a:buChar char="v"/>
            </a:pPr>
            <a:r>
              <a:rPr lang="en-CA" sz="2200" i="1" dirty="0"/>
              <a:t>  Group meetings;</a:t>
            </a:r>
          </a:p>
          <a:p>
            <a:pPr marL="450850" lvl="1" indent="-184150">
              <a:buFont typeface="Wingdings" pitchFamily="2" charset="2"/>
              <a:buChar char="v"/>
            </a:pPr>
            <a:r>
              <a:rPr lang="en-CA" sz="2200" i="1" dirty="0"/>
              <a:t>  Thematic workshops;</a:t>
            </a:r>
          </a:p>
          <a:p>
            <a:pPr marL="450850" lvl="1" indent="-184150">
              <a:buFont typeface="Wingdings" pitchFamily="2" charset="2"/>
              <a:buChar char="v"/>
            </a:pPr>
            <a:r>
              <a:rPr lang="en-CA" sz="2200" i="1" dirty="0"/>
              <a:t>  Art therapy;</a:t>
            </a:r>
          </a:p>
          <a:p>
            <a:pPr marL="450850" lvl="1" indent="-184150">
              <a:buFont typeface="Wingdings" pitchFamily="2" charset="2"/>
              <a:buChar char="v"/>
            </a:pPr>
            <a:r>
              <a:rPr lang="en-CA" sz="2200" i="1" dirty="0"/>
              <a:t>  Family meetings;</a:t>
            </a:r>
          </a:p>
          <a:p>
            <a:pPr marL="450850" lvl="1" indent="-184150">
              <a:buFont typeface="Wingdings" pitchFamily="2" charset="2"/>
              <a:buChar char="v"/>
            </a:pPr>
            <a:r>
              <a:rPr lang="en-CA" sz="2200" i="1" dirty="0"/>
              <a:t>  Sporting and socio-cultural activities;</a:t>
            </a:r>
          </a:p>
          <a:p>
            <a:pPr marL="450850" lvl="1" indent="-184150">
              <a:buFont typeface="Wingdings" pitchFamily="2" charset="2"/>
              <a:buChar char="v"/>
            </a:pPr>
            <a:r>
              <a:rPr lang="en-CA" sz="2200" i="1" dirty="0"/>
              <a:t>  Living conditions of the intensive services with housing</a:t>
            </a: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7467600" cy="864096"/>
          </a:xfrm>
        </p:spPr>
        <p:txBody>
          <a:bodyPr>
            <a:normAutofit fontScale="90000"/>
          </a:bodyPr>
          <a:lstStyle/>
          <a:p>
            <a:r>
              <a:rPr lang="en-CA" dirty="0"/>
              <a:t>Our services in relation with gambling</a:t>
            </a:r>
          </a:p>
        </p:txBody>
      </p:sp>
      <p:sp>
        <p:nvSpPr>
          <p:cNvPr id="3" name="Espace réservé du contenu 2"/>
          <p:cNvSpPr>
            <a:spLocks noGrp="1"/>
          </p:cNvSpPr>
          <p:nvPr>
            <p:ph sz="quarter" idx="1"/>
            <p:custDataLst>
              <p:tags r:id="rId2"/>
            </p:custDataLst>
          </p:nvPr>
        </p:nvSpPr>
        <p:spPr>
          <a:xfrm>
            <a:off x="428596" y="1428736"/>
            <a:ext cx="7467600" cy="4873752"/>
          </a:xfrm>
        </p:spPr>
        <p:txBody>
          <a:bodyPr>
            <a:normAutofit fontScale="92500" lnSpcReduction="10000"/>
          </a:bodyPr>
          <a:lstStyle/>
          <a:p>
            <a:pPr>
              <a:buFont typeface="Wingdings" pitchFamily="2" charset="2"/>
              <a:buChar char="q"/>
            </a:pPr>
            <a:r>
              <a:rPr lang="en-CA" sz="1700" dirty="0">
                <a:solidFill>
                  <a:schemeClr val="tx2"/>
                </a:solidFill>
              </a:rPr>
              <a:t>Treatment of problematic gambling</a:t>
            </a:r>
          </a:p>
          <a:p>
            <a:pPr>
              <a:buNone/>
            </a:pPr>
            <a:r>
              <a:rPr lang="en-CA" sz="1700" dirty="0">
                <a:solidFill>
                  <a:schemeClr val="tx2"/>
                </a:solidFill>
              </a:rPr>
              <a:t> </a:t>
            </a:r>
          </a:p>
          <a:p>
            <a:pPr marL="365760" lvl="1" indent="0" algn="just">
              <a:buNone/>
            </a:pPr>
            <a:r>
              <a:rPr lang="en-CA" sz="1700" dirty="0"/>
              <a:t>This service aims to offer adolescents in treatment and their parents services for information, prevention, screening, and treatment of problematic gambling.</a:t>
            </a:r>
          </a:p>
          <a:p>
            <a:pPr marL="365760" lvl="1" indent="0" algn="just">
              <a:buNone/>
            </a:pPr>
            <a:endParaRPr lang="en-CA" sz="1700" dirty="0"/>
          </a:p>
          <a:p>
            <a:pPr>
              <a:buFont typeface="Wingdings" pitchFamily="2" charset="2"/>
              <a:buChar char="q"/>
            </a:pPr>
            <a:r>
              <a:rPr lang="en-CA" sz="1700" dirty="0">
                <a:solidFill>
                  <a:schemeClr val="tx2"/>
                </a:solidFill>
              </a:rPr>
              <a:t>Services for members of the entourage </a:t>
            </a:r>
          </a:p>
          <a:p>
            <a:pPr marL="363538" lvl="1" indent="3175" algn="just">
              <a:buNone/>
            </a:pPr>
            <a:endParaRPr lang="en-CA" sz="1700" dirty="0"/>
          </a:p>
          <a:p>
            <a:pPr marL="363538" lvl="1" indent="3175" algn="just">
              <a:buNone/>
            </a:pPr>
            <a:r>
              <a:rPr lang="en-CA" sz="1700" dirty="0"/>
              <a:t>In a context where the involvement of parents in a service that is  parallel to the treatment of the adolescent has a significant impact on the recovery of the youth, Le Grand </a:t>
            </a:r>
            <a:r>
              <a:rPr lang="en-CA" sz="1700" dirty="0" err="1"/>
              <a:t>Chemin</a:t>
            </a:r>
            <a:r>
              <a:rPr lang="en-CA" sz="1700" dirty="0"/>
              <a:t> offers support services for families of the adolescents who are admitted to the centre. </a:t>
            </a:r>
          </a:p>
          <a:p>
            <a:pPr lvl="1" algn="just">
              <a:buNone/>
            </a:pPr>
            <a:endParaRPr lang="en-CA" sz="1700" dirty="0"/>
          </a:p>
          <a:p>
            <a:pPr>
              <a:buFont typeface="Wingdings" pitchFamily="2" charset="2"/>
              <a:buChar char="q"/>
            </a:pPr>
            <a:r>
              <a:rPr lang="en-CA" sz="1700" dirty="0">
                <a:solidFill>
                  <a:schemeClr val="tx2"/>
                </a:solidFill>
              </a:rPr>
              <a:t>Social reinsertion</a:t>
            </a:r>
          </a:p>
          <a:p>
            <a:pPr>
              <a:buNone/>
            </a:pPr>
            <a:endParaRPr lang="en-CA" sz="1700" dirty="0"/>
          </a:p>
          <a:p>
            <a:pPr marL="363538" lvl="1" indent="3175" algn="just">
              <a:buNone/>
            </a:pPr>
            <a:r>
              <a:rPr lang="en-CA" sz="1700" dirty="0"/>
              <a:t>For a period of up to sixteen weeks, the social reinsertion program allows the person to translate into real life the autonomy and abilities acquired throughout the rehabilitation process, and to take on or regain a level of social participation of their own.  </a:t>
            </a:r>
            <a:endParaRPr lang="en-CA" sz="1500" dirty="0"/>
          </a:p>
          <a:p>
            <a:pPr lvl="1" algn="just"/>
            <a:endParaRPr lang="en-CA" sz="1900" dirty="0"/>
          </a:p>
          <a:p>
            <a:endParaRPr lang="en-CA" dirty="0"/>
          </a:p>
          <a:p>
            <a:endParaRPr lang="en-CA"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467600" cy="778098"/>
          </a:xfrm>
        </p:spPr>
        <p:txBody>
          <a:bodyPr/>
          <a:lstStyle/>
          <a:p>
            <a:r>
              <a:rPr lang="fr-CA" dirty="0"/>
              <a:t>Our services</a:t>
            </a:r>
          </a:p>
        </p:txBody>
      </p:sp>
      <p:sp>
        <p:nvSpPr>
          <p:cNvPr id="3" name="Espace réservé du contenu 2"/>
          <p:cNvSpPr>
            <a:spLocks noGrp="1"/>
          </p:cNvSpPr>
          <p:nvPr>
            <p:ph sz="quarter" idx="1"/>
            <p:custDataLst>
              <p:tags r:id="rId2"/>
            </p:custDataLst>
          </p:nvPr>
        </p:nvSpPr>
        <p:spPr>
          <a:xfrm>
            <a:off x="457200" y="1484784"/>
            <a:ext cx="7467600" cy="4989168"/>
          </a:xfrm>
        </p:spPr>
        <p:txBody>
          <a:bodyPr/>
          <a:lstStyle/>
          <a:p>
            <a:pPr>
              <a:buFont typeface="Wingdings" pitchFamily="2" charset="2"/>
              <a:buChar char="q"/>
            </a:pPr>
            <a:r>
              <a:rPr lang="en-CA" sz="2000" dirty="0">
                <a:solidFill>
                  <a:schemeClr val="tx2"/>
                </a:solidFill>
              </a:rPr>
              <a:t>Educational</a:t>
            </a:r>
          </a:p>
          <a:p>
            <a:pPr>
              <a:buNone/>
            </a:pPr>
            <a:endParaRPr lang="en-CA" sz="1200" b="1" dirty="0">
              <a:solidFill>
                <a:schemeClr val="tx2">
                  <a:lumMod val="75000"/>
                </a:schemeClr>
              </a:solidFill>
            </a:endParaRPr>
          </a:p>
          <a:p>
            <a:pPr lvl="1" algn="just"/>
            <a:r>
              <a:rPr lang="en-CA" sz="1800" dirty="0"/>
              <a:t>The objective of this service is to offer individualized educational follow-up, in the form of agreements with various school boards aiming to maintain or reintegrate the adolescent in a school setting. </a:t>
            </a:r>
          </a:p>
          <a:p>
            <a:pPr marL="365760" lvl="1" indent="0" algn="just">
              <a:buNone/>
            </a:pPr>
            <a:endParaRPr lang="en-CA" dirty="0"/>
          </a:p>
          <a:p>
            <a:pPr>
              <a:buFont typeface="Wingdings" pitchFamily="2" charset="2"/>
              <a:buChar char="q"/>
            </a:pPr>
            <a:r>
              <a:rPr lang="en-CA" sz="2000" dirty="0">
                <a:solidFill>
                  <a:schemeClr val="tx2"/>
                </a:solidFill>
              </a:rPr>
              <a:t>Follow-up for physical health</a:t>
            </a:r>
          </a:p>
          <a:p>
            <a:pPr>
              <a:buNone/>
            </a:pPr>
            <a:endParaRPr lang="en-CA" sz="1200" b="1" dirty="0">
              <a:solidFill>
                <a:schemeClr val="tx2">
                  <a:lumMod val="75000"/>
                </a:schemeClr>
              </a:solidFill>
            </a:endParaRPr>
          </a:p>
          <a:p>
            <a:pPr lvl="1" algn="just"/>
            <a:r>
              <a:rPr lang="en-CA" sz="1800" dirty="0"/>
              <a:t>Another objective of Le Grand </a:t>
            </a:r>
            <a:r>
              <a:rPr lang="en-CA" sz="1800" dirty="0" err="1"/>
              <a:t>Chemin</a:t>
            </a:r>
            <a:r>
              <a:rPr lang="en-CA" sz="1800" dirty="0"/>
              <a:t> centre is to ensure that the health of each adolescent is assessed through an evaluation conducted by a health care professional. </a:t>
            </a:r>
            <a:endParaRPr lang="fr-CA"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TREATMENT APPROCH FOR PROBLEMATIC GAMBLING</a:t>
            </a:r>
            <a:br>
              <a:rPr lang="fr-CA" dirty="0"/>
            </a:br>
            <a:endParaRPr lang="fr-CA" dirty="0"/>
          </a:p>
        </p:txBody>
      </p:sp>
      <p:sp>
        <p:nvSpPr>
          <p:cNvPr id="3" name="Espace réservé du contenu 2"/>
          <p:cNvSpPr>
            <a:spLocks noGrp="1"/>
          </p:cNvSpPr>
          <p:nvPr>
            <p:ph sz="quarter" idx="1"/>
            <p:custDataLst>
              <p:tags r:id="rId2"/>
            </p:custDataLst>
          </p:nvPr>
        </p:nvSpPr>
        <p:spPr>
          <a:xfrm>
            <a:off x="467544" y="1340768"/>
            <a:ext cx="7467600" cy="4873752"/>
          </a:xfrm>
        </p:spPr>
        <p:txBody>
          <a:bodyPr>
            <a:normAutofit lnSpcReduction="10000"/>
          </a:bodyPr>
          <a:lstStyle/>
          <a:p>
            <a:endParaRPr lang="fr-CA" dirty="0"/>
          </a:p>
          <a:p>
            <a:pPr marL="0" indent="0" algn="just">
              <a:buNone/>
            </a:pPr>
            <a:r>
              <a:rPr lang="en-CA" dirty="0"/>
              <a:t>The service is supported by research directed by Mrs. Rina Gupta, PhD of McGill University, in relation with gambling problems of youths attending the Jean Lapointe Centre for adolescents in 2006 (former name of Le Grand </a:t>
            </a:r>
            <a:r>
              <a:rPr lang="en-CA" dirty="0" err="1"/>
              <a:t>Chemin</a:t>
            </a:r>
            <a:r>
              <a:rPr lang="en-CA" dirty="0"/>
              <a:t> from 1989 to 2006).</a:t>
            </a:r>
          </a:p>
          <a:p>
            <a:pPr marL="0" indent="0" algn="just">
              <a:buNone/>
            </a:pPr>
            <a:endParaRPr lang="en-CA" dirty="0"/>
          </a:p>
          <a:p>
            <a:pPr marL="0" indent="0" algn="just">
              <a:buNone/>
            </a:pPr>
            <a:r>
              <a:rPr lang="en-CA" dirty="0"/>
              <a:t>The proposed structure is based on training on problematic gambling for staff working at the ARC, revised in 2014, which was produced by Claude </a:t>
            </a:r>
            <a:r>
              <a:rPr lang="en-CA" dirty="0" err="1"/>
              <a:t>Boutin</a:t>
            </a:r>
            <a:r>
              <a:rPr lang="en-CA" dirty="0"/>
              <a:t>, Pierre </a:t>
            </a:r>
            <a:r>
              <a:rPr lang="en-CA" dirty="0" err="1"/>
              <a:t>Desrosiers</a:t>
            </a:r>
            <a:r>
              <a:rPr lang="en-CA" dirty="0"/>
              <a:t>, and Nancy Dionne for the ACRDQ.</a:t>
            </a:r>
          </a:p>
        </p:txBody>
      </p:sp>
    </p:spTree>
    <p:extLst>
      <p:ext uri="{BB962C8B-B14F-4D97-AF65-F5344CB8AC3E}">
        <p14:creationId xmlns:p14="http://schemas.microsoft.com/office/powerpoint/2010/main" val="152844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marL="514350" indent="-514350">
              <a:buFont typeface="+mj-lt"/>
              <a:buAutoNum type="arabicPeriod"/>
            </a:pPr>
            <a:r>
              <a:rPr lang="en-CA" b="1" dirty="0"/>
              <a:t>Evaluation</a:t>
            </a:r>
            <a:endParaRPr lang="en-CA" dirty="0"/>
          </a:p>
        </p:txBody>
      </p:sp>
      <p:sp>
        <p:nvSpPr>
          <p:cNvPr id="3" name="Espace réservé du contenu 2"/>
          <p:cNvSpPr>
            <a:spLocks noGrp="1"/>
          </p:cNvSpPr>
          <p:nvPr>
            <p:ph sz="quarter" idx="1"/>
            <p:custDataLst>
              <p:tags r:id="rId2"/>
            </p:custDataLst>
          </p:nvPr>
        </p:nvSpPr>
        <p:spPr/>
        <p:txBody>
          <a:bodyPr>
            <a:normAutofit/>
          </a:bodyPr>
          <a:lstStyle/>
          <a:p>
            <a:r>
              <a:rPr lang="en-CA" b="1" dirty="0"/>
              <a:t>Conducted during the first 14 days of the therapy</a:t>
            </a:r>
          </a:p>
          <a:p>
            <a:pPr marL="0" indent="0">
              <a:buNone/>
            </a:pPr>
            <a:endParaRPr lang="en-CA" dirty="0"/>
          </a:p>
          <a:p>
            <a:pPr lvl="0"/>
            <a:r>
              <a:rPr lang="en-CA" dirty="0"/>
              <a:t>Administration of the "Diagnostic</a:t>
            </a:r>
            <a:r>
              <a:rPr lang="en-CA" i="1" dirty="0"/>
              <a:t> criteria of the DSM-IV-J"  </a:t>
            </a:r>
            <a:r>
              <a:rPr lang="en-CA" dirty="0"/>
              <a:t>questionnaire. This tool indicates if the adolescent is an at-risk gambler or if it is possible that he or she is a problematic gambler.</a:t>
            </a:r>
          </a:p>
          <a:p>
            <a:pPr marL="0" lvl="0" indent="0">
              <a:buNone/>
            </a:pPr>
            <a:endParaRPr lang="en-CA" dirty="0"/>
          </a:p>
          <a:p>
            <a:r>
              <a:rPr lang="en-CA" dirty="0"/>
              <a:t>When it is possible that the adolescent is a problematic gambler, the following questionnaire is administered: </a:t>
            </a:r>
            <a:r>
              <a:rPr lang="en-CA" i="1" dirty="0"/>
              <a:t>“Screening instrument for gamblers / short version IDJP"</a:t>
            </a:r>
            <a:endParaRPr lang="en-CA" b="1" dirty="0"/>
          </a:p>
          <a:p>
            <a:endParaRPr lang="fr-CA" dirty="0"/>
          </a:p>
        </p:txBody>
      </p:sp>
    </p:spTree>
    <p:extLst>
      <p:ext uri="{BB962C8B-B14F-4D97-AF65-F5344CB8AC3E}">
        <p14:creationId xmlns:p14="http://schemas.microsoft.com/office/powerpoint/2010/main" val="497277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7715200" cy="1143000"/>
          </a:xfrm>
        </p:spPr>
        <p:txBody>
          <a:bodyPr/>
          <a:lstStyle/>
          <a:p>
            <a:pPr marL="514350" indent="-514350">
              <a:buFont typeface="+mj-lt"/>
              <a:buAutoNum type="arabicPeriod" startAt="2"/>
            </a:pPr>
            <a:r>
              <a:rPr lang="en-CA" b="1" dirty="0"/>
              <a:t>Announcement of results and offer of service</a:t>
            </a:r>
            <a:endParaRPr lang="en-CA" dirty="0"/>
          </a:p>
        </p:txBody>
      </p:sp>
      <p:sp>
        <p:nvSpPr>
          <p:cNvPr id="3" name="Espace réservé du contenu 2"/>
          <p:cNvSpPr>
            <a:spLocks noGrp="1"/>
          </p:cNvSpPr>
          <p:nvPr>
            <p:ph sz="quarter" idx="1"/>
            <p:custDataLst>
              <p:tags r:id="rId2"/>
            </p:custDataLst>
          </p:nvPr>
        </p:nvSpPr>
        <p:spPr/>
        <p:txBody>
          <a:bodyPr>
            <a:normAutofit fontScale="92500" lnSpcReduction="10000"/>
          </a:bodyPr>
          <a:lstStyle/>
          <a:p>
            <a:r>
              <a:rPr lang="en-CA" b="1" dirty="0"/>
              <a:t>One-on-one meeting offered to at-risk or problematic gamblers </a:t>
            </a:r>
          </a:p>
          <a:p>
            <a:r>
              <a:rPr lang="en-CA" dirty="0"/>
              <a:t>Announcement of results. Enhance the understanding and manage the emotional impact on the adolescent when he/she is presented the results. </a:t>
            </a:r>
          </a:p>
          <a:p>
            <a:r>
              <a:rPr lang="en-CA" dirty="0"/>
              <a:t>Gather information to validate and enhance the understanding of the problem (type of gambling, frequency, start, progression and expenses). </a:t>
            </a:r>
          </a:p>
          <a:p>
            <a:r>
              <a:rPr lang="en-CA" dirty="0"/>
              <a:t>Propose adding specific elements for the gambling problem to the intervention plan.</a:t>
            </a:r>
          </a:p>
          <a:p>
            <a:r>
              <a:rPr lang="en-CA" dirty="0"/>
              <a:t>In the case of an adolescent who is less motivated to question his or her gambling habits, it is recommended to use the techniques and tools of motivational interviewing.  </a:t>
            </a:r>
          </a:p>
        </p:txBody>
      </p:sp>
    </p:spTree>
    <p:extLst>
      <p:ext uri="{BB962C8B-B14F-4D97-AF65-F5344CB8AC3E}">
        <p14:creationId xmlns:p14="http://schemas.microsoft.com/office/powerpoint/2010/main" val="1707488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ersonnalisé 2">
      <a:dk1>
        <a:sysClr val="windowText" lastClr="000000"/>
      </a:dk1>
      <a:lt1>
        <a:sysClr val="window" lastClr="FFFFFF"/>
      </a:lt1>
      <a:dk2>
        <a:srgbClr val="5EA226"/>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2081</TotalTime>
  <Words>789</Words>
  <Application>Microsoft Office PowerPoint</Application>
  <PresentationFormat>Affichage à l'écran (4:3)</PresentationFormat>
  <Paragraphs>130</Paragraphs>
  <Slides>16</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Century Schoolbook</vt:lpstr>
      <vt:lpstr>Wingdings</vt:lpstr>
      <vt:lpstr>Wingdings 2</vt:lpstr>
      <vt:lpstr>Oriel</vt:lpstr>
      <vt:lpstr>              Presentation of the treatment services for problematic gambling   within the  cross-training program on mental health and substance use disorders  GAMBLING: basic notions and resources to support intervention</vt:lpstr>
      <vt:lpstr>Our mission</vt:lpstr>
      <vt:lpstr>Our clientele</vt:lpstr>
      <vt:lpstr>The program</vt:lpstr>
      <vt:lpstr>Our services in relation with gambling</vt:lpstr>
      <vt:lpstr>Our services</vt:lpstr>
      <vt:lpstr>TREATMENT APPROCH FOR PROBLEMATIC GAMBLING </vt:lpstr>
      <vt:lpstr>Evaluation</vt:lpstr>
      <vt:lpstr>Announcement of results and offer of service</vt:lpstr>
      <vt:lpstr>Awareness of erroneous ideas</vt:lpstr>
      <vt:lpstr>Behavioural intervention strategy in relation with at-risk situations</vt:lpstr>
      <vt:lpstr>Strategies for cognitive intervention in relation with erroneous ideas</vt:lpstr>
      <vt:lpstr>The behavioural chain linked to problematic gambling</vt:lpstr>
      <vt:lpstr>Awareness of the prevention of relapse</vt:lpstr>
      <vt:lpstr>Prevention activity: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AdjointeMtl</dc:creator>
  <cp:lastModifiedBy>Miguel Therriault</cp:lastModifiedBy>
  <cp:revision>197</cp:revision>
  <cp:lastPrinted>2017-05-29T19:58:10Z</cp:lastPrinted>
  <dcterms:created xsi:type="dcterms:W3CDTF">2016-01-07T21:05:57Z</dcterms:created>
  <dcterms:modified xsi:type="dcterms:W3CDTF">2017-05-31T15:44:36Z</dcterms:modified>
</cp:coreProperties>
</file>