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charts/chart1.xml" ContentType="application/vnd.openxmlformats-officedocument.drawingml.char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notesSlides/notesSlide24.xml" ContentType="application/vnd.openxmlformats-officedocument.presentationml.notesSlide+xml"/>
  <Override PartName="/ppt/tags/tag4.xml" ContentType="application/vnd.openxmlformats-officedocument.presentationml.tags+xml"/>
  <Override PartName="/ppt/notesSlides/notesSlide25.xml" ContentType="application/vnd.openxmlformats-officedocument.presentationml.notesSlide+xml"/>
  <Override PartName="/ppt/tags/tag5.xml" ContentType="application/vnd.openxmlformats-officedocument.presentationml.tags+xml"/>
  <Override PartName="/ppt/notesSlides/notesSlide26.xml" ContentType="application/vnd.openxmlformats-officedocument.presentationml.notesSlide+xml"/>
  <Override PartName="/ppt/tags/tag6.xml" ContentType="application/vnd.openxmlformats-officedocument.presentationml.tags+xml"/>
  <Override PartName="/ppt/notesSlides/notesSlide27.xml" ContentType="application/vnd.openxmlformats-officedocument.presentationml.notesSlide+xml"/>
  <Override PartName="/ppt/tags/tag7.xml" ContentType="application/vnd.openxmlformats-officedocument.presentationml.tags+xml"/>
  <Override PartName="/ppt/notesSlides/notesSlide2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988" r:id="rId2"/>
  </p:sldMasterIdLst>
  <p:notesMasterIdLst>
    <p:notesMasterId r:id="rId51"/>
  </p:notesMasterIdLst>
  <p:handoutMasterIdLst>
    <p:handoutMasterId r:id="rId52"/>
  </p:handoutMasterIdLst>
  <p:sldIdLst>
    <p:sldId id="1402" r:id="rId3"/>
    <p:sldId id="1403" r:id="rId4"/>
    <p:sldId id="260" r:id="rId5"/>
    <p:sldId id="328" r:id="rId6"/>
    <p:sldId id="1434" r:id="rId7"/>
    <p:sldId id="1465" r:id="rId8"/>
    <p:sldId id="1435" r:id="rId9"/>
    <p:sldId id="1492" r:id="rId10"/>
    <p:sldId id="1493" r:id="rId11"/>
    <p:sldId id="1494" r:id="rId12"/>
    <p:sldId id="1495" r:id="rId13"/>
    <p:sldId id="1496" r:id="rId14"/>
    <p:sldId id="1497" r:id="rId15"/>
    <p:sldId id="1498" r:id="rId16"/>
    <p:sldId id="1499" r:id="rId17"/>
    <p:sldId id="1500" r:id="rId18"/>
    <p:sldId id="1501" r:id="rId19"/>
    <p:sldId id="1502" r:id="rId20"/>
    <p:sldId id="1503" r:id="rId21"/>
    <p:sldId id="1504" r:id="rId22"/>
    <p:sldId id="1505" r:id="rId23"/>
    <p:sldId id="1506" r:id="rId24"/>
    <p:sldId id="1468" r:id="rId25"/>
    <p:sldId id="1486" r:id="rId26"/>
    <p:sldId id="1487" r:id="rId27"/>
    <p:sldId id="1488" r:id="rId28"/>
    <p:sldId id="1489" r:id="rId29"/>
    <p:sldId id="1490" r:id="rId30"/>
    <p:sldId id="1491" r:id="rId31"/>
    <p:sldId id="1485" r:id="rId32"/>
    <p:sldId id="1509" r:id="rId33"/>
    <p:sldId id="1510" r:id="rId34"/>
    <p:sldId id="1511" r:id="rId35"/>
    <p:sldId id="1512" r:id="rId36"/>
    <p:sldId id="1513" r:id="rId37"/>
    <p:sldId id="1514" r:id="rId38"/>
    <p:sldId id="1515" r:id="rId39"/>
    <p:sldId id="1516" r:id="rId40"/>
    <p:sldId id="1517" r:id="rId41"/>
    <p:sldId id="1518" r:id="rId42"/>
    <p:sldId id="1473" r:id="rId43"/>
    <p:sldId id="1455" r:id="rId44"/>
    <p:sldId id="1433" r:id="rId45"/>
    <p:sldId id="1474" r:id="rId46"/>
    <p:sldId id="478" r:id="rId47"/>
    <p:sldId id="1519" r:id="rId48"/>
    <p:sldId id="1507" r:id="rId49"/>
    <p:sldId id="1508" r:id="rId50"/>
  </p:sldIdLst>
  <p:sldSz cx="12192000" cy="6858000"/>
  <p:notesSz cx="7010400" cy="9296400"/>
  <p:defaultTextStyle>
    <a:defPPr>
      <a:defRPr lang="en-US"/>
    </a:defPPr>
    <a:lvl1pPr marL="0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3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3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461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lami Youssef" initials="AY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4555"/>
    <a:srgbClr val="3A5177"/>
    <a:srgbClr val="204184"/>
    <a:srgbClr val="73AADE"/>
    <a:srgbClr val="FFFEFB"/>
    <a:srgbClr val="007DBF"/>
    <a:srgbClr val="0179BC"/>
    <a:srgbClr val="6A5530"/>
    <a:srgbClr val="FEF8EC"/>
    <a:srgbClr val="FFF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392" autoAdjust="0"/>
    <p:restoredTop sz="95332" autoAdjust="0"/>
  </p:normalViewPr>
  <p:slideViewPr>
    <p:cSldViewPr>
      <p:cViewPr varScale="1">
        <p:scale>
          <a:sx n="128" d="100"/>
          <a:sy n="128" d="100"/>
        </p:scale>
        <p:origin x="1128" y="176"/>
      </p:cViewPr>
      <p:guideLst>
        <p:guide orient="horz" pos="2069"/>
        <p:guide pos="46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commentAuthors" Target="commentAuthor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rgbClr val="0F3A5D"/>
              </a:solidFill>
            </c:spPr>
            <c:extLst>
              <c:ext xmlns:c16="http://schemas.microsoft.com/office/drawing/2014/chart" uri="{C3380CC4-5D6E-409C-BE32-E72D297353CC}">
                <c16:uniqueId val="{00000001-0E25-2547-9950-F383A8AC16C8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3-0E25-2547-9950-F383A8AC16C8}"/>
              </c:ext>
            </c:extLst>
          </c:dPt>
          <c:cat>
            <c:numRef>
              <c:f>Feuil1!$A$2:$A$5</c:f>
              <c:numCache>
                <c:formatCode>General</c:formatCode>
                <c:ptCount val="4"/>
              </c:numCache>
            </c:numRef>
          </c:cat>
          <c:val>
            <c:numRef>
              <c:f>Feuil1!$B$2:$B$5</c:f>
              <c:numCache>
                <c:formatCode>General</c:formatCode>
                <c:ptCount val="4"/>
                <c:pt idx="0">
                  <c:v>38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25-2547-9950-F383A8AC1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98A799-5957-B04F-AB22-B086E2FF2862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0EA5708B-2EE7-D44B-B193-E0A4CC105BFB}">
      <dgm:prSet phldrT="[Texte]" custT="1"/>
      <dgm:spPr>
        <a:solidFill>
          <a:srgbClr val="6BBBAE"/>
        </a:solidFill>
      </dgm:spPr>
      <dgm:t>
        <a:bodyPr/>
        <a:lstStyle/>
        <a:p>
          <a:r>
            <a:rPr lang="fr-CA" sz="1400" dirty="0">
              <a:solidFill>
                <a:schemeClr val="tx1"/>
              </a:solidFill>
            </a:rPr>
            <a:t>Promotion/Prévention</a:t>
          </a:r>
        </a:p>
      </dgm:t>
    </dgm:pt>
    <dgm:pt modelId="{81E39AF7-CFBE-2143-B133-288C1A9B1EED}" type="parTrans" cxnId="{2F232247-4B48-034D-B43A-2C24237D6226}">
      <dgm:prSet/>
      <dgm:spPr/>
      <dgm:t>
        <a:bodyPr/>
        <a:lstStyle/>
        <a:p>
          <a:endParaRPr lang="fr-CA" sz="1100"/>
        </a:p>
      </dgm:t>
    </dgm:pt>
    <dgm:pt modelId="{56698C69-1438-C94C-8DCA-049A283D0159}" type="sibTrans" cxnId="{2F232247-4B48-034D-B43A-2C24237D6226}">
      <dgm:prSet/>
      <dgm:spPr/>
      <dgm:t>
        <a:bodyPr/>
        <a:lstStyle/>
        <a:p>
          <a:endParaRPr lang="fr-CA" sz="1100"/>
        </a:p>
      </dgm:t>
    </dgm:pt>
    <dgm:pt modelId="{D649D7EF-0F0A-F54B-8641-A8DB06F2C4EF}">
      <dgm:prSet phldrT="[Texte]" custT="1"/>
      <dgm:spPr>
        <a:solidFill>
          <a:srgbClr val="C8E6E1"/>
        </a:solidFill>
      </dgm:spPr>
      <dgm:t>
        <a:bodyPr/>
        <a:lstStyle/>
        <a:p>
          <a:r>
            <a:rPr lang="fr-CA" sz="1400" dirty="0">
              <a:solidFill>
                <a:schemeClr val="tx1"/>
              </a:solidFill>
            </a:rPr>
            <a:t>Services de 1</a:t>
          </a:r>
          <a:r>
            <a:rPr lang="fr-CA" sz="1400" baseline="30000" dirty="0">
              <a:solidFill>
                <a:schemeClr val="tx1"/>
              </a:solidFill>
            </a:rPr>
            <a:t>ère</a:t>
          </a:r>
          <a:r>
            <a:rPr lang="fr-CA" sz="1400" dirty="0">
              <a:solidFill>
                <a:schemeClr val="tx1"/>
              </a:solidFill>
            </a:rPr>
            <a:t> ligne</a:t>
          </a:r>
        </a:p>
      </dgm:t>
    </dgm:pt>
    <dgm:pt modelId="{B8A8420B-E3EF-DB42-8877-12E4A44B3CAD}" type="parTrans" cxnId="{ED9AB25D-67A2-8445-8379-A797196D8808}">
      <dgm:prSet/>
      <dgm:spPr/>
      <dgm:t>
        <a:bodyPr/>
        <a:lstStyle/>
        <a:p>
          <a:endParaRPr lang="fr-CA" sz="1100"/>
        </a:p>
      </dgm:t>
    </dgm:pt>
    <dgm:pt modelId="{60ABD166-8DED-1E49-ACEF-FF650D3E66A4}" type="sibTrans" cxnId="{ED9AB25D-67A2-8445-8379-A797196D8808}">
      <dgm:prSet/>
      <dgm:spPr/>
      <dgm:t>
        <a:bodyPr/>
        <a:lstStyle/>
        <a:p>
          <a:endParaRPr lang="fr-CA" sz="1100"/>
        </a:p>
      </dgm:t>
    </dgm:pt>
    <dgm:pt modelId="{198975BA-ECA4-BB40-9830-0AB81CBC20D8}">
      <dgm:prSet phldrT="[Texte]" custT="1"/>
      <dgm:spPr>
        <a:solidFill>
          <a:srgbClr val="C8E6E1"/>
        </a:solidFill>
      </dgm:spPr>
      <dgm:t>
        <a:bodyPr/>
        <a:lstStyle/>
        <a:p>
          <a:r>
            <a:rPr lang="fr-CA" sz="1400" dirty="0">
              <a:solidFill>
                <a:schemeClr val="tx1"/>
              </a:solidFill>
            </a:rPr>
            <a:t>Services de 2</a:t>
          </a:r>
          <a:r>
            <a:rPr lang="fr-CA" sz="1400" baseline="30000" dirty="0">
              <a:solidFill>
                <a:schemeClr val="tx1"/>
              </a:solidFill>
            </a:rPr>
            <a:t>ème</a:t>
          </a:r>
          <a:r>
            <a:rPr lang="fr-CA" sz="1400" dirty="0">
              <a:solidFill>
                <a:schemeClr val="tx1"/>
              </a:solidFill>
            </a:rPr>
            <a:t> ligne</a:t>
          </a:r>
        </a:p>
      </dgm:t>
    </dgm:pt>
    <dgm:pt modelId="{05E90899-0C76-D443-AACE-F8507810563B}" type="parTrans" cxnId="{2E4C03C9-13C0-A343-85E1-C92B61ECF204}">
      <dgm:prSet/>
      <dgm:spPr/>
      <dgm:t>
        <a:bodyPr/>
        <a:lstStyle/>
        <a:p>
          <a:endParaRPr lang="fr-CA" sz="1100"/>
        </a:p>
      </dgm:t>
    </dgm:pt>
    <dgm:pt modelId="{E9A36294-D2BF-364E-B592-674BDC335D9C}" type="sibTrans" cxnId="{2E4C03C9-13C0-A343-85E1-C92B61ECF204}">
      <dgm:prSet/>
      <dgm:spPr/>
      <dgm:t>
        <a:bodyPr/>
        <a:lstStyle/>
        <a:p>
          <a:endParaRPr lang="fr-CA" sz="1100"/>
        </a:p>
      </dgm:t>
    </dgm:pt>
    <dgm:pt modelId="{2E36B6A1-8BD6-684B-8727-34EBA19F9667}" type="pres">
      <dgm:prSet presAssocID="{9B98A799-5957-B04F-AB22-B086E2FF2862}" presName="Name0" presStyleCnt="0">
        <dgm:presLayoutVars>
          <dgm:dir/>
          <dgm:resizeHandles val="exact"/>
        </dgm:presLayoutVars>
      </dgm:prSet>
      <dgm:spPr/>
    </dgm:pt>
    <dgm:pt modelId="{EAA34F34-DBAC-B748-933F-F1625E661D2C}" type="pres">
      <dgm:prSet presAssocID="{0EA5708B-2EE7-D44B-B193-E0A4CC105BFB}" presName="parTxOnly" presStyleLbl="node1" presStyleIdx="0" presStyleCnt="3" custScaleY="56486">
        <dgm:presLayoutVars>
          <dgm:bulletEnabled val="1"/>
        </dgm:presLayoutVars>
      </dgm:prSet>
      <dgm:spPr/>
    </dgm:pt>
    <dgm:pt modelId="{AEE55700-A974-EE40-B9EB-96FA72B2B77E}" type="pres">
      <dgm:prSet presAssocID="{56698C69-1438-C94C-8DCA-049A283D0159}" presName="parSpace" presStyleCnt="0"/>
      <dgm:spPr/>
    </dgm:pt>
    <dgm:pt modelId="{25BF51F8-8070-BA4D-A986-49C91FD16AA1}" type="pres">
      <dgm:prSet presAssocID="{D649D7EF-0F0A-F54B-8641-A8DB06F2C4EF}" presName="parTxOnly" presStyleLbl="node1" presStyleIdx="1" presStyleCnt="3" custScaleY="58150" custLinFactNeighborY="0">
        <dgm:presLayoutVars>
          <dgm:bulletEnabled val="1"/>
        </dgm:presLayoutVars>
      </dgm:prSet>
      <dgm:spPr/>
    </dgm:pt>
    <dgm:pt modelId="{27F819E1-6582-CC45-9502-9A72AD36823A}" type="pres">
      <dgm:prSet presAssocID="{60ABD166-8DED-1E49-ACEF-FF650D3E66A4}" presName="parSpace" presStyleCnt="0"/>
      <dgm:spPr/>
    </dgm:pt>
    <dgm:pt modelId="{D4B4C275-9D93-B042-8B61-4B19EFA07B7E}" type="pres">
      <dgm:prSet presAssocID="{198975BA-ECA4-BB40-9830-0AB81CBC20D8}" presName="parTxOnly" presStyleLbl="node1" presStyleIdx="2" presStyleCnt="3" custScaleY="56486">
        <dgm:presLayoutVars>
          <dgm:bulletEnabled val="1"/>
        </dgm:presLayoutVars>
      </dgm:prSet>
      <dgm:spPr/>
    </dgm:pt>
  </dgm:ptLst>
  <dgm:cxnLst>
    <dgm:cxn modelId="{C189A13F-067C-9A48-9EA2-33A566E7B2DC}" type="presOf" srcId="{0EA5708B-2EE7-D44B-B193-E0A4CC105BFB}" destId="{EAA34F34-DBAC-B748-933F-F1625E661D2C}" srcOrd="0" destOrd="0" presId="urn:microsoft.com/office/officeart/2005/8/layout/hChevron3"/>
    <dgm:cxn modelId="{2F232247-4B48-034D-B43A-2C24237D6226}" srcId="{9B98A799-5957-B04F-AB22-B086E2FF2862}" destId="{0EA5708B-2EE7-D44B-B193-E0A4CC105BFB}" srcOrd="0" destOrd="0" parTransId="{81E39AF7-CFBE-2143-B133-288C1A9B1EED}" sibTransId="{56698C69-1438-C94C-8DCA-049A283D0159}"/>
    <dgm:cxn modelId="{48BC584C-2868-C941-A162-2C71E7A16D1B}" type="presOf" srcId="{9B98A799-5957-B04F-AB22-B086E2FF2862}" destId="{2E36B6A1-8BD6-684B-8727-34EBA19F9667}" srcOrd="0" destOrd="0" presId="urn:microsoft.com/office/officeart/2005/8/layout/hChevron3"/>
    <dgm:cxn modelId="{ED9AB25D-67A2-8445-8379-A797196D8808}" srcId="{9B98A799-5957-B04F-AB22-B086E2FF2862}" destId="{D649D7EF-0F0A-F54B-8641-A8DB06F2C4EF}" srcOrd="1" destOrd="0" parTransId="{B8A8420B-E3EF-DB42-8877-12E4A44B3CAD}" sibTransId="{60ABD166-8DED-1E49-ACEF-FF650D3E66A4}"/>
    <dgm:cxn modelId="{06CE4379-26B8-0B49-9B42-E8EB865FCB1C}" type="presOf" srcId="{D649D7EF-0F0A-F54B-8641-A8DB06F2C4EF}" destId="{25BF51F8-8070-BA4D-A986-49C91FD16AA1}" srcOrd="0" destOrd="0" presId="urn:microsoft.com/office/officeart/2005/8/layout/hChevron3"/>
    <dgm:cxn modelId="{2E4C03C9-13C0-A343-85E1-C92B61ECF204}" srcId="{9B98A799-5957-B04F-AB22-B086E2FF2862}" destId="{198975BA-ECA4-BB40-9830-0AB81CBC20D8}" srcOrd="2" destOrd="0" parTransId="{05E90899-0C76-D443-AACE-F8507810563B}" sibTransId="{E9A36294-D2BF-364E-B592-674BDC335D9C}"/>
    <dgm:cxn modelId="{93319DF8-269E-D34B-9D64-F2EF51DF1944}" type="presOf" srcId="{198975BA-ECA4-BB40-9830-0AB81CBC20D8}" destId="{D4B4C275-9D93-B042-8B61-4B19EFA07B7E}" srcOrd="0" destOrd="0" presId="urn:microsoft.com/office/officeart/2005/8/layout/hChevron3"/>
    <dgm:cxn modelId="{CE215FCC-7D5F-6B4E-9CFE-16D7A57E8BF5}" type="presParOf" srcId="{2E36B6A1-8BD6-684B-8727-34EBA19F9667}" destId="{EAA34F34-DBAC-B748-933F-F1625E661D2C}" srcOrd="0" destOrd="0" presId="urn:microsoft.com/office/officeart/2005/8/layout/hChevron3"/>
    <dgm:cxn modelId="{C0386F1A-900B-DD47-8D21-FB2E366826EC}" type="presParOf" srcId="{2E36B6A1-8BD6-684B-8727-34EBA19F9667}" destId="{AEE55700-A974-EE40-B9EB-96FA72B2B77E}" srcOrd="1" destOrd="0" presId="urn:microsoft.com/office/officeart/2005/8/layout/hChevron3"/>
    <dgm:cxn modelId="{EFF1EB99-221E-3145-B4DF-862B4F27614E}" type="presParOf" srcId="{2E36B6A1-8BD6-684B-8727-34EBA19F9667}" destId="{25BF51F8-8070-BA4D-A986-49C91FD16AA1}" srcOrd="2" destOrd="0" presId="urn:microsoft.com/office/officeart/2005/8/layout/hChevron3"/>
    <dgm:cxn modelId="{F291DE95-B0EC-0C48-899F-516EFA06ED97}" type="presParOf" srcId="{2E36B6A1-8BD6-684B-8727-34EBA19F9667}" destId="{27F819E1-6582-CC45-9502-9A72AD36823A}" srcOrd="3" destOrd="0" presId="urn:microsoft.com/office/officeart/2005/8/layout/hChevron3"/>
    <dgm:cxn modelId="{FC1DAB52-EA50-464F-B9B6-39A10A2838A3}" type="presParOf" srcId="{2E36B6A1-8BD6-684B-8727-34EBA19F9667}" destId="{D4B4C275-9D93-B042-8B61-4B19EFA07B7E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921244-DEAF-43F7-A12E-E9467AA5F35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D0B52D1-724B-499D-90F2-D230E3D496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1700" dirty="0"/>
            <a:t>Déploiement de programmes validés</a:t>
          </a:r>
        </a:p>
      </dgm:t>
    </dgm:pt>
    <dgm:pt modelId="{D6711788-9303-4D16-A336-9F3224B478D5}" type="parTrans" cxnId="{5CEC4882-47FA-4B2B-884F-D43A28244604}">
      <dgm:prSet/>
      <dgm:spPr/>
      <dgm:t>
        <a:bodyPr/>
        <a:lstStyle/>
        <a:p>
          <a:endParaRPr lang="en-US"/>
        </a:p>
      </dgm:t>
    </dgm:pt>
    <dgm:pt modelId="{303E74EC-FCE1-49E9-99C3-F5E595868673}" type="sibTrans" cxnId="{5CEC4882-47FA-4B2B-884F-D43A28244604}">
      <dgm:prSet/>
      <dgm:spPr/>
      <dgm:t>
        <a:bodyPr/>
        <a:lstStyle/>
        <a:p>
          <a:endParaRPr lang="en-US"/>
        </a:p>
      </dgm:t>
    </dgm:pt>
    <dgm:pt modelId="{0ABB215E-5B3F-D242-AF06-BC321A86BDC7}">
      <dgm:prSet/>
      <dgm:spPr/>
      <dgm:t>
        <a:bodyPr/>
        <a:lstStyle/>
        <a:p>
          <a:pPr>
            <a:lnSpc>
              <a:spcPct val="100000"/>
            </a:lnSpc>
          </a:pPr>
          <a:r>
            <a:rPr lang="fr-CA" dirty="0"/>
            <a:t>Prévention universelle jusqu’à l’intervention précoce</a:t>
          </a:r>
        </a:p>
      </dgm:t>
    </dgm:pt>
    <dgm:pt modelId="{8C15FF03-115D-934C-99E2-73EA739644C2}" type="parTrans" cxnId="{FA1E8A69-ABA8-AC4F-9225-50673EB39DB6}">
      <dgm:prSet/>
      <dgm:spPr/>
      <dgm:t>
        <a:bodyPr/>
        <a:lstStyle/>
        <a:p>
          <a:endParaRPr lang="fr-CA"/>
        </a:p>
      </dgm:t>
    </dgm:pt>
    <dgm:pt modelId="{CE987BED-6F83-3F4A-8E8A-1E9803517205}" type="sibTrans" cxnId="{FA1E8A69-ABA8-AC4F-9225-50673EB39DB6}">
      <dgm:prSet/>
      <dgm:spPr/>
      <dgm:t>
        <a:bodyPr/>
        <a:lstStyle/>
        <a:p>
          <a:endParaRPr lang="fr-CA"/>
        </a:p>
      </dgm:t>
    </dgm:pt>
    <dgm:pt modelId="{4513B33D-7AAE-5B4C-982B-857A63548564}">
      <dgm:prSet/>
      <dgm:spPr/>
      <dgm:t>
        <a:bodyPr/>
        <a:lstStyle/>
        <a:p>
          <a:pPr>
            <a:lnSpc>
              <a:spcPct val="100000"/>
            </a:lnSpc>
          </a:pPr>
          <a:r>
            <a:rPr lang="fr-CA" dirty="0"/>
            <a:t>Approche de réduction des méfaits</a:t>
          </a:r>
        </a:p>
      </dgm:t>
    </dgm:pt>
    <dgm:pt modelId="{9E94A7C3-92B9-BB42-A11C-4AFB22509389}" type="parTrans" cxnId="{B31E7478-A348-5E40-BAA4-A799EF8BA18D}">
      <dgm:prSet/>
      <dgm:spPr/>
      <dgm:t>
        <a:bodyPr/>
        <a:lstStyle/>
        <a:p>
          <a:endParaRPr lang="fr-CA"/>
        </a:p>
      </dgm:t>
    </dgm:pt>
    <dgm:pt modelId="{5B4046EB-833B-5E4E-BA9F-73782E1389AF}" type="sibTrans" cxnId="{B31E7478-A348-5E40-BAA4-A799EF8BA18D}">
      <dgm:prSet/>
      <dgm:spPr/>
      <dgm:t>
        <a:bodyPr/>
        <a:lstStyle/>
        <a:p>
          <a:endParaRPr lang="fr-CA"/>
        </a:p>
      </dgm:t>
    </dgm:pt>
    <dgm:pt modelId="{2E46B277-3F8D-EA4E-9384-45E317A1533A}">
      <dgm:prSet/>
      <dgm:spPr/>
      <dgm:t>
        <a:bodyPr/>
        <a:lstStyle/>
        <a:p>
          <a:pPr>
            <a:lnSpc>
              <a:spcPct val="100000"/>
            </a:lnSpc>
          </a:pPr>
          <a:r>
            <a:rPr lang="fr-CA" dirty="0"/>
            <a:t>Implication des jeunes (sélection des projets)</a:t>
          </a:r>
        </a:p>
      </dgm:t>
    </dgm:pt>
    <dgm:pt modelId="{4E899CB6-1ED7-7845-8744-7FC4A0CB6E4D}" type="parTrans" cxnId="{823CFEEF-B039-5C42-AAB5-B7A9B1D6B296}">
      <dgm:prSet/>
      <dgm:spPr/>
      <dgm:t>
        <a:bodyPr/>
        <a:lstStyle/>
        <a:p>
          <a:endParaRPr lang="fr-CA"/>
        </a:p>
      </dgm:t>
    </dgm:pt>
    <dgm:pt modelId="{4417CC7D-A0AD-BF40-B6D3-4489557132D0}" type="sibTrans" cxnId="{823CFEEF-B039-5C42-AAB5-B7A9B1D6B296}">
      <dgm:prSet/>
      <dgm:spPr/>
      <dgm:t>
        <a:bodyPr/>
        <a:lstStyle/>
        <a:p>
          <a:endParaRPr lang="fr-CA"/>
        </a:p>
      </dgm:t>
    </dgm:pt>
    <dgm:pt modelId="{243A023F-282D-DD41-9D66-6E4738492274}">
      <dgm:prSet/>
      <dgm:spPr/>
      <dgm:t>
        <a:bodyPr/>
        <a:lstStyle/>
        <a:p>
          <a:pPr>
            <a:lnSpc>
              <a:spcPct val="100000"/>
            </a:lnSpc>
          </a:pPr>
          <a:r>
            <a:rPr lang="fr-CA" dirty="0"/>
            <a:t>Mise en place d’une communauté de pratique</a:t>
          </a:r>
        </a:p>
      </dgm:t>
    </dgm:pt>
    <dgm:pt modelId="{053A4D15-354E-2E4D-B120-24ACE00E694D}" type="parTrans" cxnId="{246B1429-F16B-A047-B61F-9D58AEF4A3DF}">
      <dgm:prSet/>
      <dgm:spPr/>
      <dgm:t>
        <a:bodyPr/>
        <a:lstStyle/>
        <a:p>
          <a:endParaRPr lang="fr-CA"/>
        </a:p>
      </dgm:t>
    </dgm:pt>
    <dgm:pt modelId="{83E97902-7432-CD4F-9587-053D3ED4F3C0}" type="sibTrans" cxnId="{246B1429-F16B-A047-B61F-9D58AEF4A3DF}">
      <dgm:prSet/>
      <dgm:spPr/>
      <dgm:t>
        <a:bodyPr/>
        <a:lstStyle/>
        <a:p>
          <a:endParaRPr lang="fr-CA"/>
        </a:p>
      </dgm:t>
    </dgm:pt>
    <dgm:pt modelId="{B3F16154-89D0-41E1-9E18-5127DE0A6984}" type="pres">
      <dgm:prSet presAssocID="{B5921244-DEAF-43F7-A12E-E9467AA5F359}" presName="root" presStyleCnt="0">
        <dgm:presLayoutVars>
          <dgm:dir/>
          <dgm:resizeHandles val="exact"/>
        </dgm:presLayoutVars>
      </dgm:prSet>
      <dgm:spPr/>
    </dgm:pt>
    <dgm:pt modelId="{7B2CFFA6-62EC-4CAE-8241-24362613AD9E}" type="pres">
      <dgm:prSet presAssocID="{BD0B52D1-724B-499D-90F2-D230E3D496F9}" presName="compNode" presStyleCnt="0"/>
      <dgm:spPr/>
    </dgm:pt>
    <dgm:pt modelId="{9EBECFB4-482D-42CA-A4AE-9EE93BA7C1DD}" type="pres">
      <dgm:prSet presAssocID="{BD0B52D1-724B-499D-90F2-D230E3D496F9}" presName="bgRect" presStyleLbl="bgShp" presStyleIdx="0" presStyleCnt="5"/>
      <dgm:spPr>
        <a:solidFill>
          <a:srgbClr val="C8E6E1"/>
        </a:solidFill>
      </dgm:spPr>
    </dgm:pt>
    <dgm:pt modelId="{C017F540-4133-4E0B-ABB9-CD0BBE5F511E}" type="pres">
      <dgm:prSet presAssocID="{BD0B52D1-724B-499D-90F2-D230E3D496F9}" presName="iconRect" presStyleLbl="node1" presStyleIdx="0" presStyleCnt="5" custScaleX="183900" custScaleY="145686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3000" b="-13000"/>
          </a:stretch>
        </a:blipFill>
        <a:ln>
          <a:noFill/>
        </a:ln>
      </dgm:spPr>
    </dgm:pt>
    <dgm:pt modelId="{F0525C28-8DFC-4B12-86F1-F8FCA1E8882D}" type="pres">
      <dgm:prSet presAssocID="{BD0B52D1-724B-499D-90F2-D230E3D496F9}" presName="spaceRect" presStyleCnt="0"/>
      <dgm:spPr/>
    </dgm:pt>
    <dgm:pt modelId="{09334E15-74A1-4222-88A5-0C60A66D950F}" type="pres">
      <dgm:prSet presAssocID="{BD0B52D1-724B-499D-90F2-D230E3D496F9}" presName="parTx" presStyleLbl="revTx" presStyleIdx="0" presStyleCnt="5">
        <dgm:presLayoutVars>
          <dgm:chMax val="0"/>
          <dgm:chPref val="0"/>
        </dgm:presLayoutVars>
      </dgm:prSet>
      <dgm:spPr/>
    </dgm:pt>
    <dgm:pt modelId="{675358A8-98B0-EB47-9221-A3C6B7B999E3}" type="pres">
      <dgm:prSet presAssocID="{303E74EC-FCE1-49E9-99C3-F5E595868673}" presName="sibTrans" presStyleCnt="0"/>
      <dgm:spPr/>
    </dgm:pt>
    <dgm:pt modelId="{5362CB64-C43A-9642-9792-76213F4BDD65}" type="pres">
      <dgm:prSet presAssocID="{0ABB215E-5B3F-D242-AF06-BC321A86BDC7}" presName="compNode" presStyleCnt="0"/>
      <dgm:spPr/>
    </dgm:pt>
    <dgm:pt modelId="{7D5E6804-1FDC-C649-947B-CB9EFABEE2A0}" type="pres">
      <dgm:prSet presAssocID="{0ABB215E-5B3F-D242-AF06-BC321A86BDC7}" presName="bgRect" presStyleLbl="bgShp" presStyleIdx="1" presStyleCnt="5"/>
      <dgm:spPr>
        <a:solidFill>
          <a:srgbClr val="C8E6E1"/>
        </a:solidFill>
      </dgm:spPr>
    </dgm:pt>
    <dgm:pt modelId="{D4F1D373-9242-9346-BFB2-27D5072396F2}" type="pres">
      <dgm:prSet presAssocID="{0ABB215E-5B3F-D242-AF06-BC321A86BDC7}" presName="iconRect" presStyleLbl="node1" presStyleIdx="1" presStyleCnt="5" custScaleX="161264" custScaleY="158208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  <dgm:pt modelId="{F8BD73CF-37C9-AA46-BB0D-3B10560C45CD}" type="pres">
      <dgm:prSet presAssocID="{0ABB215E-5B3F-D242-AF06-BC321A86BDC7}" presName="spaceRect" presStyleCnt="0"/>
      <dgm:spPr/>
    </dgm:pt>
    <dgm:pt modelId="{6B6A6306-6DC5-924C-9FE0-4CC2844AA886}" type="pres">
      <dgm:prSet presAssocID="{0ABB215E-5B3F-D242-AF06-BC321A86BDC7}" presName="parTx" presStyleLbl="revTx" presStyleIdx="1" presStyleCnt="5">
        <dgm:presLayoutVars>
          <dgm:chMax val="0"/>
          <dgm:chPref val="0"/>
        </dgm:presLayoutVars>
      </dgm:prSet>
      <dgm:spPr/>
    </dgm:pt>
    <dgm:pt modelId="{789AFFEF-0DFD-E84F-8696-B05BE16A2228}" type="pres">
      <dgm:prSet presAssocID="{CE987BED-6F83-3F4A-8E8A-1E9803517205}" presName="sibTrans" presStyleCnt="0"/>
      <dgm:spPr/>
    </dgm:pt>
    <dgm:pt modelId="{6BAF96B9-55EE-404E-B0DA-D920200911F0}" type="pres">
      <dgm:prSet presAssocID="{4513B33D-7AAE-5B4C-982B-857A63548564}" presName="compNode" presStyleCnt="0"/>
      <dgm:spPr/>
    </dgm:pt>
    <dgm:pt modelId="{C941883C-6748-4C42-B7F0-6D10158E34CC}" type="pres">
      <dgm:prSet presAssocID="{4513B33D-7AAE-5B4C-982B-857A63548564}" presName="bgRect" presStyleLbl="bgShp" presStyleIdx="2" presStyleCnt="5"/>
      <dgm:spPr>
        <a:solidFill>
          <a:srgbClr val="C8E6E1"/>
        </a:solidFill>
      </dgm:spPr>
    </dgm:pt>
    <dgm:pt modelId="{C1B31DFE-BC85-434C-8382-68743B8E645D}" type="pres">
      <dgm:prSet presAssocID="{4513B33D-7AAE-5B4C-982B-857A63548564}" presName="iconRect" presStyleLbl="node1" presStyleIdx="2" presStyleCnt="5" custScaleX="160945" custScaleY="155228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</dgm:pt>
    <dgm:pt modelId="{A9FE0B49-E645-974B-9ADA-8A482117A31D}" type="pres">
      <dgm:prSet presAssocID="{4513B33D-7AAE-5B4C-982B-857A63548564}" presName="spaceRect" presStyleCnt="0"/>
      <dgm:spPr/>
    </dgm:pt>
    <dgm:pt modelId="{7D788450-C3B5-CC43-B51D-A5B41BA91B09}" type="pres">
      <dgm:prSet presAssocID="{4513B33D-7AAE-5B4C-982B-857A63548564}" presName="parTx" presStyleLbl="revTx" presStyleIdx="2" presStyleCnt="5">
        <dgm:presLayoutVars>
          <dgm:chMax val="0"/>
          <dgm:chPref val="0"/>
        </dgm:presLayoutVars>
      </dgm:prSet>
      <dgm:spPr/>
    </dgm:pt>
    <dgm:pt modelId="{ADCCB085-7B32-D54C-B11C-D0F35B1AE98A}" type="pres">
      <dgm:prSet presAssocID="{5B4046EB-833B-5E4E-BA9F-73782E1389AF}" presName="sibTrans" presStyleCnt="0"/>
      <dgm:spPr/>
    </dgm:pt>
    <dgm:pt modelId="{103475EC-807D-BE4D-8A9B-7A3913EA792E}" type="pres">
      <dgm:prSet presAssocID="{2E46B277-3F8D-EA4E-9384-45E317A1533A}" presName="compNode" presStyleCnt="0"/>
      <dgm:spPr/>
    </dgm:pt>
    <dgm:pt modelId="{A4C41A11-18FF-2046-9E5F-CCF72F09D8A0}" type="pres">
      <dgm:prSet presAssocID="{2E46B277-3F8D-EA4E-9384-45E317A1533A}" presName="bgRect" presStyleLbl="bgShp" presStyleIdx="3" presStyleCnt="5"/>
      <dgm:spPr>
        <a:solidFill>
          <a:srgbClr val="C8E6E1"/>
        </a:solidFill>
      </dgm:spPr>
    </dgm:pt>
    <dgm:pt modelId="{BCBC4473-C00D-A64B-8534-0809EA858002}" type="pres">
      <dgm:prSet presAssocID="{2E46B277-3F8D-EA4E-9384-45E317A1533A}" presName="iconRect" presStyleLbl="node1" presStyleIdx="3" presStyleCnt="5" custScaleX="160282" custScaleY="145097"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</dgm:pt>
    <dgm:pt modelId="{75E1F11F-4092-8940-B105-910B120539C8}" type="pres">
      <dgm:prSet presAssocID="{2E46B277-3F8D-EA4E-9384-45E317A1533A}" presName="spaceRect" presStyleCnt="0"/>
      <dgm:spPr/>
    </dgm:pt>
    <dgm:pt modelId="{346ECA76-4F27-F445-8DB7-4C135D41A3DA}" type="pres">
      <dgm:prSet presAssocID="{2E46B277-3F8D-EA4E-9384-45E317A1533A}" presName="parTx" presStyleLbl="revTx" presStyleIdx="3" presStyleCnt="5">
        <dgm:presLayoutVars>
          <dgm:chMax val="0"/>
          <dgm:chPref val="0"/>
        </dgm:presLayoutVars>
      </dgm:prSet>
      <dgm:spPr/>
    </dgm:pt>
    <dgm:pt modelId="{11EE70E7-F222-BC4C-AC5B-7121002432C8}" type="pres">
      <dgm:prSet presAssocID="{4417CC7D-A0AD-BF40-B6D3-4489557132D0}" presName="sibTrans" presStyleCnt="0"/>
      <dgm:spPr/>
    </dgm:pt>
    <dgm:pt modelId="{D315257D-7A0A-D147-BA35-EDDD196EC5D8}" type="pres">
      <dgm:prSet presAssocID="{243A023F-282D-DD41-9D66-6E4738492274}" presName="compNode" presStyleCnt="0"/>
      <dgm:spPr/>
    </dgm:pt>
    <dgm:pt modelId="{69F078BF-26DF-A140-8100-61B241D49665}" type="pres">
      <dgm:prSet presAssocID="{243A023F-282D-DD41-9D66-6E4738492274}" presName="bgRect" presStyleLbl="bgShp" presStyleIdx="4" presStyleCnt="5"/>
      <dgm:spPr>
        <a:solidFill>
          <a:srgbClr val="C8E6E1"/>
        </a:solidFill>
      </dgm:spPr>
    </dgm:pt>
    <dgm:pt modelId="{3021690A-2675-194C-A665-3FE4CBFD690D}" type="pres">
      <dgm:prSet presAssocID="{243A023F-282D-DD41-9D66-6E4738492274}" presName="iconRect" presStyleLbl="node1" presStyleIdx="4" presStyleCnt="5" custScaleX="165415" custScaleY="138238"/>
      <dgm:spPr>
        <a:blipFill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</dgm:pt>
    <dgm:pt modelId="{E352C920-744C-5748-8AEC-1D7AD111D7C8}" type="pres">
      <dgm:prSet presAssocID="{243A023F-282D-DD41-9D66-6E4738492274}" presName="spaceRect" presStyleCnt="0"/>
      <dgm:spPr/>
    </dgm:pt>
    <dgm:pt modelId="{09920464-E507-9146-98AF-7A6438B70C36}" type="pres">
      <dgm:prSet presAssocID="{243A023F-282D-DD41-9D66-6E473849227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BE0CA0C-9CFD-5741-ABCA-862F04C1A7FA}" type="presOf" srcId="{B5921244-DEAF-43F7-A12E-E9467AA5F359}" destId="{B3F16154-89D0-41E1-9E18-5127DE0A6984}" srcOrd="0" destOrd="0" presId="urn:microsoft.com/office/officeart/2018/2/layout/IconVerticalSolidList"/>
    <dgm:cxn modelId="{246B1429-F16B-A047-B61F-9D58AEF4A3DF}" srcId="{B5921244-DEAF-43F7-A12E-E9467AA5F359}" destId="{243A023F-282D-DD41-9D66-6E4738492274}" srcOrd="4" destOrd="0" parTransId="{053A4D15-354E-2E4D-B120-24ACE00E694D}" sibTransId="{83E97902-7432-CD4F-9587-053D3ED4F3C0}"/>
    <dgm:cxn modelId="{C956042F-9457-FF43-A944-656B8D33D834}" type="presOf" srcId="{BD0B52D1-724B-499D-90F2-D230E3D496F9}" destId="{09334E15-74A1-4222-88A5-0C60A66D950F}" srcOrd="0" destOrd="0" presId="urn:microsoft.com/office/officeart/2018/2/layout/IconVerticalSolidList"/>
    <dgm:cxn modelId="{4E797D5C-8095-B64B-8E81-AAA8A4446538}" type="presOf" srcId="{2E46B277-3F8D-EA4E-9384-45E317A1533A}" destId="{346ECA76-4F27-F445-8DB7-4C135D41A3DA}" srcOrd="0" destOrd="0" presId="urn:microsoft.com/office/officeart/2018/2/layout/IconVerticalSolidList"/>
    <dgm:cxn modelId="{FA1E8A69-ABA8-AC4F-9225-50673EB39DB6}" srcId="{B5921244-DEAF-43F7-A12E-E9467AA5F359}" destId="{0ABB215E-5B3F-D242-AF06-BC321A86BDC7}" srcOrd="1" destOrd="0" parTransId="{8C15FF03-115D-934C-99E2-73EA739644C2}" sibTransId="{CE987BED-6F83-3F4A-8E8A-1E9803517205}"/>
    <dgm:cxn modelId="{B31E7478-A348-5E40-BAA4-A799EF8BA18D}" srcId="{B5921244-DEAF-43F7-A12E-E9467AA5F359}" destId="{4513B33D-7AAE-5B4C-982B-857A63548564}" srcOrd="2" destOrd="0" parTransId="{9E94A7C3-92B9-BB42-A11C-4AFB22509389}" sibTransId="{5B4046EB-833B-5E4E-BA9F-73782E1389AF}"/>
    <dgm:cxn modelId="{5CEC4882-47FA-4B2B-884F-D43A28244604}" srcId="{B5921244-DEAF-43F7-A12E-E9467AA5F359}" destId="{BD0B52D1-724B-499D-90F2-D230E3D496F9}" srcOrd="0" destOrd="0" parTransId="{D6711788-9303-4D16-A336-9F3224B478D5}" sibTransId="{303E74EC-FCE1-49E9-99C3-F5E595868673}"/>
    <dgm:cxn modelId="{A1076CB7-59E7-664F-A4FC-8645B60AB8FB}" type="presOf" srcId="{0ABB215E-5B3F-D242-AF06-BC321A86BDC7}" destId="{6B6A6306-6DC5-924C-9FE0-4CC2844AA886}" srcOrd="0" destOrd="0" presId="urn:microsoft.com/office/officeart/2018/2/layout/IconVerticalSolidList"/>
    <dgm:cxn modelId="{AE4023BB-0717-7546-BD2E-AF3591735D5E}" type="presOf" srcId="{4513B33D-7AAE-5B4C-982B-857A63548564}" destId="{7D788450-C3B5-CC43-B51D-A5B41BA91B09}" srcOrd="0" destOrd="0" presId="urn:microsoft.com/office/officeart/2018/2/layout/IconVerticalSolidList"/>
    <dgm:cxn modelId="{486170C4-4BD4-6546-AC6A-EC286FD703D8}" type="presOf" srcId="{243A023F-282D-DD41-9D66-6E4738492274}" destId="{09920464-E507-9146-98AF-7A6438B70C36}" srcOrd="0" destOrd="0" presId="urn:microsoft.com/office/officeart/2018/2/layout/IconVerticalSolidList"/>
    <dgm:cxn modelId="{823CFEEF-B039-5C42-AAB5-B7A9B1D6B296}" srcId="{B5921244-DEAF-43F7-A12E-E9467AA5F359}" destId="{2E46B277-3F8D-EA4E-9384-45E317A1533A}" srcOrd="3" destOrd="0" parTransId="{4E899CB6-1ED7-7845-8744-7FC4A0CB6E4D}" sibTransId="{4417CC7D-A0AD-BF40-B6D3-4489557132D0}"/>
    <dgm:cxn modelId="{F6064BD3-F072-8345-8478-0A2F78B174FB}" type="presParOf" srcId="{B3F16154-89D0-41E1-9E18-5127DE0A6984}" destId="{7B2CFFA6-62EC-4CAE-8241-24362613AD9E}" srcOrd="0" destOrd="0" presId="urn:microsoft.com/office/officeart/2018/2/layout/IconVerticalSolidList"/>
    <dgm:cxn modelId="{65916223-47B7-0043-90F0-C49B34E5EC53}" type="presParOf" srcId="{7B2CFFA6-62EC-4CAE-8241-24362613AD9E}" destId="{9EBECFB4-482D-42CA-A4AE-9EE93BA7C1DD}" srcOrd="0" destOrd="0" presId="urn:microsoft.com/office/officeart/2018/2/layout/IconVerticalSolidList"/>
    <dgm:cxn modelId="{3C5345A5-438F-1740-9B43-296A96875DBD}" type="presParOf" srcId="{7B2CFFA6-62EC-4CAE-8241-24362613AD9E}" destId="{C017F540-4133-4E0B-ABB9-CD0BBE5F511E}" srcOrd="1" destOrd="0" presId="urn:microsoft.com/office/officeart/2018/2/layout/IconVerticalSolidList"/>
    <dgm:cxn modelId="{60A40D48-A7EF-7244-B2C3-C3DC6F89FA9A}" type="presParOf" srcId="{7B2CFFA6-62EC-4CAE-8241-24362613AD9E}" destId="{F0525C28-8DFC-4B12-86F1-F8FCA1E8882D}" srcOrd="2" destOrd="0" presId="urn:microsoft.com/office/officeart/2018/2/layout/IconVerticalSolidList"/>
    <dgm:cxn modelId="{710CCB6D-482E-2548-8D97-D87EC92B3149}" type="presParOf" srcId="{7B2CFFA6-62EC-4CAE-8241-24362613AD9E}" destId="{09334E15-74A1-4222-88A5-0C60A66D950F}" srcOrd="3" destOrd="0" presId="urn:microsoft.com/office/officeart/2018/2/layout/IconVerticalSolidList"/>
    <dgm:cxn modelId="{567AF010-8C3B-D843-99DF-1CE68E4BE08A}" type="presParOf" srcId="{B3F16154-89D0-41E1-9E18-5127DE0A6984}" destId="{675358A8-98B0-EB47-9221-A3C6B7B999E3}" srcOrd="1" destOrd="0" presId="urn:microsoft.com/office/officeart/2018/2/layout/IconVerticalSolidList"/>
    <dgm:cxn modelId="{BBC3D80B-E6A1-9F4B-8EA5-7A26E74157A6}" type="presParOf" srcId="{B3F16154-89D0-41E1-9E18-5127DE0A6984}" destId="{5362CB64-C43A-9642-9792-76213F4BDD65}" srcOrd="2" destOrd="0" presId="urn:microsoft.com/office/officeart/2018/2/layout/IconVerticalSolidList"/>
    <dgm:cxn modelId="{A29BC6E1-9842-5E4A-AF21-26AC80B81778}" type="presParOf" srcId="{5362CB64-C43A-9642-9792-76213F4BDD65}" destId="{7D5E6804-1FDC-C649-947B-CB9EFABEE2A0}" srcOrd="0" destOrd="0" presId="urn:microsoft.com/office/officeart/2018/2/layout/IconVerticalSolidList"/>
    <dgm:cxn modelId="{B18C89C0-A549-4B40-9F5C-477AF9912C5E}" type="presParOf" srcId="{5362CB64-C43A-9642-9792-76213F4BDD65}" destId="{D4F1D373-9242-9346-BFB2-27D5072396F2}" srcOrd="1" destOrd="0" presId="urn:microsoft.com/office/officeart/2018/2/layout/IconVerticalSolidList"/>
    <dgm:cxn modelId="{A52739E4-5C3A-764B-9F03-61AC04111AF2}" type="presParOf" srcId="{5362CB64-C43A-9642-9792-76213F4BDD65}" destId="{F8BD73CF-37C9-AA46-BB0D-3B10560C45CD}" srcOrd="2" destOrd="0" presId="urn:microsoft.com/office/officeart/2018/2/layout/IconVerticalSolidList"/>
    <dgm:cxn modelId="{7ED7B510-632F-5F40-AE69-8B8D7B954E28}" type="presParOf" srcId="{5362CB64-C43A-9642-9792-76213F4BDD65}" destId="{6B6A6306-6DC5-924C-9FE0-4CC2844AA886}" srcOrd="3" destOrd="0" presId="urn:microsoft.com/office/officeart/2018/2/layout/IconVerticalSolidList"/>
    <dgm:cxn modelId="{E06F4CAD-793A-2741-9563-3A1BA0C1C458}" type="presParOf" srcId="{B3F16154-89D0-41E1-9E18-5127DE0A6984}" destId="{789AFFEF-0DFD-E84F-8696-B05BE16A2228}" srcOrd="3" destOrd="0" presId="urn:microsoft.com/office/officeart/2018/2/layout/IconVerticalSolidList"/>
    <dgm:cxn modelId="{C5673762-55FA-AD4F-B189-B7D57E33750B}" type="presParOf" srcId="{B3F16154-89D0-41E1-9E18-5127DE0A6984}" destId="{6BAF96B9-55EE-404E-B0DA-D920200911F0}" srcOrd="4" destOrd="0" presId="urn:microsoft.com/office/officeart/2018/2/layout/IconVerticalSolidList"/>
    <dgm:cxn modelId="{1D35621C-6868-BD4D-8D57-D92684111439}" type="presParOf" srcId="{6BAF96B9-55EE-404E-B0DA-D920200911F0}" destId="{C941883C-6748-4C42-B7F0-6D10158E34CC}" srcOrd="0" destOrd="0" presId="urn:microsoft.com/office/officeart/2018/2/layout/IconVerticalSolidList"/>
    <dgm:cxn modelId="{B579580B-D3B4-094E-95B8-98B86A80E256}" type="presParOf" srcId="{6BAF96B9-55EE-404E-B0DA-D920200911F0}" destId="{C1B31DFE-BC85-434C-8382-68743B8E645D}" srcOrd="1" destOrd="0" presId="urn:microsoft.com/office/officeart/2018/2/layout/IconVerticalSolidList"/>
    <dgm:cxn modelId="{B481A5CD-585D-A141-81CD-71821B3B3FA5}" type="presParOf" srcId="{6BAF96B9-55EE-404E-B0DA-D920200911F0}" destId="{A9FE0B49-E645-974B-9ADA-8A482117A31D}" srcOrd="2" destOrd="0" presId="urn:microsoft.com/office/officeart/2018/2/layout/IconVerticalSolidList"/>
    <dgm:cxn modelId="{58C06225-9AAB-704B-BABF-ADD1F3F7A476}" type="presParOf" srcId="{6BAF96B9-55EE-404E-B0DA-D920200911F0}" destId="{7D788450-C3B5-CC43-B51D-A5B41BA91B09}" srcOrd="3" destOrd="0" presId="urn:microsoft.com/office/officeart/2018/2/layout/IconVerticalSolidList"/>
    <dgm:cxn modelId="{383C4DEE-55B0-B64D-A618-AA30EC002405}" type="presParOf" srcId="{B3F16154-89D0-41E1-9E18-5127DE0A6984}" destId="{ADCCB085-7B32-D54C-B11C-D0F35B1AE98A}" srcOrd="5" destOrd="0" presId="urn:microsoft.com/office/officeart/2018/2/layout/IconVerticalSolidList"/>
    <dgm:cxn modelId="{98D22D65-9B15-C24F-8299-E1D0B468ABAD}" type="presParOf" srcId="{B3F16154-89D0-41E1-9E18-5127DE0A6984}" destId="{103475EC-807D-BE4D-8A9B-7A3913EA792E}" srcOrd="6" destOrd="0" presId="urn:microsoft.com/office/officeart/2018/2/layout/IconVerticalSolidList"/>
    <dgm:cxn modelId="{6D189C84-625E-C444-BE55-3DA32AFB0421}" type="presParOf" srcId="{103475EC-807D-BE4D-8A9B-7A3913EA792E}" destId="{A4C41A11-18FF-2046-9E5F-CCF72F09D8A0}" srcOrd="0" destOrd="0" presId="urn:microsoft.com/office/officeart/2018/2/layout/IconVerticalSolidList"/>
    <dgm:cxn modelId="{A5FD1E56-ED6D-A54B-BDEA-CBFA081E8542}" type="presParOf" srcId="{103475EC-807D-BE4D-8A9B-7A3913EA792E}" destId="{BCBC4473-C00D-A64B-8534-0809EA858002}" srcOrd="1" destOrd="0" presId="urn:microsoft.com/office/officeart/2018/2/layout/IconVerticalSolidList"/>
    <dgm:cxn modelId="{2D048666-7302-6F49-8ACE-65651D64D808}" type="presParOf" srcId="{103475EC-807D-BE4D-8A9B-7A3913EA792E}" destId="{75E1F11F-4092-8940-B105-910B120539C8}" srcOrd="2" destOrd="0" presId="urn:microsoft.com/office/officeart/2018/2/layout/IconVerticalSolidList"/>
    <dgm:cxn modelId="{62B7EA39-996F-2345-B49D-E906B057E912}" type="presParOf" srcId="{103475EC-807D-BE4D-8A9B-7A3913EA792E}" destId="{346ECA76-4F27-F445-8DB7-4C135D41A3DA}" srcOrd="3" destOrd="0" presId="urn:microsoft.com/office/officeart/2018/2/layout/IconVerticalSolidList"/>
    <dgm:cxn modelId="{C15E8177-D4A6-1742-BA77-55C517B9A41F}" type="presParOf" srcId="{B3F16154-89D0-41E1-9E18-5127DE0A6984}" destId="{11EE70E7-F222-BC4C-AC5B-7121002432C8}" srcOrd="7" destOrd="0" presId="urn:microsoft.com/office/officeart/2018/2/layout/IconVerticalSolidList"/>
    <dgm:cxn modelId="{AE987DE4-E03A-3843-9EFB-E145524E7BBC}" type="presParOf" srcId="{B3F16154-89D0-41E1-9E18-5127DE0A6984}" destId="{D315257D-7A0A-D147-BA35-EDDD196EC5D8}" srcOrd="8" destOrd="0" presId="urn:microsoft.com/office/officeart/2018/2/layout/IconVerticalSolidList"/>
    <dgm:cxn modelId="{DF0BF946-BF4D-DF48-B571-23559722FA04}" type="presParOf" srcId="{D315257D-7A0A-D147-BA35-EDDD196EC5D8}" destId="{69F078BF-26DF-A140-8100-61B241D49665}" srcOrd="0" destOrd="0" presId="urn:microsoft.com/office/officeart/2018/2/layout/IconVerticalSolidList"/>
    <dgm:cxn modelId="{493EE707-F267-DE47-98DF-0FAEADD41293}" type="presParOf" srcId="{D315257D-7A0A-D147-BA35-EDDD196EC5D8}" destId="{3021690A-2675-194C-A665-3FE4CBFD690D}" srcOrd="1" destOrd="0" presId="urn:microsoft.com/office/officeart/2018/2/layout/IconVerticalSolidList"/>
    <dgm:cxn modelId="{9BC901F3-86DA-7F44-80F0-3591DD0567F1}" type="presParOf" srcId="{D315257D-7A0A-D147-BA35-EDDD196EC5D8}" destId="{E352C920-744C-5748-8AEC-1D7AD111D7C8}" srcOrd="2" destOrd="0" presId="urn:microsoft.com/office/officeart/2018/2/layout/IconVerticalSolidList"/>
    <dgm:cxn modelId="{09F6861B-C5F2-D64A-9A2D-E2EFEFCA8673}" type="presParOf" srcId="{D315257D-7A0A-D147-BA35-EDDD196EC5D8}" destId="{09920464-E507-9146-98AF-7A6438B70C3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34F34-DBAC-B748-933F-F1625E661D2C}">
      <dsp:nvSpPr>
        <dsp:cNvPr id="0" name=""/>
        <dsp:cNvSpPr/>
      </dsp:nvSpPr>
      <dsp:spPr>
        <a:xfrm>
          <a:off x="3624" y="1794704"/>
          <a:ext cx="3169578" cy="716147"/>
        </a:xfrm>
        <a:prstGeom prst="homePlate">
          <a:avLst/>
        </a:prstGeom>
        <a:solidFill>
          <a:srgbClr val="6BBB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kern="1200" dirty="0">
              <a:solidFill>
                <a:schemeClr val="tx1"/>
              </a:solidFill>
            </a:rPr>
            <a:t>Promotion/Prévention</a:t>
          </a:r>
        </a:p>
      </dsp:txBody>
      <dsp:txXfrm>
        <a:off x="3624" y="1794704"/>
        <a:ext cx="2990541" cy="716147"/>
      </dsp:txXfrm>
    </dsp:sp>
    <dsp:sp modelId="{25BF51F8-8070-BA4D-A986-49C91FD16AA1}">
      <dsp:nvSpPr>
        <dsp:cNvPr id="0" name=""/>
        <dsp:cNvSpPr/>
      </dsp:nvSpPr>
      <dsp:spPr>
        <a:xfrm>
          <a:off x="2539287" y="1784156"/>
          <a:ext cx="3169578" cy="737243"/>
        </a:xfrm>
        <a:prstGeom prst="chevron">
          <a:avLst/>
        </a:prstGeom>
        <a:solidFill>
          <a:srgbClr val="C8E6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kern="1200" dirty="0">
              <a:solidFill>
                <a:schemeClr val="tx1"/>
              </a:solidFill>
            </a:rPr>
            <a:t>Services de 1</a:t>
          </a:r>
          <a:r>
            <a:rPr lang="fr-CA" sz="1400" kern="1200" baseline="30000" dirty="0">
              <a:solidFill>
                <a:schemeClr val="tx1"/>
              </a:solidFill>
            </a:rPr>
            <a:t>ère</a:t>
          </a:r>
          <a:r>
            <a:rPr lang="fr-CA" sz="1400" kern="1200" dirty="0">
              <a:solidFill>
                <a:schemeClr val="tx1"/>
              </a:solidFill>
            </a:rPr>
            <a:t> ligne</a:t>
          </a:r>
        </a:p>
      </dsp:txBody>
      <dsp:txXfrm>
        <a:off x="2907909" y="1784156"/>
        <a:ext cx="2432335" cy="737243"/>
      </dsp:txXfrm>
    </dsp:sp>
    <dsp:sp modelId="{D4B4C275-9D93-B042-8B61-4B19EFA07B7E}">
      <dsp:nvSpPr>
        <dsp:cNvPr id="0" name=""/>
        <dsp:cNvSpPr/>
      </dsp:nvSpPr>
      <dsp:spPr>
        <a:xfrm>
          <a:off x="5074949" y="1794704"/>
          <a:ext cx="3169578" cy="716147"/>
        </a:xfrm>
        <a:prstGeom prst="chevron">
          <a:avLst/>
        </a:prstGeom>
        <a:solidFill>
          <a:srgbClr val="C8E6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kern="1200" dirty="0">
              <a:solidFill>
                <a:schemeClr val="tx1"/>
              </a:solidFill>
            </a:rPr>
            <a:t>Services de 2</a:t>
          </a:r>
          <a:r>
            <a:rPr lang="fr-CA" sz="1400" kern="1200" baseline="30000" dirty="0">
              <a:solidFill>
                <a:schemeClr val="tx1"/>
              </a:solidFill>
            </a:rPr>
            <a:t>ème</a:t>
          </a:r>
          <a:r>
            <a:rPr lang="fr-CA" sz="1400" kern="1200" dirty="0">
              <a:solidFill>
                <a:schemeClr val="tx1"/>
              </a:solidFill>
            </a:rPr>
            <a:t> ligne</a:t>
          </a:r>
        </a:p>
      </dsp:txBody>
      <dsp:txXfrm>
        <a:off x="5433023" y="1794704"/>
        <a:ext cx="2453431" cy="7161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ECFB4-482D-42CA-A4AE-9EE93BA7C1DD}">
      <dsp:nvSpPr>
        <dsp:cNvPr id="0" name=""/>
        <dsp:cNvSpPr/>
      </dsp:nvSpPr>
      <dsp:spPr>
        <a:xfrm>
          <a:off x="0" y="4043"/>
          <a:ext cx="7543528" cy="861340"/>
        </a:xfrm>
        <a:prstGeom prst="roundRect">
          <a:avLst>
            <a:gd name="adj" fmla="val 10000"/>
          </a:avLst>
        </a:prstGeom>
        <a:solidFill>
          <a:srgbClr val="C8E6E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17F540-4133-4E0B-ABB9-CD0BBE5F511E}">
      <dsp:nvSpPr>
        <dsp:cNvPr id="0" name=""/>
        <dsp:cNvSpPr/>
      </dsp:nvSpPr>
      <dsp:spPr>
        <a:xfrm>
          <a:off x="61822" y="89629"/>
          <a:ext cx="871203" cy="69016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334E15-74A1-4222-88A5-0C60A66D950F}">
      <dsp:nvSpPr>
        <dsp:cNvPr id="0" name=""/>
        <dsp:cNvSpPr/>
      </dsp:nvSpPr>
      <dsp:spPr>
        <a:xfrm>
          <a:off x="994848" y="4043"/>
          <a:ext cx="6548679" cy="861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59" tIns="91159" rIns="91159" bIns="91159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700" kern="1200" dirty="0"/>
            <a:t>Déploiement de programmes validés</a:t>
          </a:r>
        </a:p>
      </dsp:txBody>
      <dsp:txXfrm>
        <a:off x="994848" y="4043"/>
        <a:ext cx="6548679" cy="861340"/>
      </dsp:txXfrm>
    </dsp:sp>
    <dsp:sp modelId="{7D5E6804-1FDC-C649-947B-CB9EFABEE2A0}">
      <dsp:nvSpPr>
        <dsp:cNvPr id="0" name=""/>
        <dsp:cNvSpPr/>
      </dsp:nvSpPr>
      <dsp:spPr>
        <a:xfrm>
          <a:off x="0" y="1080719"/>
          <a:ext cx="7543528" cy="861340"/>
        </a:xfrm>
        <a:prstGeom prst="roundRect">
          <a:avLst>
            <a:gd name="adj" fmla="val 10000"/>
          </a:avLst>
        </a:prstGeom>
        <a:solidFill>
          <a:srgbClr val="C8E6E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F1D373-9242-9346-BFB2-27D5072396F2}">
      <dsp:nvSpPr>
        <dsp:cNvPr id="0" name=""/>
        <dsp:cNvSpPr/>
      </dsp:nvSpPr>
      <dsp:spPr>
        <a:xfrm>
          <a:off x="115440" y="1136644"/>
          <a:ext cx="763967" cy="749490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A6306-6DC5-924C-9FE0-4CC2844AA886}">
      <dsp:nvSpPr>
        <dsp:cNvPr id="0" name=""/>
        <dsp:cNvSpPr/>
      </dsp:nvSpPr>
      <dsp:spPr>
        <a:xfrm>
          <a:off x="994848" y="1080719"/>
          <a:ext cx="6548679" cy="861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59" tIns="91159" rIns="91159" bIns="9115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900" kern="1200" dirty="0"/>
            <a:t>Prévention universelle jusqu’à l’intervention précoce</a:t>
          </a:r>
        </a:p>
      </dsp:txBody>
      <dsp:txXfrm>
        <a:off x="994848" y="1080719"/>
        <a:ext cx="6548679" cy="861340"/>
      </dsp:txXfrm>
    </dsp:sp>
    <dsp:sp modelId="{C941883C-6748-4C42-B7F0-6D10158E34CC}">
      <dsp:nvSpPr>
        <dsp:cNvPr id="0" name=""/>
        <dsp:cNvSpPr/>
      </dsp:nvSpPr>
      <dsp:spPr>
        <a:xfrm>
          <a:off x="0" y="2157395"/>
          <a:ext cx="7543528" cy="861340"/>
        </a:xfrm>
        <a:prstGeom prst="roundRect">
          <a:avLst>
            <a:gd name="adj" fmla="val 10000"/>
          </a:avLst>
        </a:prstGeom>
        <a:solidFill>
          <a:srgbClr val="C8E6E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31DFE-BC85-434C-8382-68743B8E645D}">
      <dsp:nvSpPr>
        <dsp:cNvPr id="0" name=""/>
        <dsp:cNvSpPr/>
      </dsp:nvSpPr>
      <dsp:spPr>
        <a:xfrm>
          <a:off x="116195" y="2220379"/>
          <a:ext cx="762456" cy="735373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788450-C3B5-CC43-B51D-A5B41BA91B09}">
      <dsp:nvSpPr>
        <dsp:cNvPr id="0" name=""/>
        <dsp:cNvSpPr/>
      </dsp:nvSpPr>
      <dsp:spPr>
        <a:xfrm>
          <a:off x="994848" y="2157395"/>
          <a:ext cx="6548679" cy="861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59" tIns="91159" rIns="91159" bIns="9115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900" kern="1200" dirty="0"/>
            <a:t>Approche de réduction des méfaits</a:t>
          </a:r>
        </a:p>
      </dsp:txBody>
      <dsp:txXfrm>
        <a:off x="994848" y="2157395"/>
        <a:ext cx="6548679" cy="861340"/>
      </dsp:txXfrm>
    </dsp:sp>
    <dsp:sp modelId="{A4C41A11-18FF-2046-9E5F-CCF72F09D8A0}">
      <dsp:nvSpPr>
        <dsp:cNvPr id="0" name=""/>
        <dsp:cNvSpPr/>
      </dsp:nvSpPr>
      <dsp:spPr>
        <a:xfrm>
          <a:off x="0" y="3234071"/>
          <a:ext cx="7543528" cy="861340"/>
        </a:xfrm>
        <a:prstGeom prst="roundRect">
          <a:avLst>
            <a:gd name="adj" fmla="val 10000"/>
          </a:avLst>
        </a:prstGeom>
        <a:solidFill>
          <a:srgbClr val="C8E6E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BC4473-C00D-A64B-8534-0809EA858002}">
      <dsp:nvSpPr>
        <dsp:cNvPr id="0" name=""/>
        <dsp:cNvSpPr/>
      </dsp:nvSpPr>
      <dsp:spPr>
        <a:xfrm>
          <a:off x="117766" y="3321052"/>
          <a:ext cx="759315" cy="687378"/>
        </a:xfrm>
        <a:prstGeom prst="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6ECA76-4F27-F445-8DB7-4C135D41A3DA}">
      <dsp:nvSpPr>
        <dsp:cNvPr id="0" name=""/>
        <dsp:cNvSpPr/>
      </dsp:nvSpPr>
      <dsp:spPr>
        <a:xfrm>
          <a:off x="994848" y="3234071"/>
          <a:ext cx="6548679" cy="861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59" tIns="91159" rIns="91159" bIns="9115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900" kern="1200" dirty="0"/>
            <a:t>Implication des jeunes (sélection des projets)</a:t>
          </a:r>
        </a:p>
      </dsp:txBody>
      <dsp:txXfrm>
        <a:off x="994848" y="3234071"/>
        <a:ext cx="6548679" cy="861340"/>
      </dsp:txXfrm>
    </dsp:sp>
    <dsp:sp modelId="{69F078BF-26DF-A140-8100-61B241D49665}">
      <dsp:nvSpPr>
        <dsp:cNvPr id="0" name=""/>
        <dsp:cNvSpPr/>
      </dsp:nvSpPr>
      <dsp:spPr>
        <a:xfrm>
          <a:off x="0" y="4310747"/>
          <a:ext cx="7543528" cy="861340"/>
        </a:xfrm>
        <a:prstGeom prst="roundRect">
          <a:avLst>
            <a:gd name="adj" fmla="val 10000"/>
          </a:avLst>
        </a:prstGeom>
        <a:solidFill>
          <a:srgbClr val="C8E6E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1690A-2675-194C-A665-3FE4CBFD690D}">
      <dsp:nvSpPr>
        <dsp:cNvPr id="0" name=""/>
        <dsp:cNvSpPr/>
      </dsp:nvSpPr>
      <dsp:spPr>
        <a:xfrm>
          <a:off x="105607" y="4413975"/>
          <a:ext cx="783632" cy="654885"/>
        </a:xfrm>
        <a:prstGeom prst="rect">
          <a:avLst/>
        </a:prstGeom>
        <a:blipFill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920464-E507-9146-98AF-7A6438B70C36}">
      <dsp:nvSpPr>
        <dsp:cNvPr id="0" name=""/>
        <dsp:cNvSpPr/>
      </dsp:nvSpPr>
      <dsp:spPr>
        <a:xfrm>
          <a:off x="994848" y="4310747"/>
          <a:ext cx="6548679" cy="861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59" tIns="91159" rIns="91159" bIns="9115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900" kern="1200" dirty="0"/>
            <a:t>Mise en place d’une communauté de pratique</a:t>
          </a:r>
        </a:p>
      </dsp:txBody>
      <dsp:txXfrm>
        <a:off x="994848" y="4310747"/>
        <a:ext cx="6548679" cy="861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AD139-5775-4B39-AFF9-11E76A316A44}" type="datetimeFigureOut">
              <a:rPr lang="fr-CA" smtClean="0"/>
              <a:t>2022-03-22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9C808-6994-4D53-ACAB-9358AC7A4F8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03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746078C-4EAC-4D39-B2D4-89AC8EC9ECF1}" type="datetimeFigureOut">
              <a:rPr lang="en-CA" smtClean="0"/>
              <a:t>2022-03-22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84567E3-B75E-4EF2-9BF8-D5A4AF49B27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8178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3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3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567E3-B75E-4EF2-9BF8-D5A4AF49B272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2625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5B221-1B82-4031-9C3D-F4AE1B9C67A5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30467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5B221-1B82-4031-9C3D-F4AE1B9C67A5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717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5B221-1B82-4031-9C3D-F4AE1B9C67A5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19754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FA2A2-39B9-4297-B111-E814FAC9BA22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9961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FA2A2-39B9-4297-B111-E814FAC9BA22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3022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Maintenant</a:t>
            </a:r>
            <a:r>
              <a:rPr lang="en-CA" dirty="0"/>
              <a:t> </a:t>
            </a:r>
            <a:r>
              <a:rPr lang="en-CA" dirty="0" err="1"/>
              <a:t>qu’on</a:t>
            </a:r>
            <a:r>
              <a:rPr lang="en-CA" dirty="0"/>
              <a:t> a </a:t>
            </a:r>
            <a:r>
              <a:rPr lang="en-CA" dirty="0" err="1"/>
              <a:t>parlé</a:t>
            </a:r>
            <a:r>
              <a:rPr lang="en-CA" dirty="0"/>
              <a:t> de prevention, on </a:t>
            </a:r>
            <a:r>
              <a:rPr lang="en-CA" dirty="0" err="1"/>
              <a:t>va</a:t>
            </a:r>
            <a:r>
              <a:rPr lang="en-CA" dirty="0"/>
              <a:t> </a:t>
            </a:r>
            <a:r>
              <a:rPr lang="en-CA" dirty="0" err="1"/>
              <a:t>parlé</a:t>
            </a:r>
            <a:r>
              <a:rPr lang="en-CA" baseline="0" dirty="0"/>
              <a:t> de </a:t>
            </a:r>
            <a:r>
              <a:rPr lang="en-CA" baseline="0" dirty="0" err="1"/>
              <a:t>l’offer</a:t>
            </a:r>
            <a:r>
              <a:rPr lang="en-CA" baseline="0" dirty="0"/>
              <a:t> de </a:t>
            </a:r>
            <a:r>
              <a:rPr lang="en-CA" baseline="0" dirty="0" err="1"/>
              <a:t>soins</a:t>
            </a:r>
            <a:r>
              <a:rPr lang="en-CA" baseline="0" dirty="0"/>
              <a:t> et services qui </a:t>
            </a:r>
            <a:r>
              <a:rPr lang="en-CA" baseline="0" dirty="0" err="1"/>
              <a:t>est</a:t>
            </a:r>
            <a:r>
              <a:rPr lang="en-CA" baseline="0" dirty="0"/>
              <a:t> </a:t>
            </a:r>
            <a:r>
              <a:rPr lang="en-CA" baseline="0" dirty="0" err="1"/>
              <a:t>offerte</a:t>
            </a:r>
            <a:r>
              <a:rPr lang="en-CA" baseline="0" dirty="0"/>
              <a:t> aux </a:t>
            </a:r>
            <a:r>
              <a:rPr lang="en-CA" baseline="0" dirty="0" err="1"/>
              <a:t>jeunes</a:t>
            </a:r>
            <a:r>
              <a:rPr lang="en-CA" baseline="0" dirty="0"/>
              <a:t> à travers le continuum </a:t>
            </a:r>
            <a:r>
              <a:rPr lang="en-CA" baseline="0" dirty="0" err="1"/>
              <a:t>jeunesse</a:t>
            </a:r>
            <a:r>
              <a:rPr lang="en-CA" baseline="0" dirty="0"/>
              <a:t> du CIUSSS de </a:t>
            </a:r>
            <a:r>
              <a:rPr lang="en-CA" baseline="0" dirty="0" err="1"/>
              <a:t>l’Ouest</a:t>
            </a:r>
            <a:r>
              <a:rPr lang="en-CA" baseline="0" dirty="0"/>
              <a:t> de </a:t>
            </a:r>
            <a:r>
              <a:rPr lang="en-CA" baseline="0" dirty="0" err="1"/>
              <a:t>l’ile</a:t>
            </a:r>
            <a:r>
              <a:rPr lang="en-CA" baseline="0" dirty="0"/>
              <a:t> de Montréal, avec 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567E3-B75E-4EF2-9BF8-D5A4AF49B272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7975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E7E7E-A93B-48CC-BFED-135A9990D1FE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3919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E7E7E-A93B-48CC-BFED-135A9990D1FE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9782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E7E7E-A93B-48CC-BFED-135A9990D1FE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49047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E7E7E-A93B-48CC-BFED-135A9990D1FE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3154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12H: MICHEL</a:t>
            </a:r>
            <a:r>
              <a:rPr lang="fr-CA" baseline="0" dirty="0"/>
              <a:t> (1 MINUTE)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567E3-B75E-4EF2-9BF8-D5A4AF49B272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141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12H06:</a:t>
            </a:r>
            <a:r>
              <a:rPr lang="fr-CA" sz="120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Sans plus attendre, on va débuter nos </a:t>
            </a:r>
            <a:r>
              <a:rPr lang="fr-CA" sz="120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présentations d’experts</a:t>
            </a: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est extrêmement chanceux de pouvoir compter sur leur présence aujourd’hui.</a:t>
            </a: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Ceux qui ont déjà assisté à nos rencontres virtuelles savent que c’est du speed </a:t>
            </a:r>
            <a:r>
              <a:rPr lang="fr-CA" sz="120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dating</a:t>
            </a:r>
            <a:r>
              <a:rPr lang="fr-CA" sz="120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on a une heure pour rencontrer 4 offres de services, pour savoir qui fait quoi.</a:t>
            </a: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Ils auront 8 minutes chacun pour s’adresser à vous. Étant donné que le temps est serré, je vais commencer à leur faire des grands signes quand il va leur rester une minute pour qu’ils ramassent leur conclusion alors inquiétez-vous pas si vous me voyez gesticuler de manière alarmante. </a:t>
            </a: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Commençons tout de suite avec Marie-Claude Sauvé, directrice de l’organisme Cumulus. À vous la parole Marie-Claude. </a:t>
            </a: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567E3-B75E-4EF2-9BF8-D5A4AF49B272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43529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687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889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5592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5516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93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859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1866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592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altLang="fr-FR" baseline="0" dirty="0">
                <a:solidFill>
                  <a:srgbClr val="000000"/>
                </a:solidFill>
              </a:rPr>
              <a:t>12H01: MICHEL (2 MINUTES)</a:t>
            </a: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altLang="fr-FR" baseline="0" dirty="0">
              <a:solidFill>
                <a:srgbClr val="000000"/>
              </a:solidFill>
            </a:endParaRP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altLang="fr-FR" baseline="0" dirty="0" err="1">
                <a:solidFill>
                  <a:srgbClr val="000000"/>
                </a:solidFill>
              </a:rPr>
              <a:t>L’objectif</a:t>
            </a:r>
            <a:r>
              <a:rPr lang="en-CA" altLang="fr-FR" baseline="0" dirty="0">
                <a:solidFill>
                  <a:srgbClr val="000000"/>
                </a:solidFill>
              </a:rPr>
              <a:t> du programme de formation </a:t>
            </a:r>
            <a:r>
              <a:rPr lang="en-CA" altLang="fr-FR" baseline="0" dirty="0" err="1">
                <a:solidFill>
                  <a:srgbClr val="000000"/>
                </a:solidFill>
              </a:rPr>
              <a:t>croisée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c’est</a:t>
            </a:r>
            <a:r>
              <a:rPr lang="en-CA" altLang="fr-FR" baseline="0" dirty="0">
                <a:solidFill>
                  <a:srgbClr val="000000"/>
                </a:solidFill>
              </a:rPr>
              <a:t> d’</a:t>
            </a:r>
            <a:r>
              <a:rPr lang="fr-CA" altLang="fr-FR" sz="1200" kern="1200" baseline="0" dirty="0">
                <a:solidFill>
                  <a:schemeClr val="accent6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a</a:t>
            </a:r>
            <a:r>
              <a:rPr lang="fr-CA" altLang="fr-FR" sz="1200" kern="1200" dirty="0">
                <a:solidFill>
                  <a:schemeClr val="accent6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ssurer une meilleure intégration des services pour les personnes aux prises avec des troubles concomitants.</a:t>
            </a:r>
            <a:endParaRPr lang="en-CA" altLang="fr-FR" baseline="0" dirty="0">
              <a:solidFill>
                <a:srgbClr val="000000"/>
              </a:solidFill>
            </a:endParaRP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altLang="fr-FR" baseline="0" dirty="0">
              <a:solidFill>
                <a:srgbClr val="000000"/>
              </a:solidFill>
            </a:endParaRP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altLang="fr-FR" baseline="0" dirty="0" err="1">
                <a:solidFill>
                  <a:srgbClr val="000000"/>
                </a:solidFill>
              </a:rPr>
              <a:t>Ceux</a:t>
            </a:r>
            <a:r>
              <a:rPr lang="en-CA" altLang="fr-FR" baseline="0" dirty="0">
                <a:solidFill>
                  <a:srgbClr val="000000"/>
                </a:solidFill>
              </a:rPr>
              <a:t> qui </a:t>
            </a:r>
            <a:r>
              <a:rPr lang="en-CA" altLang="fr-FR" baseline="0" dirty="0" err="1">
                <a:solidFill>
                  <a:srgbClr val="000000"/>
                </a:solidFill>
              </a:rPr>
              <a:t>sont</a:t>
            </a:r>
            <a:r>
              <a:rPr lang="en-CA" altLang="fr-FR" baseline="0" dirty="0">
                <a:solidFill>
                  <a:srgbClr val="000000"/>
                </a:solidFill>
              </a:rPr>
              <a:t> des habitués du programme de formation </a:t>
            </a:r>
            <a:r>
              <a:rPr lang="en-CA" altLang="fr-FR" baseline="0" dirty="0" err="1">
                <a:solidFill>
                  <a:srgbClr val="000000"/>
                </a:solidFill>
              </a:rPr>
              <a:t>croisée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savent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qu’on</a:t>
            </a:r>
            <a:r>
              <a:rPr lang="en-CA" altLang="fr-FR" baseline="0" dirty="0">
                <a:solidFill>
                  <a:srgbClr val="000000"/>
                </a:solidFill>
              </a:rPr>
              <a:t> propose </a:t>
            </a:r>
            <a:r>
              <a:rPr lang="en-CA" altLang="fr-FR" baseline="0" dirty="0" err="1">
                <a:solidFill>
                  <a:srgbClr val="000000"/>
                </a:solidFill>
              </a:rPr>
              <a:t>habituellement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deux</a:t>
            </a:r>
            <a:r>
              <a:rPr lang="en-CA" altLang="fr-FR" baseline="0" dirty="0">
                <a:solidFill>
                  <a:srgbClr val="000000"/>
                </a:solidFill>
              </a:rPr>
              <a:t> types </a:t>
            </a:r>
            <a:r>
              <a:rPr lang="en-CA" altLang="fr-FR" baseline="0" dirty="0" err="1">
                <a:solidFill>
                  <a:srgbClr val="000000"/>
                </a:solidFill>
              </a:rPr>
              <a:t>d’activités</a:t>
            </a:r>
            <a:r>
              <a:rPr lang="en-CA" altLang="fr-FR" baseline="0" dirty="0">
                <a:solidFill>
                  <a:srgbClr val="000000"/>
                </a:solidFill>
              </a:rPr>
              <a:t>: </a:t>
            </a: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altLang="fr-FR" baseline="0" dirty="0" err="1">
                <a:solidFill>
                  <a:srgbClr val="000000"/>
                </a:solidFill>
              </a:rPr>
              <a:t>C’est</a:t>
            </a:r>
            <a:r>
              <a:rPr lang="en-CA" altLang="fr-FR" baseline="0" dirty="0">
                <a:solidFill>
                  <a:srgbClr val="000000"/>
                </a:solidFill>
              </a:rPr>
              <a:t> à dire </a:t>
            </a:r>
            <a:r>
              <a:rPr lang="en-CA" altLang="fr-FR" baseline="0" dirty="0" err="1">
                <a:solidFill>
                  <a:srgbClr val="000000"/>
                </a:solidFill>
              </a:rPr>
              <a:t>qu’on</a:t>
            </a:r>
            <a:r>
              <a:rPr lang="en-CA" altLang="fr-FR" baseline="0" dirty="0">
                <a:solidFill>
                  <a:srgbClr val="000000"/>
                </a:solidFill>
              </a:rPr>
              <a:t> a les grands </a:t>
            </a:r>
            <a:r>
              <a:rPr lang="en-CA" altLang="fr-FR" baseline="0" dirty="0" err="1">
                <a:solidFill>
                  <a:srgbClr val="000000"/>
                </a:solidFill>
              </a:rPr>
              <a:t>événements</a:t>
            </a:r>
            <a:r>
              <a:rPr lang="en-CA" altLang="fr-FR" baseline="0" dirty="0">
                <a:solidFill>
                  <a:srgbClr val="000000"/>
                </a:solidFill>
              </a:rPr>
              <a:t> de </a:t>
            </a:r>
            <a:r>
              <a:rPr lang="en-CA" altLang="fr-FR" baseline="0" dirty="0" err="1">
                <a:solidFill>
                  <a:srgbClr val="000000"/>
                </a:solidFill>
              </a:rPr>
              <a:t>partage</a:t>
            </a:r>
            <a:r>
              <a:rPr lang="en-CA" altLang="fr-FR" baseline="0" dirty="0">
                <a:solidFill>
                  <a:srgbClr val="000000"/>
                </a:solidFill>
              </a:rPr>
              <a:t> de </a:t>
            </a:r>
            <a:r>
              <a:rPr lang="en-CA" altLang="fr-FR" baseline="0" dirty="0" err="1">
                <a:solidFill>
                  <a:srgbClr val="000000"/>
                </a:solidFill>
              </a:rPr>
              <a:t>connaissances</a:t>
            </a:r>
            <a:r>
              <a:rPr lang="en-CA" altLang="fr-FR" baseline="0" dirty="0">
                <a:solidFill>
                  <a:srgbClr val="000000"/>
                </a:solidFill>
              </a:rPr>
              <a:t> à </a:t>
            </a:r>
            <a:r>
              <a:rPr lang="en-CA" altLang="fr-FR" baseline="0" dirty="0" err="1">
                <a:solidFill>
                  <a:srgbClr val="000000"/>
                </a:solidFill>
              </a:rPr>
              <a:t>l’Institut</a:t>
            </a:r>
            <a:r>
              <a:rPr lang="en-CA" altLang="fr-FR" baseline="0" dirty="0">
                <a:solidFill>
                  <a:srgbClr val="000000"/>
                </a:solidFill>
              </a:rPr>
              <a:t> Douglas et on a les stages </a:t>
            </a:r>
            <a:r>
              <a:rPr lang="en-CA" altLang="fr-FR" baseline="0" dirty="0" err="1">
                <a:solidFill>
                  <a:srgbClr val="000000"/>
                </a:solidFill>
              </a:rPr>
              <a:t>d’observations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oû</a:t>
            </a:r>
            <a:r>
              <a:rPr lang="en-CA" altLang="fr-FR" baseline="0" dirty="0">
                <a:solidFill>
                  <a:srgbClr val="000000"/>
                </a:solidFill>
              </a:rPr>
              <a:t> on fait un </a:t>
            </a:r>
            <a:r>
              <a:rPr lang="en-CA" altLang="fr-FR" baseline="0" dirty="0" err="1">
                <a:solidFill>
                  <a:srgbClr val="000000"/>
                </a:solidFill>
              </a:rPr>
              <a:t>jumelage</a:t>
            </a:r>
            <a:r>
              <a:rPr lang="en-CA" altLang="fr-FR" baseline="0" dirty="0">
                <a:solidFill>
                  <a:srgbClr val="000000"/>
                </a:solidFill>
              </a:rPr>
              <a:t> entre des </a:t>
            </a:r>
            <a:r>
              <a:rPr lang="en-CA" altLang="fr-FR" baseline="0" dirty="0" err="1">
                <a:solidFill>
                  <a:srgbClr val="000000"/>
                </a:solidFill>
              </a:rPr>
              <a:t>intervenants</a:t>
            </a:r>
            <a:r>
              <a:rPr lang="en-CA" altLang="fr-FR" baseline="0" dirty="0">
                <a:solidFill>
                  <a:srgbClr val="000000"/>
                </a:solidFill>
              </a:rPr>
              <a:t> qui </a:t>
            </a:r>
            <a:r>
              <a:rPr lang="en-CA" altLang="fr-FR" baseline="0" dirty="0" err="1">
                <a:solidFill>
                  <a:srgbClr val="000000"/>
                </a:solidFill>
              </a:rPr>
              <a:t>vont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aller</a:t>
            </a:r>
            <a:r>
              <a:rPr lang="en-CA" altLang="fr-FR" baseline="0" dirty="0">
                <a:solidFill>
                  <a:srgbClr val="000000"/>
                </a:solidFill>
              </a:rPr>
              <a:t> observer un </a:t>
            </a:r>
            <a:r>
              <a:rPr lang="en-CA" altLang="fr-FR" baseline="0" dirty="0" err="1">
                <a:solidFill>
                  <a:srgbClr val="000000"/>
                </a:solidFill>
              </a:rPr>
              <a:t>autre</a:t>
            </a:r>
            <a:r>
              <a:rPr lang="en-CA" altLang="fr-FR" baseline="0" dirty="0">
                <a:solidFill>
                  <a:srgbClr val="000000"/>
                </a:solidFill>
              </a:rPr>
              <a:t> milieu de travail, </a:t>
            </a:r>
            <a:r>
              <a:rPr kumimoji="0" lang="fr-CA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mieux connaître les personnes qui travaillent dans une autre ressource, leur mandat et leur façon d’intervenir auprès de la clientèle</a:t>
            </a: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altLang="fr-FR" baseline="0" dirty="0">
              <a:solidFill>
                <a:srgbClr val="000000"/>
              </a:solidFill>
            </a:endParaRP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altLang="fr-FR" baseline="0" dirty="0">
                <a:solidFill>
                  <a:srgbClr val="000000"/>
                </a:solidFill>
              </a:rPr>
              <a:t>Avec la </a:t>
            </a:r>
            <a:r>
              <a:rPr lang="en-CA" altLang="fr-FR" baseline="0" dirty="0" err="1">
                <a:solidFill>
                  <a:srgbClr val="000000"/>
                </a:solidFill>
              </a:rPr>
              <a:t>pandémie</a:t>
            </a:r>
            <a:r>
              <a:rPr lang="en-CA" altLang="fr-FR" baseline="0" dirty="0">
                <a:solidFill>
                  <a:srgbClr val="000000"/>
                </a:solidFill>
              </a:rPr>
              <a:t>, on a </a:t>
            </a:r>
            <a:r>
              <a:rPr lang="en-CA" altLang="fr-FR" baseline="0" dirty="0" err="1">
                <a:solidFill>
                  <a:srgbClr val="000000"/>
                </a:solidFill>
              </a:rPr>
              <a:t>ajusté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nos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activités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en</a:t>
            </a:r>
            <a:r>
              <a:rPr lang="en-CA" altLang="fr-FR" baseline="0" dirty="0">
                <a:solidFill>
                  <a:srgbClr val="000000"/>
                </a:solidFill>
              </a:rPr>
              <a:t> mode </a:t>
            </a:r>
            <a:r>
              <a:rPr lang="en-CA" altLang="fr-FR" baseline="0" dirty="0" err="1">
                <a:solidFill>
                  <a:srgbClr val="000000"/>
                </a:solidFill>
              </a:rPr>
              <a:t>virtuel</a:t>
            </a:r>
            <a:r>
              <a:rPr lang="en-CA" altLang="fr-FR" baseline="0" dirty="0">
                <a:solidFill>
                  <a:srgbClr val="000000"/>
                </a:solidFill>
              </a:rPr>
              <a:t>. </a:t>
            </a:r>
            <a:r>
              <a:rPr lang="en-CA" altLang="fr-FR" baseline="0" dirty="0" err="1">
                <a:solidFill>
                  <a:srgbClr val="000000"/>
                </a:solidFill>
              </a:rPr>
              <a:t>Donc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si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vous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allez</a:t>
            </a:r>
            <a:r>
              <a:rPr lang="en-CA" altLang="fr-FR" baseline="0" dirty="0">
                <a:solidFill>
                  <a:srgbClr val="000000"/>
                </a:solidFill>
              </a:rPr>
              <a:t> sur </a:t>
            </a:r>
            <a:r>
              <a:rPr lang="en-CA" altLang="fr-FR" baseline="0" dirty="0" err="1">
                <a:solidFill>
                  <a:srgbClr val="000000"/>
                </a:solidFill>
              </a:rPr>
              <a:t>notre</a:t>
            </a:r>
            <a:r>
              <a:rPr lang="en-CA" altLang="fr-FR" baseline="0" dirty="0">
                <a:solidFill>
                  <a:srgbClr val="000000"/>
                </a:solidFill>
              </a:rPr>
              <a:t> site web, </a:t>
            </a:r>
            <a:r>
              <a:rPr lang="en-CA" altLang="fr-FR" baseline="0" dirty="0" err="1">
                <a:solidFill>
                  <a:srgbClr val="000000"/>
                </a:solidFill>
              </a:rPr>
              <a:t>vous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allez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trouver</a:t>
            </a:r>
            <a:r>
              <a:rPr lang="en-CA" altLang="fr-FR" baseline="0" dirty="0">
                <a:solidFill>
                  <a:srgbClr val="000000"/>
                </a:solidFill>
              </a:rPr>
              <a:t> des formations </a:t>
            </a:r>
            <a:r>
              <a:rPr lang="en-CA" altLang="fr-FR" baseline="0" dirty="0" err="1">
                <a:solidFill>
                  <a:srgbClr val="000000"/>
                </a:solidFill>
              </a:rPr>
              <a:t>en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ligne</a:t>
            </a:r>
            <a:r>
              <a:rPr lang="en-CA" altLang="fr-FR" baseline="0" dirty="0">
                <a:solidFill>
                  <a:srgbClr val="000000"/>
                </a:solidFill>
              </a:rPr>
              <a:t> sous </a:t>
            </a:r>
            <a:r>
              <a:rPr lang="en-CA" altLang="fr-FR" baseline="0" dirty="0" err="1">
                <a:solidFill>
                  <a:srgbClr val="000000"/>
                </a:solidFill>
              </a:rPr>
              <a:t>forme</a:t>
            </a:r>
            <a:r>
              <a:rPr lang="en-CA" altLang="fr-FR" baseline="0" dirty="0">
                <a:solidFill>
                  <a:srgbClr val="000000"/>
                </a:solidFill>
              </a:rPr>
              <a:t> de capsules videos et </a:t>
            </a:r>
            <a:r>
              <a:rPr lang="en-CA" altLang="fr-FR" baseline="0" dirty="0" err="1">
                <a:solidFill>
                  <a:srgbClr val="000000"/>
                </a:solidFill>
              </a:rPr>
              <a:t>d’autres</a:t>
            </a:r>
            <a:r>
              <a:rPr lang="en-CA" altLang="fr-FR" baseline="0" dirty="0">
                <a:solidFill>
                  <a:srgbClr val="000000"/>
                </a:solidFill>
              </a:rPr>
              <a:t> documents </a:t>
            </a:r>
            <a:r>
              <a:rPr lang="en-CA" altLang="fr-FR" baseline="0" dirty="0" err="1">
                <a:solidFill>
                  <a:srgbClr val="000000"/>
                </a:solidFill>
              </a:rPr>
              <a:t>d’information</a:t>
            </a:r>
            <a:r>
              <a:rPr lang="en-CA" altLang="fr-FR" baseline="0" dirty="0">
                <a:solidFill>
                  <a:srgbClr val="000000"/>
                </a:solidFill>
              </a:rPr>
              <a:t>. Et </a:t>
            </a:r>
            <a:r>
              <a:rPr lang="en-CA" altLang="fr-FR" baseline="0" dirty="0" err="1">
                <a:solidFill>
                  <a:srgbClr val="000000"/>
                </a:solidFill>
              </a:rPr>
              <a:t>vous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allez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aussi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pouvoir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trouver</a:t>
            </a:r>
            <a:r>
              <a:rPr lang="en-CA" altLang="fr-FR" baseline="0" dirty="0">
                <a:solidFill>
                  <a:srgbClr val="000000"/>
                </a:solidFill>
              </a:rPr>
              <a:t> les </a:t>
            </a:r>
            <a:r>
              <a:rPr lang="en-CA" altLang="fr-FR" baseline="0" dirty="0" err="1">
                <a:solidFill>
                  <a:srgbClr val="000000"/>
                </a:solidFill>
              </a:rPr>
              <a:t>captations</a:t>
            </a:r>
            <a:r>
              <a:rPr lang="en-CA" altLang="fr-FR" baseline="0" dirty="0">
                <a:solidFill>
                  <a:srgbClr val="000000"/>
                </a:solidFill>
              </a:rPr>
              <a:t> des rencontres </a:t>
            </a:r>
            <a:r>
              <a:rPr lang="en-CA" altLang="fr-FR" baseline="0" dirty="0" err="1">
                <a:solidFill>
                  <a:srgbClr val="000000"/>
                </a:solidFill>
              </a:rPr>
              <a:t>virtuelles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comme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celle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qu’on</a:t>
            </a:r>
            <a:r>
              <a:rPr lang="en-CA" altLang="fr-FR" baseline="0" dirty="0">
                <a:solidFill>
                  <a:srgbClr val="000000"/>
                </a:solidFill>
              </a:rPr>
              <a:t> fait </a:t>
            </a:r>
            <a:r>
              <a:rPr lang="en-CA" altLang="fr-FR" baseline="0" dirty="0" err="1">
                <a:solidFill>
                  <a:srgbClr val="000000"/>
                </a:solidFill>
              </a:rPr>
              <a:t>aujourd’hui</a:t>
            </a:r>
            <a:r>
              <a:rPr lang="en-CA" altLang="fr-FR" baseline="0" dirty="0">
                <a:solidFill>
                  <a:srgbClr val="000000"/>
                </a:solidFill>
              </a:rPr>
              <a:t> et qui </a:t>
            </a:r>
            <a:r>
              <a:rPr lang="en-CA" altLang="fr-FR" baseline="0" dirty="0" err="1">
                <a:solidFill>
                  <a:srgbClr val="000000"/>
                </a:solidFill>
              </a:rPr>
              <a:t>peuvent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être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visionnées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en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différées</a:t>
            </a:r>
            <a:r>
              <a:rPr lang="en-CA" altLang="fr-FR" baseline="0" dirty="0">
                <a:solidFill>
                  <a:srgbClr val="000000"/>
                </a:solidFill>
              </a:rPr>
              <a:t>.</a:t>
            </a: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altLang="fr-FR" baseline="0" dirty="0">
              <a:solidFill>
                <a:srgbClr val="000000"/>
              </a:solidFill>
            </a:endParaRP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altLang="fr-FR" baseline="0" dirty="0">
              <a:solidFill>
                <a:srgbClr val="000000"/>
              </a:solidFill>
            </a:endParaRPr>
          </a:p>
          <a:p>
            <a:pPr eaLnBrk="1" hangingPunct="1"/>
            <a:endParaRPr lang="en-CA" altLang="fr-FR" baseline="0" dirty="0">
              <a:solidFill>
                <a:srgbClr val="000000"/>
              </a:solidFill>
            </a:endParaRPr>
          </a:p>
          <a:p>
            <a:pPr eaLnBrk="1" hangingPunct="1"/>
            <a:endParaRPr lang="en-CA" altLang="fr-FR" baseline="0" dirty="0">
              <a:solidFill>
                <a:srgbClr val="000000"/>
              </a:solidFill>
            </a:endParaRPr>
          </a:p>
          <a:p>
            <a:pPr eaLnBrk="1" hangingPunct="1"/>
            <a:endParaRPr lang="en-CA" altLang="fr-FR" baseline="0" dirty="0">
              <a:solidFill>
                <a:srgbClr val="000000"/>
              </a:solidFill>
            </a:endParaRPr>
          </a:p>
          <a:p>
            <a:pPr eaLnBrk="1" hangingPunct="1"/>
            <a:endParaRPr lang="en-CA" altLang="fr-FR" baseline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775249-0CEF-47C6-94D4-AE049C58AF21}" type="slidenum">
              <a:rPr lang="fr-CA" smtClean="0"/>
              <a:pPr>
                <a:defRPr/>
              </a:pPr>
              <a:t>3</a:t>
            </a:fld>
            <a:endParaRPr lang="fr-C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910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4BF47F-9B44-4631-9E2C-BEB367CE3AA0}" type="slidenum">
              <a:rPr lang="fr-CA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fr-CA" dirty="0">
              <a:solidFill>
                <a:prstClr val="black"/>
              </a:solidFill>
            </a:endParaRPr>
          </a:p>
        </p:txBody>
      </p:sp>
      <p:sp>
        <p:nvSpPr>
          <p:cNvPr id="379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99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592080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MICHEL: 12H57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567E3-B75E-4EF2-9BF8-D5A4AF49B272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7976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4BF47F-9B44-4631-9E2C-BEB367CE3AA0}" type="slidenum">
              <a:rPr lang="fr-CA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fr-CA" dirty="0">
              <a:solidFill>
                <a:prstClr val="black"/>
              </a:solidFill>
            </a:endParaRPr>
          </a:p>
        </p:txBody>
      </p:sp>
      <p:sp>
        <p:nvSpPr>
          <p:cNvPr id="379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99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28800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4BF47F-9B44-4631-9E2C-BEB367CE3AA0}" type="slidenum">
              <a:rPr lang="fr-CA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fr-CA" dirty="0">
              <a:solidFill>
                <a:prstClr val="black"/>
              </a:solidFill>
            </a:endParaRPr>
          </a:p>
        </p:txBody>
      </p:sp>
      <p:sp>
        <p:nvSpPr>
          <p:cNvPr id="379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99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FA2A2-39B9-4297-B111-E814FAC9BA22}" type="slidenum">
              <a:rPr lang="fr-CA" smtClean="0"/>
              <a:t>48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7249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4BF47F-9B44-4631-9E2C-BEB367CE3AA0}" type="slidenum">
              <a:rPr lang="fr-CA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fr-CA" dirty="0">
              <a:solidFill>
                <a:prstClr val="black"/>
              </a:solidFill>
            </a:endParaRPr>
          </a:p>
        </p:txBody>
      </p:sp>
      <p:sp>
        <p:nvSpPr>
          <p:cNvPr id="379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99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/>
              <a:t>12H03: MICHEL 30 secondes</a:t>
            </a:r>
          </a:p>
          <a:p>
            <a:endParaRPr lang="fr-FR" alt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altLang="fr-FR" baseline="0" dirty="0">
                <a:solidFill>
                  <a:srgbClr val="000000"/>
                </a:solidFill>
              </a:rPr>
              <a:t>12H04: MICHEL (1 MINUTE)</a:t>
            </a:r>
          </a:p>
          <a:p>
            <a:pPr eaLnBrk="1" hangingPunct="1"/>
            <a:endParaRPr lang="en-CA" altLang="fr-FR" baseline="0" dirty="0">
              <a:solidFill>
                <a:srgbClr val="000000"/>
              </a:solidFill>
            </a:endParaRPr>
          </a:p>
          <a:p>
            <a:pPr eaLnBrk="1" hangingPunct="1"/>
            <a:r>
              <a:rPr lang="en-CA" altLang="fr-FR" baseline="0" dirty="0" err="1">
                <a:solidFill>
                  <a:srgbClr val="000000"/>
                </a:solidFill>
              </a:rPr>
              <a:t>Quatre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présentions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suivies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d’une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période</a:t>
            </a:r>
            <a:r>
              <a:rPr lang="en-CA" altLang="fr-FR" baseline="0" dirty="0">
                <a:solidFill>
                  <a:srgbClr val="000000"/>
                </a:solidFill>
              </a:rPr>
              <a:t> de questions.</a:t>
            </a:r>
          </a:p>
          <a:p>
            <a:pPr eaLnBrk="1" hangingPunct="1"/>
            <a:endParaRPr lang="en-CA" altLang="fr-FR" baseline="0" dirty="0">
              <a:solidFill>
                <a:srgbClr val="000000"/>
              </a:solidFill>
            </a:endParaRPr>
          </a:p>
          <a:p>
            <a:pPr eaLnBrk="1" hangingPunct="1"/>
            <a:r>
              <a:rPr lang="en-CA" altLang="fr-FR" baseline="0" dirty="0" err="1">
                <a:solidFill>
                  <a:srgbClr val="000000"/>
                </a:solidFill>
              </a:rPr>
              <a:t>Plusieurs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personnes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ont</a:t>
            </a:r>
            <a:r>
              <a:rPr lang="en-CA" altLang="fr-FR" baseline="0" dirty="0">
                <a:solidFill>
                  <a:srgbClr val="000000"/>
                </a:solidFill>
              </a:rPr>
              <a:t> déjà </a:t>
            </a:r>
            <a:r>
              <a:rPr lang="en-CA" altLang="fr-FR" baseline="0" dirty="0" err="1">
                <a:solidFill>
                  <a:srgbClr val="000000"/>
                </a:solidFill>
              </a:rPr>
              <a:t>indiqué</a:t>
            </a:r>
            <a:r>
              <a:rPr lang="en-CA" altLang="fr-FR" baseline="0" dirty="0">
                <a:solidFill>
                  <a:srgbClr val="000000"/>
                </a:solidFill>
              </a:rPr>
              <a:t> des questions </a:t>
            </a:r>
            <a:r>
              <a:rPr lang="en-CA" altLang="fr-FR" baseline="0" dirty="0" err="1">
                <a:solidFill>
                  <a:srgbClr val="000000"/>
                </a:solidFill>
              </a:rPr>
              <a:t>dans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leur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formulaire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d’inscription</a:t>
            </a:r>
            <a:r>
              <a:rPr lang="en-CA" altLang="fr-FR" baseline="0" dirty="0">
                <a:solidFill>
                  <a:srgbClr val="000000"/>
                </a:solidFill>
              </a:rPr>
              <a:t> et </a:t>
            </a:r>
            <a:r>
              <a:rPr lang="en-CA" altLang="fr-FR" baseline="0" dirty="0" err="1">
                <a:solidFill>
                  <a:srgbClr val="000000"/>
                </a:solidFill>
              </a:rPr>
              <a:t>vous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pouvez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aussi</a:t>
            </a:r>
            <a:r>
              <a:rPr lang="en-CA" altLang="fr-FR" baseline="0" dirty="0">
                <a:solidFill>
                  <a:srgbClr val="000000"/>
                </a:solidFill>
              </a:rPr>
              <a:t> poser des questions par </a:t>
            </a:r>
            <a:r>
              <a:rPr lang="en-CA" altLang="fr-FR" baseline="0" dirty="0" err="1">
                <a:solidFill>
                  <a:srgbClr val="000000"/>
                </a:solidFill>
              </a:rPr>
              <a:t>écrit</a:t>
            </a:r>
            <a:r>
              <a:rPr lang="en-CA" altLang="fr-FR" baseline="0" dirty="0">
                <a:solidFill>
                  <a:srgbClr val="000000"/>
                </a:solidFill>
              </a:rPr>
              <a:t> avec la function Q &amp; A </a:t>
            </a:r>
            <a:r>
              <a:rPr lang="en-CA" altLang="fr-FR" baseline="0" dirty="0" err="1">
                <a:solidFill>
                  <a:srgbClr val="000000"/>
                </a:solidFill>
              </a:rPr>
              <a:t>durant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l’activité</a:t>
            </a:r>
            <a:r>
              <a:rPr lang="en-CA" altLang="fr-FR" baseline="0" dirty="0">
                <a:solidFill>
                  <a:srgbClr val="000000"/>
                </a:solidFill>
              </a:rPr>
              <a:t>. </a:t>
            </a:r>
          </a:p>
          <a:p>
            <a:pPr eaLnBrk="1" hangingPunct="1"/>
            <a:endParaRPr lang="en-CA" altLang="fr-FR" baseline="0" dirty="0">
              <a:solidFill>
                <a:srgbClr val="000000"/>
              </a:solidFill>
            </a:endParaRPr>
          </a:p>
          <a:p>
            <a:pPr eaLnBrk="1" hangingPunct="1"/>
            <a:r>
              <a:rPr lang="en-CA" altLang="fr-FR" baseline="0" dirty="0">
                <a:solidFill>
                  <a:srgbClr val="000000"/>
                </a:solidFill>
              </a:rPr>
              <a:t>On a un temps </a:t>
            </a:r>
            <a:r>
              <a:rPr lang="en-CA" altLang="fr-FR" baseline="0" dirty="0" err="1">
                <a:solidFill>
                  <a:srgbClr val="000000"/>
                </a:solidFill>
              </a:rPr>
              <a:t>limité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mais</a:t>
            </a:r>
            <a:r>
              <a:rPr lang="en-CA" altLang="fr-FR" baseline="0" dirty="0">
                <a:solidFill>
                  <a:srgbClr val="000000"/>
                </a:solidFill>
              </a:rPr>
              <a:t> on </a:t>
            </a:r>
            <a:r>
              <a:rPr lang="en-CA" altLang="fr-FR" baseline="0" dirty="0" err="1">
                <a:solidFill>
                  <a:srgbClr val="000000"/>
                </a:solidFill>
              </a:rPr>
              <a:t>va</a:t>
            </a:r>
            <a:r>
              <a:rPr lang="en-CA" altLang="fr-FR" baseline="0" dirty="0">
                <a:solidFill>
                  <a:srgbClr val="000000"/>
                </a:solidFill>
              </a:rPr>
              <a:t> essayer de </a:t>
            </a:r>
            <a:r>
              <a:rPr lang="en-CA" altLang="fr-FR" baseline="0" dirty="0" err="1">
                <a:solidFill>
                  <a:srgbClr val="000000"/>
                </a:solidFill>
              </a:rPr>
              <a:t>répondre</a:t>
            </a:r>
            <a:r>
              <a:rPr lang="en-CA" altLang="fr-FR" baseline="0" dirty="0">
                <a:solidFill>
                  <a:srgbClr val="000000"/>
                </a:solidFill>
              </a:rPr>
              <a:t> au maximum de questions</a:t>
            </a:r>
          </a:p>
          <a:p>
            <a:pPr eaLnBrk="1" hangingPunct="1"/>
            <a:endParaRPr lang="en-CA" altLang="fr-FR" baseline="0" dirty="0">
              <a:solidFill>
                <a:srgbClr val="000000"/>
              </a:solidFill>
            </a:endParaRPr>
          </a:p>
          <a:p>
            <a:pPr eaLnBrk="1" hangingPunct="1"/>
            <a:endParaRPr lang="en-CA" altLang="fr-FR" baseline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775249-0CEF-47C6-94D4-AE049C58AF21}" type="slidenum">
              <a:rPr lang="fr-CA" smtClean="0"/>
              <a:pPr>
                <a:defRPr/>
              </a:pPr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36892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altLang="fr-FR" baseline="0" dirty="0">
                <a:solidFill>
                  <a:srgbClr val="000000"/>
                </a:solidFill>
              </a:rPr>
              <a:t>12H05: LÉONIE (2 minutes)</a:t>
            </a:r>
          </a:p>
          <a:p>
            <a:pPr eaLnBrk="1" hangingPunct="1"/>
            <a:r>
              <a:rPr lang="en-CA" altLang="fr-FR" baseline="0" dirty="0">
                <a:solidFill>
                  <a:srgbClr val="000000"/>
                </a:solidFill>
              </a:rPr>
              <a:t>Tel que </a:t>
            </a:r>
            <a:r>
              <a:rPr lang="en-CA" altLang="fr-FR" baseline="0" dirty="0" err="1">
                <a:solidFill>
                  <a:srgbClr val="000000"/>
                </a:solidFill>
              </a:rPr>
              <a:t>mentionné</a:t>
            </a:r>
            <a:r>
              <a:rPr lang="en-CA" altLang="fr-FR" baseline="0" dirty="0">
                <a:solidFill>
                  <a:srgbClr val="000000"/>
                </a:solidFill>
              </a:rPr>
              <a:t> par Michel, on </a:t>
            </a:r>
            <a:r>
              <a:rPr lang="en-CA" altLang="fr-FR" baseline="0" dirty="0" err="1">
                <a:solidFill>
                  <a:srgbClr val="000000"/>
                </a:solidFill>
              </a:rPr>
              <a:t>va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profiter</a:t>
            </a:r>
            <a:r>
              <a:rPr lang="en-CA" altLang="fr-FR" baseline="0" dirty="0">
                <a:solidFill>
                  <a:srgbClr val="000000"/>
                </a:solidFill>
              </a:rPr>
              <a:t> du temps </a:t>
            </a:r>
            <a:r>
              <a:rPr lang="en-CA" altLang="fr-FR" baseline="0" dirty="0" err="1">
                <a:solidFill>
                  <a:srgbClr val="000000"/>
                </a:solidFill>
              </a:rPr>
              <a:t>qu’on</a:t>
            </a:r>
            <a:r>
              <a:rPr lang="en-CA" altLang="fr-FR" baseline="0" dirty="0">
                <a:solidFill>
                  <a:srgbClr val="000000"/>
                </a:solidFill>
              </a:rPr>
              <a:t> a avec </a:t>
            </a:r>
            <a:r>
              <a:rPr lang="en-CA" altLang="fr-FR" baseline="0" dirty="0" err="1">
                <a:solidFill>
                  <a:srgbClr val="000000"/>
                </a:solidFill>
              </a:rPr>
              <a:t>nos</a:t>
            </a:r>
            <a:r>
              <a:rPr lang="en-CA" altLang="fr-FR" baseline="0" dirty="0">
                <a:solidFill>
                  <a:srgbClr val="000000"/>
                </a:solidFill>
              </a:rPr>
              <a:t> experts </a:t>
            </a:r>
            <a:r>
              <a:rPr lang="en-CA" altLang="fr-FR" baseline="0" dirty="0" err="1">
                <a:solidFill>
                  <a:srgbClr val="000000"/>
                </a:solidFill>
              </a:rPr>
              <a:t>invités</a:t>
            </a:r>
            <a:r>
              <a:rPr lang="en-CA" altLang="fr-FR" baseline="0" dirty="0">
                <a:solidFill>
                  <a:srgbClr val="000000"/>
                </a:solidFill>
              </a:rPr>
              <a:t> pour </a:t>
            </a:r>
            <a:r>
              <a:rPr lang="en-CA" altLang="fr-FR" baseline="0" dirty="0" err="1">
                <a:solidFill>
                  <a:srgbClr val="000000"/>
                </a:solidFill>
              </a:rPr>
              <a:t>répondre</a:t>
            </a:r>
            <a:r>
              <a:rPr lang="en-CA" altLang="fr-FR" baseline="0" dirty="0">
                <a:solidFill>
                  <a:srgbClr val="000000"/>
                </a:solidFill>
              </a:rPr>
              <a:t> à un maximum de </a:t>
            </a:r>
            <a:r>
              <a:rPr lang="en-CA" altLang="fr-FR" baseline="0" dirty="0" err="1">
                <a:solidFill>
                  <a:srgbClr val="000000"/>
                </a:solidFill>
              </a:rPr>
              <a:t>vos</a:t>
            </a:r>
            <a:r>
              <a:rPr lang="en-CA" altLang="fr-FR" baseline="0" dirty="0">
                <a:solidFill>
                  <a:srgbClr val="000000"/>
                </a:solidFill>
              </a:rPr>
              <a:t> questions </a:t>
            </a:r>
            <a:r>
              <a:rPr lang="en-CA" altLang="fr-FR" baseline="0" dirty="0" err="1">
                <a:solidFill>
                  <a:srgbClr val="000000"/>
                </a:solidFill>
              </a:rPr>
              <a:t>ce</a:t>
            </a:r>
            <a:r>
              <a:rPr lang="en-CA" altLang="fr-FR" baseline="0" dirty="0">
                <a:solidFill>
                  <a:srgbClr val="000000"/>
                </a:solidFill>
              </a:rPr>
              <a:t> midi.</a:t>
            </a:r>
          </a:p>
          <a:p>
            <a:pPr eaLnBrk="1" hangingPunct="1"/>
            <a:r>
              <a:rPr lang="en-CA" altLang="fr-FR" baseline="0" dirty="0" err="1">
                <a:solidFill>
                  <a:srgbClr val="000000"/>
                </a:solidFill>
              </a:rPr>
              <a:t>Mais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c’est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sûr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qu’on</a:t>
            </a:r>
            <a:r>
              <a:rPr lang="en-CA" altLang="fr-FR" baseline="0" dirty="0">
                <a:solidFill>
                  <a:srgbClr val="000000"/>
                </a:solidFill>
              </a:rPr>
              <a:t> sera pas </a:t>
            </a:r>
            <a:r>
              <a:rPr lang="en-CA" altLang="fr-FR" baseline="0" dirty="0" err="1">
                <a:solidFill>
                  <a:srgbClr val="000000"/>
                </a:solidFill>
              </a:rPr>
              <a:t>en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mesure</a:t>
            </a:r>
            <a:r>
              <a:rPr lang="en-CA" altLang="fr-FR" baseline="0" dirty="0">
                <a:solidFill>
                  <a:srgbClr val="000000"/>
                </a:solidFill>
              </a:rPr>
              <a:t> de </a:t>
            </a:r>
            <a:r>
              <a:rPr lang="en-CA" altLang="fr-FR" baseline="0" dirty="0" err="1">
                <a:solidFill>
                  <a:srgbClr val="000000"/>
                </a:solidFill>
              </a:rPr>
              <a:t>répondre</a:t>
            </a:r>
            <a:r>
              <a:rPr lang="en-CA" altLang="fr-FR" baseline="0" dirty="0">
                <a:solidFill>
                  <a:srgbClr val="000000"/>
                </a:solidFill>
              </a:rPr>
              <a:t> à </a:t>
            </a:r>
            <a:r>
              <a:rPr lang="en-CA" altLang="fr-FR" baseline="0" dirty="0" err="1">
                <a:solidFill>
                  <a:srgbClr val="000000"/>
                </a:solidFill>
              </a:rPr>
              <a:t>toutes</a:t>
            </a:r>
            <a:r>
              <a:rPr lang="en-CA" altLang="fr-FR" baseline="0" dirty="0">
                <a:solidFill>
                  <a:srgbClr val="000000"/>
                </a:solidFill>
              </a:rPr>
              <a:t> les questions. </a:t>
            </a:r>
          </a:p>
          <a:p>
            <a:pPr eaLnBrk="1" hangingPunct="1"/>
            <a:r>
              <a:rPr lang="en-CA" altLang="fr-FR" baseline="0" dirty="0" err="1">
                <a:solidFill>
                  <a:srgbClr val="000000"/>
                </a:solidFill>
              </a:rPr>
              <a:t>Alors</a:t>
            </a:r>
            <a:r>
              <a:rPr lang="en-CA" altLang="fr-FR" baseline="0" dirty="0">
                <a:solidFill>
                  <a:srgbClr val="000000"/>
                </a:solidFill>
              </a:rPr>
              <a:t>, </a:t>
            </a:r>
            <a:r>
              <a:rPr lang="en-CA" altLang="fr-FR" baseline="0" dirty="0" err="1">
                <a:solidFill>
                  <a:srgbClr val="000000"/>
                </a:solidFill>
              </a:rPr>
              <a:t>ce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qu’on</a:t>
            </a:r>
            <a:r>
              <a:rPr lang="en-CA" altLang="fr-FR" baseline="0" dirty="0">
                <a:solidFill>
                  <a:srgbClr val="000000"/>
                </a:solidFill>
              </a:rPr>
              <a:t> a fait, </a:t>
            </a:r>
            <a:r>
              <a:rPr lang="en-CA" altLang="fr-FR" baseline="0" dirty="0" err="1">
                <a:solidFill>
                  <a:srgbClr val="000000"/>
                </a:solidFill>
              </a:rPr>
              <a:t>c’est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qu’on</a:t>
            </a:r>
            <a:r>
              <a:rPr lang="en-CA" altLang="fr-FR" baseline="0" dirty="0">
                <a:solidFill>
                  <a:srgbClr val="000000"/>
                </a:solidFill>
              </a:rPr>
              <a:t> a </a:t>
            </a:r>
            <a:r>
              <a:rPr lang="en-CA" altLang="fr-FR" baseline="0" dirty="0" err="1">
                <a:solidFill>
                  <a:srgbClr val="000000"/>
                </a:solidFill>
              </a:rPr>
              <a:t>preparé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une</a:t>
            </a:r>
            <a:r>
              <a:rPr lang="en-CA" altLang="fr-FR" baseline="0" dirty="0">
                <a:solidFill>
                  <a:srgbClr val="000000"/>
                </a:solidFill>
              </a:rPr>
              <a:t> page sur </a:t>
            </a:r>
            <a:r>
              <a:rPr lang="en-CA" altLang="fr-FR" baseline="0" dirty="0" err="1">
                <a:solidFill>
                  <a:srgbClr val="000000"/>
                </a:solidFill>
              </a:rPr>
              <a:t>notre</a:t>
            </a:r>
            <a:r>
              <a:rPr lang="en-CA" altLang="fr-FR" baseline="0" dirty="0">
                <a:solidFill>
                  <a:srgbClr val="000000"/>
                </a:solidFill>
              </a:rPr>
              <a:t> site web – formationcroisee.com – </a:t>
            </a:r>
            <a:r>
              <a:rPr lang="en-CA" altLang="fr-FR" baseline="0" dirty="0" err="1">
                <a:solidFill>
                  <a:srgbClr val="000000"/>
                </a:solidFill>
              </a:rPr>
              <a:t>oû</a:t>
            </a:r>
            <a:r>
              <a:rPr lang="en-CA" altLang="fr-FR" baseline="0" dirty="0">
                <a:solidFill>
                  <a:srgbClr val="000000"/>
                </a:solidFill>
              </a:rPr>
              <a:t> on a </a:t>
            </a:r>
            <a:r>
              <a:rPr lang="en-CA" altLang="fr-FR" baseline="0" dirty="0" err="1">
                <a:solidFill>
                  <a:srgbClr val="000000"/>
                </a:solidFill>
              </a:rPr>
              <a:t>rassemblé</a:t>
            </a:r>
            <a:r>
              <a:rPr lang="en-CA" altLang="fr-FR" baseline="0" dirty="0">
                <a:solidFill>
                  <a:srgbClr val="000000"/>
                </a:solidFill>
              </a:rPr>
              <a:t> des </a:t>
            </a:r>
            <a:r>
              <a:rPr lang="en-CA" altLang="fr-FR" baseline="0" dirty="0" err="1">
                <a:solidFill>
                  <a:srgbClr val="000000"/>
                </a:solidFill>
              </a:rPr>
              <a:t>références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vers</a:t>
            </a:r>
            <a:r>
              <a:rPr lang="en-CA" altLang="fr-FR" baseline="0" dirty="0">
                <a:solidFill>
                  <a:srgbClr val="000000"/>
                </a:solidFill>
              </a:rPr>
              <a:t> des </a:t>
            </a:r>
            <a:r>
              <a:rPr lang="en-CA" altLang="fr-FR" baseline="0" dirty="0" err="1">
                <a:solidFill>
                  <a:srgbClr val="000000"/>
                </a:solidFill>
              </a:rPr>
              <a:t>organismes</a:t>
            </a:r>
            <a:r>
              <a:rPr lang="en-CA" altLang="fr-FR" baseline="0" dirty="0">
                <a:solidFill>
                  <a:srgbClr val="000000"/>
                </a:solidFill>
              </a:rPr>
              <a:t> qui offer des services aux </a:t>
            </a:r>
            <a:r>
              <a:rPr lang="en-CA" altLang="fr-FR" baseline="0" dirty="0" err="1">
                <a:solidFill>
                  <a:srgbClr val="000000"/>
                </a:solidFill>
              </a:rPr>
              <a:t>jeunes</a:t>
            </a:r>
            <a:r>
              <a:rPr lang="en-CA" altLang="fr-FR" baseline="0" dirty="0">
                <a:solidFill>
                  <a:srgbClr val="000000"/>
                </a:solidFill>
              </a:rPr>
              <a:t> qui </a:t>
            </a:r>
            <a:r>
              <a:rPr lang="en-CA" altLang="fr-FR" baseline="0" dirty="0" err="1">
                <a:solidFill>
                  <a:srgbClr val="000000"/>
                </a:solidFill>
              </a:rPr>
              <a:t>sont</a:t>
            </a:r>
            <a:r>
              <a:rPr lang="en-CA" altLang="fr-FR" baseline="0" dirty="0">
                <a:solidFill>
                  <a:srgbClr val="000000"/>
                </a:solidFill>
              </a:rPr>
              <a:t> aux prises avec des </a:t>
            </a:r>
            <a:r>
              <a:rPr lang="en-CA" altLang="fr-FR" baseline="0" dirty="0" err="1">
                <a:solidFill>
                  <a:srgbClr val="000000"/>
                </a:solidFill>
              </a:rPr>
              <a:t>difficultés</a:t>
            </a:r>
            <a:r>
              <a:rPr lang="en-CA" altLang="fr-FR" baseline="0" dirty="0">
                <a:solidFill>
                  <a:srgbClr val="000000"/>
                </a:solidFill>
              </a:rPr>
              <a:t> santé </a:t>
            </a:r>
            <a:r>
              <a:rPr lang="en-CA" altLang="fr-FR" baseline="0" dirty="0" err="1">
                <a:solidFill>
                  <a:srgbClr val="000000"/>
                </a:solidFill>
              </a:rPr>
              <a:t>mentale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ou</a:t>
            </a:r>
            <a:r>
              <a:rPr lang="en-CA" altLang="fr-FR" baseline="0" dirty="0">
                <a:solidFill>
                  <a:srgbClr val="000000"/>
                </a:solidFill>
              </a:rPr>
              <a:t> à la </a:t>
            </a:r>
            <a:r>
              <a:rPr lang="en-CA" altLang="fr-FR" baseline="0" dirty="0" err="1">
                <a:solidFill>
                  <a:srgbClr val="000000"/>
                </a:solidFill>
              </a:rPr>
              <a:t>consommation</a:t>
            </a:r>
            <a:r>
              <a:rPr lang="en-CA" altLang="fr-FR" baseline="0" dirty="0">
                <a:solidFill>
                  <a:srgbClr val="000000"/>
                </a:solidFill>
              </a:rPr>
              <a:t>, on a </a:t>
            </a:r>
            <a:r>
              <a:rPr lang="en-CA" altLang="fr-FR" baseline="0" dirty="0" err="1">
                <a:solidFill>
                  <a:srgbClr val="000000"/>
                </a:solidFill>
              </a:rPr>
              <a:t>aussi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mis</a:t>
            </a:r>
            <a:r>
              <a:rPr lang="en-CA" altLang="fr-FR" baseline="0" dirty="0">
                <a:solidFill>
                  <a:srgbClr val="000000"/>
                </a:solidFill>
              </a:rPr>
              <a:t> des liens </a:t>
            </a:r>
            <a:r>
              <a:rPr lang="en-CA" altLang="fr-FR" baseline="0" dirty="0" err="1">
                <a:solidFill>
                  <a:srgbClr val="000000"/>
                </a:solidFill>
              </a:rPr>
              <a:t>vers</a:t>
            </a:r>
            <a:r>
              <a:rPr lang="en-CA" altLang="fr-FR" baseline="0" dirty="0">
                <a:solidFill>
                  <a:srgbClr val="000000"/>
                </a:solidFill>
              </a:rPr>
              <a:t> des </a:t>
            </a:r>
            <a:r>
              <a:rPr lang="en-CA" altLang="fr-FR" baseline="0" dirty="0" err="1">
                <a:solidFill>
                  <a:srgbClr val="000000"/>
                </a:solidFill>
              </a:rPr>
              <a:t>outils</a:t>
            </a:r>
            <a:r>
              <a:rPr lang="en-CA" altLang="fr-FR" baseline="0" dirty="0">
                <a:solidFill>
                  <a:srgbClr val="000000"/>
                </a:solidFill>
              </a:rPr>
              <a:t> et </a:t>
            </a:r>
            <a:r>
              <a:rPr lang="en-CA" altLang="fr-FR" baseline="0" dirty="0" err="1">
                <a:solidFill>
                  <a:srgbClr val="000000"/>
                </a:solidFill>
              </a:rPr>
              <a:t>vers</a:t>
            </a:r>
            <a:r>
              <a:rPr lang="en-CA" altLang="fr-FR" baseline="0" dirty="0">
                <a:solidFill>
                  <a:srgbClr val="000000"/>
                </a:solidFill>
              </a:rPr>
              <a:t> de la documentation qui </a:t>
            </a:r>
            <a:r>
              <a:rPr lang="en-CA" altLang="fr-FR" baseline="0" dirty="0" err="1">
                <a:solidFill>
                  <a:srgbClr val="000000"/>
                </a:solidFill>
              </a:rPr>
              <a:t>pourrait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vous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intéresser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en</a:t>
            </a:r>
            <a:r>
              <a:rPr lang="en-CA" altLang="fr-FR" baseline="0" dirty="0">
                <a:solidFill>
                  <a:srgbClr val="000000"/>
                </a:solidFill>
              </a:rPr>
              <a:t> lien avec les questions que </a:t>
            </a:r>
            <a:r>
              <a:rPr lang="en-CA" altLang="fr-FR" baseline="0" dirty="0" err="1">
                <a:solidFill>
                  <a:srgbClr val="000000"/>
                </a:solidFill>
              </a:rPr>
              <a:t>vous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avez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posées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dans</a:t>
            </a:r>
            <a:r>
              <a:rPr lang="en-CA" altLang="fr-FR" baseline="0" dirty="0">
                <a:solidFill>
                  <a:srgbClr val="000000"/>
                </a:solidFill>
              </a:rPr>
              <a:t> les </a:t>
            </a:r>
            <a:r>
              <a:rPr lang="en-CA" altLang="fr-FR" baseline="0" dirty="0" err="1">
                <a:solidFill>
                  <a:srgbClr val="000000"/>
                </a:solidFill>
              </a:rPr>
              <a:t>formulaires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d’inscription</a:t>
            </a:r>
            <a:r>
              <a:rPr lang="en-CA" altLang="fr-FR" baseline="0" dirty="0">
                <a:solidFill>
                  <a:srgbClr val="000000"/>
                </a:solidFill>
              </a:rPr>
              <a:t>.</a:t>
            </a:r>
          </a:p>
          <a:p>
            <a:pPr eaLnBrk="1" hangingPunct="1"/>
            <a:r>
              <a:rPr lang="en-CA" altLang="fr-FR" baseline="0" dirty="0">
                <a:solidFill>
                  <a:srgbClr val="000000"/>
                </a:solidFill>
              </a:rPr>
              <a:t>On a </a:t>
            </a:r>
            <a:r>
              <a:rPr lang="en-CA" altLang="fr-FR" baseline="0" dirty="0" err="1">
                <a:solidFill>
                  <a:srgbClr val="000000"/>
                </a:solidFill>
              </a:rPr>
              <a:t>conçu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cette</a:t>
            </a:r>
            <a:r>
              <a:rPr lang="en-CA" altLang="fr-FR" baseline="0" dirty="0">
                <a:solidFill>
                  <a:srgbClr val="000000"/>
                </a:solidFill>
              </a:rPr>
              <a:t> page </a:t>
            </a:r>
            <a:r>
              <a:rPr lang="en-CA" altLang="fr-FR" baseline="0" dirty="0" err="1">
                <a:solidFill>
                  <a:srgbClr val="000000"/>
                </a:solidFill>
              </a:rPr>
              <a:t>là</a:t>
            </a:r>
            <a:r>
              <a:rPr lang="en-CA" altLang="fr-FR" baseline="0" dirty="0">
                <a:solidFill>
                  <a:srgbClr val="000000"/>
                </a:solidFill>
              </a:rPr>
              <a:t> avec les </a:t>
            </a:r>
            <a:r>
              <a:rPr lang="en-CA" altLang="fr-FR" baseline="0" dirty="0" err="1">
                <a:solidFill>
                  <a:srgbClr val="000000"/>
                </a:solidFill>
              </a:rPr>
              <a:t>meilleures</a:t>
            </a:r>
            <a:r>
              <a:rPr lang="en-CA" altLang="fr-FR" baseline="0" dirty="0">
                <a:solidFill>
                  <a:srgbClr val="000000"/>
                </a:solidFill>
              </a:rPr>
              <a:t> intentions et au </a:t>
            </a:r>
            <a:r>
              <a:rPr lang="en-CA" altLang="fr-FR" baseline="0" dirty="0" err="1">
                <a:solidFill>
                  <a:srgbClr val="000000"/>
                </a:solidFill>
              </a:rPr>
              <a:t>meilleur</a:t>
            </a:r>
            <a:r>
              <a:rPr lang="en-CA" altLang="fr-FR" baseline="0" dirty="0">
                <a:solidFill>
                  <a:srgbClr val="000000"/>
                </a:solidFill>
              </a:rPr>
              <a:t> de </a:t>
            </a:r>
            <a:r>
              <a:rPr lang="en-CA" altLang="fr-FR" baseline="0" dirty="0" err="1">
                <a:solidFill>
                  <a:srgbClr val="000000"/>
                </a:solidFill>
              </a:rPr>
              <a:t>notre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connaissance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mais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y’a</a:t>
            </a:r>
            <a:r>
              <a:rPr lang="en-CA" altLang="fr-FR" baseline="0" dirty="0">
                <a:solidFill>
                  <a:srgbClr val="000000"/>
                </a:solidFill>
              </a:rPr>
              <a:t> beaucoup de gens </a:t>
            </a:r>
            <a:r>
              <a:rPr lang="en-CA" altLang="fr-FR" baseline="0" dirty="0" err="1">
                <a:solidFill>
                  <a:srgbClr val="000000"/>
                </a:solidFill>
              </a:rPr>
              <a:t>ici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aujourd’hui</a:t>
            </a:r>
            <a:r>
              <a:rPr lang="en-CA" altLang="fr-FR" baseline="0" dirty="0">
                <a:solidFill>
                  <a:srgbClr val="000000"/>
                </a:solidFill>
              </a:rPr>
              <a:t> qui </a:t>
            </a:r>
            <a:r>
              <a:rPr lang="en-CA" altLang="fr-FR" baseline="0" dirty="0" err="1">
                <a:solidFill>
                  <a:srgbClr val="000000"/>
                </a:solidFill>
              </a:rPr>
              <a:t>ont</a:t>
            </a:r>
            <a:r>
              <a:rPr lang="en-CA" altLang="fr-FR" baseline="0" dirty="0">
                <a:solidFill>
                  <a:srgbClr val="000000"/>
                </a:solidFill>
              </a:rPr>
              <a:t> des </a:t>
            </a:r>
            <a:r>
              <a:rPr lang="en-CA" altLang="fr-FR" baseline="0" dirty="0" err="1">
                <a:solidFill>
                  <a:srgbClr val="000000"/>
                </a:solidFill>
              </a:rPr>
              <a:t>expertises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pointues</a:t>
            </a:r>
            <a:r>
              <a:rPr lang="en-CA" altLang="fr-FR" baseline="0" dirty="0">
                <a:solidFill>
                  <a:srgbClr val="000000"/>
                </a:solidFill>
              </a:rPr>
              <a:t> et qui </a:t>
            </a:r>
            <a:r>
              <a:rPr lang="en-CA" altLang="fr-FR" baseline="0" dirty="0" err="1">
                <a:solidFill>
                  <a:srgbClr val="000000"/>
                </a:solidFill>
              </a:rPr>
              <a:t>pourraient</a:t>
            </a:r>
            <a:r>
              <a:rPr lang="en-CA" altLang="fr-FR" baseline="0" dirty="0">
                <a:solidFill>
                  <a:srgbClr val="000000"/>
                </a:solidFill>
              </a:rPr>
              <a:t> nous aider à </a:t>
            </a:r>
            <a:r>
              <a:rPr lang="en-CA" altLang="fr-FR" baseline="0" dirty="0" err="1">
                <a:solidFill>
                  <a:srgbClr val="000000"/>
                </a:solidFill>
              </a:rPr>
              <a:t>bonifier</a:t>
            </a:r>
            <a:r>
              <a:rPr lang="en-CA" altLang="fr-FR" baseline="0" dirty="0">
                <a:solidFill>
                  <a:srgbClr val="000000"/>
                </a:solidFill>
              </a:rPr>
              <a:t> et </a:t>
            </a:r>
            <a:r>
              <a:rPr lang="en-CA" altLang="fr-FR" baseline="0" dirty="0" err="1">
                <a:solidFill>
                  <a:srgbClr val="000000"/>
                </a:solidFill>
              </a:rPr>
              <a:t>raffiner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l’information</a:t>
            </a:r>
            <a:r>
              <a:rPr lang="en-CA" altLang="fr-FR" baseline="0" dirty="0">
                <a:solidFill>
                  <a:srgbClr val="000000"/>
                </a:solidFill>
              </a:rPr>
              <a:t> qui </a:t>
            </a:r>
            <a:r>
              <a:rPr lang="en-CA" altLang="fr-FR" baseline="0" dirty="0" err="1">
                <a:solidFill>
                  <a:srgbClr val="000000"/>
                </a:solidFill>
              </a:rPr>
              <a:t>est</a:t>
            </a:r>
            <a:r>
              <a:rPr lang="en-CA" altLang="fr-FR" baseline="0" dirty="0">
                <a:solidFill>
                  <a:srgbClr val="000000"/>
                </a:solidFill>
              </a:rPr>
              <a:t> sur </a:t>
            </a:r>
            <a:r>
              <a:rPr lang="en-CA" altLang="fr-FR" baseline="0" dirty="0" err="1">
                <a:solidFill>
                  <a:srgbClr val="000000"/>
                </a:solidFill>
              </a:rPr>
              <a:t>cette</a:t>
            </a:r>
            <a:r>
              <a:rPr lang="en-CA" altLang="fr-FR" baseline="0" dirty="0">
                <a:solidFill>
                  <a:srgbClr val="000000"/>
                </a:solidFill>
              </a:rPr>
              <a:t> page web pour que </a:t>
            </a:r>
            <a:r>
              <a:rPr lang="en-CA" altLang="fr-FR" baseline="0" dirty="0" err="1">
                <a:solidFill>
                  <a:srgbClr val="000000"/>
                </a:solidFill>
              </a:rPr>
              <a:t>ça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puisse</a:t>
            </a:r>
            <a:r>
              <a:rPr lang="en-CA" altLang="fr-FR" baseline="0" dirty="0">
                <a:solidFill>
                  <a:srgbClr val="000000"/>
                </a:solidFill>
              </a:rPr>
              <a:t> server </a:t>
            </a:r>
            <a:r>
              <a:rPr lang="en-CA" altLang="fr-FR" baseline="0" dirty="0" err="1">
                <a:solidFill>
                  <a:srgbClr val="000000"/>
                </a:solidFill>
              </a:rPr>
              <a:t>d’outil</a:t>
            </a:r>
            <a:r>
              <a:rPr lang="en-CA" altLang="fr-FR" baseline="0" dirty="0">
                <a:solidFill>
                  <a:srgbClr val="000000"/>
                </a:solidFill>
              </a:rPr>
              <a:t> aux </a:t>
            </a:r>
            <a:r>
              <a:rPr lang="en-CA" altLang="fr-FR" baseline="0" dirty="0" err="1">
                <a:solidFill>
                  <a:srgbClr val="000000"/>
                </a:solidFill>
              </a:rPr>
              <a:t>personnes</a:t>
            </a:r>
            <a:r>
              <a:rPr lang="en-CA" altLang="fr-FR" baseline="0" dirty="0">
                <a:solidFill>
                  <a:srgbClr val="000000"/>
                </a:solidFill>
              </a:rPr>
              <a:t> qui </a:t>
            </a:r>
            <a:r>
              <a:rPr lang="en-CA" altLang="fr-FR" baseline="0" dirty="0" err="1">
                <a:solidFill>
                  <a:srgbClr val="000000"/>
                </a:solidFill>
              </a:rPr>
              <a:t>ont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besoin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d’information</a:t>
            </a:r>
            <a:r>
              <a:rPr lang="en-CA" altLang="fr-FR" baseline="0" dirty="0">
                <a:solidFill>
                  <a:srgbClr val="000000"/>
                </a:solidFill>
              </a:rPr>
              <a:t>. </a:t>
            </a:r>
            <a:r>
              <a:rPr lang="en-CA" altLang="fr-FR" baseline="0" dirty="0" err="1">
                <a:solidFill>
                  <a:srgbClr val="000000"/>
                </a:solidFill>
              </a:rPr>
              <a:t>Alors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vraiment</a:t>
            </a:r>
            <a:r>
              <a:rPr lang="en-CA" altLang="fr-FR" baseline="0" dirty="0">
                <a:solidFill>
                  <a:srgbClr val="000000"/>
                </a:solidFill>
              </a:rPr>
              <a:t>, </a:t>
            </a:r>
            <a:r>
              <a:rPr lang="en-CA" altLang="fr-FR" baseline="0" dirty="0" err="1">
                <a:solidFill>
                  <a:srgbClr val="000000"/>
                </a:solidFill>
              </a:rPr>
              <a:t>ce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qu’on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veut</a:t>
            </a:r>
            <a:r>
              <a:rPr lang="en-CA" altLang="fr-FR" baseline="0" dirty="0">
                <a:solidFill>
                  <a:srgbClr val="000000"/>
                </a:solidFill>
              </a:rPr>
              <a:t> pour </a:t>
            </a:r>
            <a:r>
              <a:rPr lang="en-CA" altLang="fr-FR" baseline="0" dirty="0" err="1">
                <a:solidFill>
                  <a:srgbClr val="000000"/>
                </a:solidFill>
              </a:rPr>
              <a:t>cette</a:t>
            </a:r>
            <a:r>
              <a:rPr lang="en-CA" altLang="fr-FR" baseline="0" dirty="0">
                <a:solidFill>
                  <a:srgbClr val="000000"/>
                </a:solidFill>
              </a:rPr>
              <a:t> page </a:t>
            </a:r>
            <a:r>
              <a:rPr lang="en-CA" altLang="fr-FR" baseline="0" dirty="0" err="1">
                <a:solidFill>
                  <a:srgbClr val="000000"/>
                </a:solidFill>
              </a:rPr>
              <a:t>là</a:t>
            </a:r>
            <a:r>
              <a:rPr lang="en-CA" altLang="fr-FR" baseline="0" dirty="0">
                <a:solidFill>
                  <a:srgbClr val="000000"/>
                </a:solidFill>
              </a:rPr>
              <a:t>, </a:t>
            </a:r>
            <a:r>
              <a:rPr lang="en-CA" altLang="fr-FR" baseline="0" dirty="0" err="1">
                <a:solidFill>
                  <a:srgbClr val="000000"/>
                </a:solidFill>
              </a:rPr>
              <a:t>c’est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qu’elle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soit</a:t>
            </a:r>
            <a:r>
              <a:rPr lang="en-CA" altLang="fr-FR" baseline="0" dirty="0">
                <a:solidFill>
                  <a:srgbClr val="000000"/>
                </a:solidFill>
              </a:rPr>
              <a:t> le fruit d’un travail </a:t>
            </a:r>
            <a:r>
              <a:rPr lang="en-CA" altLang="fr-FR" baseline="0" dirty="0" err="1">
                <a:solidFill>
                  <a:srgbClr val="000000"/>
                </a:solidFill>
              </a:rPr>
              <a:t>collectif</a:t>
            </a:r>
            <a:r>
              <a:rPr lang="en-CA" altLang="fr-FR" baseline="0" dirty="0">
                <a:solidFill>
                  <a:srgbClr val="000000"/>
                </a:solidFill>
              </a:rPr>
              <a:t>, </a:t>
            </a:r>
            <a:r>
              <a:rPr lang="en-CA" altLang="fr-FR" baseline="0" dirty="0" err="1">
                <a:solidFill>
                  <a:srgbClr val="000000"/>
                </a:solidFill>
              </a:rPr>
              <a:t>qu’elle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soit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dynamique</a:t>
            </a:r>
            <a:r>
              <a:rPr lang="en-CA" altLang="fr-FR" baseline="0" dirty="0">
                <a:solidFill>
                  <a:srgbClr val="000000"/>
                </a:solidFill>
              </a:rPr>
              <a:t>, </a:t>
            </a:r>
            <a:r>
              <a:rPr lang="en-CA" altLang="fr-FR" baseline="0" dirty="0" err="1">
                <a:solidFill>
                  <a:srgbClr val="000000"/>
                </a:solidFill>
              </a:rPr>
              <a:t>qu’on</a:t>
            </a:r>
            <a:r>
              <a:rPr lang="en-CA" altLang="fr-FR" baseline="0" dirty="0">
                <a:solidFill>
                  <a:srgbClr val="000000"/>
                </a:solidFill>
              </a:rPr>
              <a:t> la </a:t>
            </a:r>
            <a:r>
              <a:rPr lang="en-CA" altLang="fr-FR" baseline="0" dirty="0" err="1">
                <a:solidFill>
                  <a:srgbClr val="000000"/>
                </a:solidFill>
              </a:rPr>
              <a:t>garde</a:t>
            </a:r>
            <a:r>
              <a:rPr lang="en-CA" altLang="fr-FR" baseline="0" dirty="0">
                <a:solidFill>
                  <a:srgbClr val="000000"/>
                </a:solidFill>
              </a:rPr>
              <a:t> à jour et </a:t>
            </a:r>
            <a:r>
              <a:rPr lang="en-CA" altLang="fr-FR" baseline="0" dirty="0" err="1">
                <a:solidFill>
                  <a:srgbClr val="000000"/>
                </a:solidFill>
              </a:rPr>
              <a:t>qu’elle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puisse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être</a:t>
            </a:r>
            <a:r>
              <a:rPr lang="en-CA" altLang="fr-FR" baseline="0" dirty="0">
                <a:solidFill>
                  <a:srgbClr val="000000"/>
                </a:solidFill>
              </a:rPr>
              <a:t> utile, </a:t>
            </a:r>
            <a:r>
              <a:rPr lang="en-CA" altLang="fr-FR" baseline="0" dirty="0" err="1">
                <a:solidFill>
                  <a:srgbClr val="000000"/>
                </a:solidFill>
              </a:rPr>
              <a:t>comme</a:t>
            </a:r>
            <a:r>
              <a:rPr lang="en-CA" altLang="fr-FR" baseline="0" dirty="0">
                <a:solidFill>
                  <a:srgbClr val="000000"/>
                </a:solidFill>
              </a:rPr>
              <a:t> un </a:t>
            </a:r>
            <a:r>
              <a:rPr lang="en-CA" altLang="fr-FR" baseline="0" dirty="0" err="1">
                <a:solidFill>
                  <a:srgbClr val="000000"/>
                </a:solidFill>
              </a:rPr>
              <a:t>outil</a:t>
            </a:r>
            <a:r>
              <a:rPr lang="en-CA" altLang="fr-FR" baseline="0" dirty="0">
                <a:solidFill>
                  <a:srgbClr val="000000"/>
                </a:solidFill>
              </a:rPr>
              <a:t> de </a:t>
            </a:r>
            <a:r>
              <a:rPr lang="en-CA" altLang="fr-FR" baseline="0" dirty="0" err="1">
                <a:solidFill>
                  <a:srgbClr val="000000"/>
                </a:solidFill>
              </a:rPr>
              <a:t>partage</a:t>
            </a:r>
            <a:r>
              <a:rPr lang="en-CA" altLang="fr-FR" baseline="0" dirty="0">
                <a:solidFill>
                  <a:srgbClr val="000000"/>
                </a:solidFill>
              </a:rPr>
              <a:t> de </a:t>
            </a:r>
            <a:r>
              <a:rPr lang="en-CA" altLang="fr-FR" baseline="0" dirty="0" err="1">
                <a:solidFill>
                  <a:srgbClr val="000000"/>
                </a:solidFill>
              </a:rPr>
              <a:t>connaissance</a:t>
            </a:r>
            <a:r>
              <a:rPr lang="en-CA" altLang="fr-FR" baseline="0" dirty="0">
                <a:solidFill>
                  <a:srgbClr val="000000"/>
                </a:solidFill>
              </a:rPr>
              <a:t>. </a:t>
            </a:r>
          </a:p>
          <a:p>
            <a:pPr eaLnBrk="1" hangingPunct="1"/>
            <a:r>
              <a:rPr lang="en-CA" altLang="fr-FR" baseline="0" dirty="0" err="1">
                <a:solidFill>
                  <a:srgbClr val="000000"/>
                </a:solidFill>
              </a:rPr>
              <a:t>Alors</a:t>
            </a:r>
            <a:r>
              <a:rPr lang="en-CA" altLang="fr-FR" baseline="0" dirty="0">
                <a:solidFill>
                  <a:srgbClr val="000000"/>
                </a:solidFill>
              </a:rPr>
              <a:t> SVP, </a:t>
            </a:r>
            <a:r>
              <a:rPr lang="en-CA" altLang="fr-FR" baseline="0" dirty="0" err="1">
                <a:solidFill>
                  <a:srgbClr val="000000"/>
                </a:solidFill>
              </a:rPr>
              <a:t>écrivez-moi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si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vous</a:t>
            </a:r>
            <a:r>
              <a:rPr lang="en-CA" altLang="fr-FR" baseline="0" dirty="0">
                <a:solidFill>
                  <a:srgbClr val="000000"/>
                </a:solidFill>
              </a:rPr>
              <a:t> </a:t>
            </a:r>
            <a:r>
              <a:rPr lang="en-CA" altLang="fr-FR" baseline="0" dirty="0" err="1">
                <a:solidFill>
                  <a:srgbClr val="000000"/>
                </a:solidFill>
              </a:rPr>
              <a:t>avez</a:t>
            </a:r>
            <a:r>
              <a:rPr lang="en-CA" altLang="fr-FR" baseline="0" dirty="0">
                <a:solidFill>
                  <a:srgbClr val="000000"/>
                </a:solidFill>
              </a:rPr>
              <a:t> des suggestions pour </a:t>
            </a:r>
            <a:r>
              <a:rPr lang="en-CA" altLang="fr-FR" baseline="0" dirty="0" err="1">
                <a:solidFill>
                  <a:srgbClr val="000000"/>
                </a:solidFill>
              </a:rPr>
              <a:t>améliorer</a:t>
            </a:r>
            <a:r>
              <a:rPr lang="en-CA" altLang="fr-FR" baseline="0" dirty="0">
                <a:solidFill>
                  <a:srgbClr val="000000"/>
                </a:solidFill>
              </a:rPr>
              <a:t> le </a:t>
            </a:r>
            <a:r>
              <a:rPr lang="en-CA" altLang="fr-FR" baseline="0" dirty="0" err="1">
                <a:solidFill>
                  <a:srgbClr val="000000"/>
                </a:solidFill>
              </a:rPr>
              <a:t>contenu</a:t>
            </a:r>
            <a:r>
              <a:rPr lang="en-CA" altLang="fr-FR" baseline="0" dirty="0">
                <a:solidFill>
                  <a:srgbClr val="000000"/>
                </a:solidFill>
              </a:rPr>
              <a:t> de la page </a:t>
            </a:r>
            <a:r>
              <a:rPr lang="en-CA" altLang="fr-FR" baseline="0" dirty="0">
                <a:solidFill>
                  <a:srgbClr val="000000"/>
                </a:solidFill>
                <a:sym typeface="Wingdings" panose="05000000000000000000" pitchFamily="2" charset="2"/>
              </a:rPr>
              <a:t></a:t>
            </a:r>
          </a:p>
          <a:p>
            <a:pPr eaLnBrk="1" hangingPunct="1"/>
            <a:endParaRPr lang="en-CA" altLang="fr-FR" baseline="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eaLnBrk="1" hangingPunct="1"/>
            <a:endParaRPr lang="en-CA" altLang="fr-FR" baseline="0" dirty="0">
              <a:solidFill>
                <a:srgbClr val="000000"/>
              </a:solidFill>
            </a:endParaRPr>
          </a:p>
          <a:p>
            <a:pPr eaLnBrk="1" hangingPunct="1"/>
            <a:endParaRPr lang="en-CA" altLang="fr-FR" baseline="0" dirty="0">
              <a:solidFill>
                <a:srgbClr val="000000"/>
              </a:solidFill>
            </a:endParaRPr>
          </a:p>
          <a:p>
            <a:pPr eaLnBrk="1" hangingPunct="1"/>
            <a:endParaRPr lang="en-CA" altLang="fr-FR" baseline="0" dirty="0">
              <a:solidFill>
                <a:srgbClr val="000000"/>
              </a:solidFill>
            </a:endParaRPr>
          </a:p>
          <a:p>
            <a:pPr eaLnBrk="1" hangingPunct="1"/>
            <a:endParaRPr lang="en-CA" altLang="fr-FR" baseline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775249-0CEF-47C6-94D4-AE049C58AF21}" type="slidenum">
              <a:rPr lang="fr-CA" smtClean="0"/>
              <a:pPr>
                <a:defRPr/>
              </a:pPr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22290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12H06:</a:t>
            </a:r>
            <a:r>
              <a:rPr lang="fr-CA" sz="120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Sans plus attendre, on va débuter nos </a:t>
            </a:r>
            <a:r>
              <a:rPr lang="fr-CA" sz="120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présentations d’experts</a:t>
            </a: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est extrêmement chanceux de pouvoir compter sur leur présence aujourd’hui.</a:t>
            </a: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Ceux qui ont déjà assisté à nos rencontres virtuelles savent que c’est du speed </a:t>
            </a:r>
            <a:r>
              <a:rPr lang="fr-CA" sz="120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dating</a:t>
            </a:r>
            <a:r>
              <a:rPr lang="fr-CA" sz="120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on a une heure pour rencontrer 4 offres de services, pour savoir qui fait quoi.</a:t>
            </a: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Ils auront 8 minutes chacun pour s’adresser à vous. Étant donné que le temps est serré, je vais commencer à leur faire des grands signes quand il va leur rester une minute pour qu’ils ramassent leur conclusion alors inquiétez-vous pas si vous me voyez gesticuler de manière alarmante. </a:t>
            </a: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Commençons tout de suite avec Marie-Claude Sauvé, directrice de l’organisme Cumulus. À vous la parole Marie-Claude. </a:t>
            </a: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567E3-B75E-4EF2-9BF8-D5A4AF49B27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7083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FA2A2-39B9-4297-B111-E814FAC9BA22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923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>
                <a:solidFill>
                  <a:schemeClr val="bg1"/>
                </a:solidFill>
              </a:rPr>
              <a:t>Projet de prévention de la consommation problématique de SPA</a:t>
            </a:r>
          </a:p>
          <a:p>
            <a:pPr marL="355600" indent="-177800">
              <a:buFont typeface="Arial" panose="020B0604020202020204" pitchFamily="34" charset="0"/>
              <a:buChar char="•"/>
            </a:pPr>
            <a:r>
              <a:rPr lang="fr-CA" b="1">
                <a:solidFill>
                  <a:schemeClr val="bg1"/>
                </a:solidFill>
              </a:rPr>
              <a:t>destiné aux jeunes de 12 à 17 ans en milieu scolaire</a:t>
            </a:r>
          </a:p>
          <a:p>
            <a:pPr marL="355600" indent="-177800">
              <a:buFont typeface="Arial" panose="020B0604020202020204" pitchFamily="34" charset="0"/>
              <a:buChar char="•"/>
            </a:pPr>
            <a:r>
              <a:rPr lang="fr-CA" b="1">
                <a:solidFill>
                  <a:schemeClr val="bg1"/>
                </a:solidFill>
              </a:rPr>
              <a:t>déployé par le milieu communautaire</a:t>
            </a:r>
          </a:p>
          <a:p>
            <a:pPr marL="355600" indent="-177800">
              <a:buFont typeface="Arial" panose="020B0604020202020204" pitchFamily="34" charset="0"/>
              <a:buChar char="•"/>
            </a:pPr>
            <a:r>
              <a:rPr lang="fr-CA" b="1">
                <a:solidFill>
                  <a:schemeClr val="bg1"/>
                </a:solidFill>
              </a:rPr>
              <a:t> coordonné par la DRSP de Montréal</a:t>
            </a:r>
          </a:p>
          <a:p>
            <a:pPr marL="0" lvl="3" indent="0" algn="l" defTabSz="914400" rtl="0" eaLnBrk="1" latinLnBrk="0" hangingPunct="1">
              <a:buFont typeface="+mj-lt"/>
              <a:buNone/>
            </a:pPr>
            <a:endParaRPr lang="fr-CA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99FA0-DE72-434B-B6A6-B0BA58C74111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5465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A158B-1390-4017-A77B-33B656CCC46D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2022-03-22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CC1-A120-4F2F-A517-98654A022AB2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23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A158B-1390-4017-A77B-33B656CCC46D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2022-03-22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CC1-A120-4F2F-A517-98654A022AB2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82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A158B-1390-4017-A77B-33B656CCC46D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2022-03-22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CC1-A120-4F2F-A517-98654A022AB2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896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1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7"/>
          <p:cNvCxnSpPr/>
          <p:nvPr userDrawn="1"/>
        </p:nvCxnSpPr>
        <p:spPr>
          <a:xfrm>
            <a:off x="395818" y="323850"/>
            <a:ext cx="1439333" cy="0"/>
          </a:xfrm>
          <a:prstGeom prst="line">
            <a:avLst/>
          </a:prstGeom>
          <a:ln w="38100">
            <a:solidFill>
              <a:srgbClr val="0A3D5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8"/>
          <p:cNvSpPr txBox="1">
            <a:spLocks noChangeArrowheads="1"/>
          </p:cNvSpPr>
          <p:nvPr userDrawn="1"/>
        </p:nvSpPr>
        <p:spPr bwMode="auto">
          <a:xfrm>
            <a:off x="12335936" y="5418139"/>
            <a:ext cx="43222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1600" b="1">
                <a:solidFill>
                  <a:srgbClr val="FF0000"/>
                </a:solidFill>
              </a:rPr>
              <a:t>Ne mettre aucun contenu dans la zone de protection du logo</a:t>
            </a:r>
          </a:p>
          <a:p>
            <a:pPr>
              <a:defRPr/>
            </a:pPr>
            <a:r>
              <a:rPr lang="en-US" altLang="fr-FR" sz="1600">
                <a:solidFill>
                  <a:srgbClr val="FF0000"/>
                </a:solidFill>
              </a:rPr>
              <a:t>Do not put any content in the logo protection area.</a:t>
            </a:r>
          </a:p>
          <a:p>
            <a:pPr>
              <a:defRPr/>
            </a:pPr>
            <a:endParaRPr lang="fr-CA" altLang="fr-FR" sz="1600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9"/>
          <p:cNvCxnSpPr/>
          <p:nvPr userDrawn="1"/>
        </p:nvCxnSpPr>
        <p:spPr>
          <a:xfrm flipH="1">
            <a:off x="12384620" y="5330825"/>
            <a:ext cx="187324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10"/>
          <p:cNvCxnSpPr/>
          <p:nvPr userDrawn="1"/>
        </p:nvCxnSpPr>
        <p:spPr>
          <a:xfrm flipH="1">
            <a:off x="12384620" y="6630988"/>
            <a:ext cx="187324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11"/>
          <p:cNvCxnSpPr/>
          <p:nvPr userDrawn="1"/>
        </p:nvCxnSpPr>
        <p:spPr>
          <a:xfrm rot="5400000" flipH="1">
            <a:off x="7880615" y="7766844"/>
            <a:ext cx="1404938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2"/>
          <p:cNvCxnSpPr/>
          <p:nvPr userDrawn="1"/>
        </p:nvCxnSpPr>
        <p:spPr>
          <a:xfrm rot="5400000" flipH="1">
            <a:off x="11167798" y="7766844"/>
            <a:ext cx="1404938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3"/>
          <p:cNvSpPr txBox="1">
            <a:spLocks noChangeArrowheads="1"/>
          </p:cNvSpPr>
          <p:nvPr userDrawn="1"/>
        </p:nvSpPr>
        <p:spPr bwMode="auto">
          <a:xfrm>
            <a:off x="8688918" y="7029451"/>
            <a:ext cx="3086100" cy="156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1600" b="1">
                <a:solidFill>
                  <a:srgbClr val="FF0000"/>
                </a:solidFill>
              </a:rPr>
              <a:t>Ne mettre aucun contenu dans la zone de protection du logo</a:t>
            </a:r>
          </a:p>
          <a:p>
            <a:pPr>
              <a:defRPr/>
            </a:pPr>
            <a:r>
              <a:rPr lang="en-US" altLang="fr-FR" sz="1600">
                <a:solidFill>
                  <a:srgbClr val="FF0000"/>
                </a:solidFill>
              </a:rPr>
              <a:t>Do not put any content in the logo protection area.</a:t>
            </a:r>
          </a:p>
          <a:p>
            <a:pPr>
              <a:defRPr/>
            </a:pPr>
            <a:endParaRPr lang="fr-CA" altLang="fr-FR" sz="1600">
              <a:solidFill>
                <a:srgbClr val="FF0000"/>
              </a:solidFill>
            </a:endParaRPr>
          </a:p>
        </p:txBody>
      </p:sp>
      <p:sp>
        <p:nvSpPr>
          <p:cNvPr id="15" name="Espace réservé du contenu 14"/>
          <p:cNvSpPr>
            <a:spLocks noGrp="1"/>
          </p:cNvSpPr>
          <p:nvPr>
            <p:ph sz="quarter" idx="11"/>
          </p:nvPr>
        </p:nvSpPr>
        <p:spPr>
          <a:xfrm>
            <a:off x="143933" y="980728"/>
            <a:ext cx="11616267" cy="5688360"/>
          </a:xfrm>
        </p:spPr>
        <p:txBody>
          <a:bodyPr/>
          <a:lstStyle>
            <a:lvl1pPr>
              <a:defRPr sz="24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45352" y="404665"/>
            <a:ext cx="10972800" cy="351018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rgbClr val="0A3D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60572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74" y="5356854"/>
            <a:ext cx="3287580" cy="1267501"/>
          </a:xfrm>
          <a:prstGeom prst="rect">
            <a:avLst/>
          </a:prstGeom>
        </p:spPr>
      </p:pic>
      <p:pic>
        <p:nvPicPr>
          <p:cNvPr id="9" name="Image 2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3934490" y="2935211"/>
            <a:ext cx="8042164" cy="358775"/>
          </a:xfrm>
        </p:spPr>
        <p:txBody>
          <a:bodyPr>
            <a:noAutofit/>
          </a:bodyPr>
          <a:lstStyle>
            <a:lvl1pPr marL="0" indent="0">
              <a:buNone/>
              <a:defRPr sz="2100" b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1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3934489" y="3330700"/>
            <a:ext cx="8042163" cy="314325"/>
          </a:xfrm>
        </p:spPr>
        <p:txBody>
          <a:bodyPr/>
          <a:lstStyle>
            <a:lvl1pPr marL="0" indent="0">
              <a:buNone/>
              <a:defRPr sz="16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  <p:cxnSp>
        <p:nvCxnSpPr>
          <p:cNvPr id="7" name="Connecteur droit avec flèche 6"/>
          <p:cNvCxnSpPr/>
          <p:nvPr userDrawn="1"/>
        </p:nvCxnSpPr>
        <p:spPr>
          <a:xfrm rot="5400000" flipH="1">
            <a:off x="7880615" y="7766844"/>
            <a:ext cx="1404938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 userDrawn="1"/>
        </p:nvCxnSpPr>
        <p:spPr>
          <a:xfrm rot="5400000" flipH="1">
            <a:off x="11167798" y="7766844"/>
            <a:ext cx="1404938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>
            <a:spLocks noChangeArrowheads="1"/>
          </p:cNvSpPr>
          <p:nvPr userDrawn="1"/>
        </p:nvSpPr>
        <p:spPr bwMode="auto">
          <a:xfrm>
            <a:off x="8688918" y="7029451"/>
            <a:ext cx="3086100" cy="156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1600" b="1">
                <a:solidFill>
                  <a:srgbClr val="FF0000"/>
                </a:solidFill>
              </a:rPr>
              <a:t>Ne mettre aucun contenu dans la zone de protection du logo</a:t>
            </a:r>
          </a:p>
          <a:p>
            <a:pPr>
              <a:defRPr/>
            </a:pPr>
            <a:r>
              <a:rPr lang="en-US" altLang="fr-FR" sz="1600">
                <a:solidFill>
                  <a:srgbClr val="FF0000"/>
                </a:solidFill>
              </a:rPr>
              <a:t>Do not put any content in the logo protection area.</a:t>
            </a:r>
          </a:p>
          <a:p>
            <a:pPr>
              <a:defRPr/>
            </a:pPr>
            <a:endParaRPr lang="fr-CA" altLang="fr-FR" sz="160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>
            <a:spLocks noChangeArrowheads="1"/>
          </p:cNvSpPr>
          <p:nvPr userDrawn="1"/>
        </p:nvSpPr>
        <p:spPr bwMode="auto">
          <a:xfrm>
            <a:off x="12335936" y="5418139"/>
            <a:ext cx="43222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1600" b="1">
                <a:solidFill>
                  <a:srgbClr val="FF0000"/>
                </a:solidFill>
              </a:rPr>
              <a:t>Ne mettre aucun contenu dans la zone de protection du logo</a:t>
            </a:r>
          </a:p>
          <a:p>
            <a:pPr>
              <a:defRPr/>
            </a:pPr>
            <a:r>
              <a:rPr lang="en-US" altLang="fr-FR" sz="1600">
                <a:solidFill>
                  <a:srgbClr val="FF0000"/>
                </a:solidFill>
              </a:rPr>
              <a:t>Do not put any content in the logo protection area.</a:t>
            </a:r>
          </a:p>
          <a:p>
            <a:pPr>
              <a:defRPr/>
            </a:pPr>
            <a:endParaRPr lang="fr-CA" altLang="fr-FR" sz="1600">
              <a:solidFill>
                <a:srgbClr val="FF0000"/>
              </a:solidFill>
            </a:endParaRPr>
          </a:p>
        </p:txBody>
      </p:sp>
      <p:cxnSp>
        <p:nvCxnSpPr>
          <p:cNvPr id="15" name="Connecteur droit avec flèche 14"/>
          <p:cNvCxnSpPr/>
          <p:nvPr userDrawn="1"/>
        </p:nvCxnSpPr>
        <p:spPr>
          <a:xfrm flipH="1">
            <a:off x="12384620" y="5330825"/>
            <a:ext cx="187324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 userDrawn="1"/>
        </p:nvCxnSpPr>
        <p:spPr>
          <a:xfrm flipH="1">
            <a:off x="12384620" y="6630988"/>
            <a:ext cx="187324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93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+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/>
          <p:cNvCxnSpPr/>
          <p:nvPr userDrawn="1"/>
        </p:nvCxnSpPr>
        <p:spPr>
          <a:xfrm>
            <a:off x="0" y="3717032"/>
            <a:ext cx="8016213" cy="0"/>
          </a:xfrm>
          <a:prstGeom prst="line">
            <a:avLst/>
          </a:prstGeom>
          <a:ln w="38100">
            <a:solidFill>
              <a:srgbClr val="E56E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exte 2"/>
          <p:cNvSpPr>
            <a:spLocks noGrp="1"/>
          </p:cNvSpPr>
          <p:nvPr>
            <p:ph type="body" sz="quarter" idx="14" hasCustomPrompt="1"/>
          </p:nvPr>
        </p:nvSpPr>
        <p:spPr>
          <a:xfrm>
            <a:off x="720229" y="3789040"/>
            <a:ext cx="7391995" cy="431800"/>
          </a:xfrm>
        </p:spPr>
        <p:txBody>
          <a:bodyPr>
            <a:noAutofit/>
          </a:bodyPr>
          <a:lstStyle>
            <a:lvl1pPr algn="r">
              <a:defRPr sz="18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CA" dirty="0"/>
              <a:t>Sous 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5" hasCustomPrompt="1"/>
          </p:nvPr>
        </p:nvSpPr>
        <p:spPr>
          <a:xfrm>
            <a:off x="719403" y="3284984"/>
            <a:ext cx="7392821" cy="432048"/>
          </a:xfrm>
        </p:spPr>
        <p:txBody>
          <a:bodyPr>
            <a:noAutofit/>
          </a:bodyPr>
          <a:lstStyle>
            <a:lvl1pPr marL="0" indent="0" algn="r">
              <a:buNone/>
              <a:defRPr sz="21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CA" dirty="0"/>
              <a:t>SECTION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745" y="5343502"/>
            <a:ext cx="3287580" cy="1272612"/>
          </a:xfrm>
          <a:prstGeom prst="rect">
            <a:avLst/>
          </a:prstGeom>
        </p:spPr>
      </p:pic>
      <p:sp>
        <p:nvSpPr>
          <p:cNvPr id="16" name="ZoneTexte 15"/>
          <p:cNvSpPr txBox="1">
            <a:spLocks noChangeArrowheads="1"/>
          </p:cNvSpPr>
          <p:nvPr userDrawn="1"/>
        </p:nvSpPr>
        <p:spPr bwMode="auto">
          <a:xfrm>
            <a:off x="12335936" y="5418139"/>
            <a:ext cx="43222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1600" b="1">
                <a:solidFill>
                  <a:srgbClr val="FF0000"/>
                </a:solidFill>
              </a:rPr>
              <a:t>Ne mettre aucun contenu dans la zone de protection du logo</a:t>
            </a:r>
          </a:p>
          <a:p>
            <a:pPr>
              <a:defRPr/>
            </a:pPr>
            <a:r>
              <a:rPr lang="en-US" altLang="fr-FR" sz="1600">
                <a:solidFill>
                  <a:srgbClr val="FF0000"/>
                </a:solidFill>
              </a:rPr>
              <a:t>Do not put any content in the logo protection area.</a:t>
            </a:r>
          </a:p>
          <a:p>
            <a:pPr>
              <a:defRPr/>
            </a:pPr>
            <a:endParaRPr lang="fr-CA" altLang="fr-FR" sz="1600">
              <a:solidFill>
                <a:srgbClr val="FF0000"/>
              </a:solidFill>
            </a:endParaRPr>
          </a:p>
        </p:txBody>
      </p:sp>
      <p:cxnSp>
        <p:nvCxnSpPr>
          <p:cNvPr id="20" name="Connecteur droit avec flèche 19"/>
          <p:cNvCxnSpPr/>
          <p:nvPr userDrawn="1"/>
        </p:nvCxnSpPr>
        <p:spPr>
          <a:xfrm flipH="1">
            <a:off x="12384620" y="5330825"/>
            <a:ext cx="187324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 userDrawn="1"/>
        </p:nvCxnSpPr>
        <p:spPr>
          <a:xfrm flipH="1">
            <a:off x="12384620" y="6630988"/>
            <a:ext cx="187324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 userDrawn="1"/>
        </p:nvCxnSpPr>
        <p:spPr>
          <a:xfrm rot="5400000" flipH="1">
            <a:off x="7880615" y="7766844"/>
            <a:ext cx="1404938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 userDrawn="1"/>
        </p:nvCxnSpPr>
        <p:spPr>
          <a:xfrm rot="5400000" flipH="1">
            <a:off x="11167798" y="7766844"/>
            <a:ext cx="1404938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>
            <a:spLocks noChangeArrowheads="1"/>
          </p:cNvSpPr>
          <p:nvPr userDrawn="1"/>
        </p:nvSpPr>
        <p:spPr bwMode="auto">
          <a:xfrm>
            <a:off x="8688918" y="7029451"/>
            <a:ext cx="3086100" cy="156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1600" b="1">
                <a:solidFill>
                  <a:srgbClr val="FF0000"/>
                </a:solidFill>
              </a:rPr>
              <a:t>Ne mettre aucun contenu dans la zone de protection du logo</a:t>
            </a:r>
          </a:p>
          <a:p>
            <a:pPr>
              <a:defRPr/>
            </a:pPr>
            <a:r>
              <a:rPr lang="en-US" altLang="fr-FR" sz="1600">
                <a:solidFill>
                  <a:srgbClr val="FF0000"/>
                </a:solidFill>
              </a:rPr>
              <a:t>Do not put any content in the logo protection area.</a:t>
            </a:r>
          </a:p>
          <a:p>
            <a:pPr>
              <a:defRPr/>
            </a:pPr>
            <a:endParaRPr lang="fr-CA" altLang="fr-FR" sz="1600">
              <a:solidFill>
                <a:srgbClr val="FF00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82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1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14"/>
          <p:cNvSpPr>
            <a:spLocks noGrp="1"/>
          </p:cNvSpPr>
          <p:nvPr>
            <p:ph sz="quarter" idx="11" hasCustomPrompt="1"/>
          </p:nvPr>
        </p:nvSpPr>
        <p:spPr>
          <a:xfrm>
            <a:off x="143933" y="980728"/>
            <a:ext cx="11616267" cy="5688360"/>
          </a:xfrm>
        </p:spPr>
        <p:txBody>
          <a:bodyPr/>
          <a:lstStyle>
            <a:lvl1pPr>
              <a:defRPr sz="20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745" y="5343502"/>
            <a:ext cx="3287580" cy="1272612"/>
          </a:xfrm>
          <a:prstGeom prst="rect">
            <a:avLst/>
          </a:prstGeom>
        </p:spPr>
      </p:pic>
      <p:sp>
        <p:nvSpPr>
          <p:cNvPr id="13" name="ZoneTexte 12"/>
          <p:cNvSpPr txBox="1">
            <a:spLocks noChangeArrowheads="1"/>
          </p:cNvSpPr>
          <p:nvPr userDrawn="1"/>
        </p:nvSpPr>
        <p:spPr bwMode="auto">
          <a:xfrm>
            <a:off x="12335936" y="5418139"/>
            <a:ext cx="43222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1600" b="1">
                <a:solidFill>
                  <a:srgbClr val="FF0000"/>
                </a:solidFill>
              </a:rPr>
              <a:t>Ne mettre aucun contenu dans la zone de protection du logo</a:t>
            </a:r>
          </a:p>
          <a:p>
            <a:pPr>
              <a:defRPr/>
            </a:pPr>
            <a:r>
              <a:rPr lang="en-US" altLang="fr-FR" sz="1600">
                <a:solidFill>
                  <a:srgbClr val="FF0000"/>
                </a:solidFill>
              </a:rPr>
              <a:t>Do not put any content in the logo protection area.</a:t>
            </a:r>
          </a:p>
          <a:p>
            <a:pPr>
              <a:defRPr/>
            </a:pPr>
            <a:endParaRPr lang="fr-CA" altLang="fr-FR" sz="1600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/>
          <p:cNvCxnSpPr/>
          <p:nvPr userDrawn="1"/>
        </p:nvCxnSpPr>
        <p:spPr>
          <a:xfrm flipH="1">
            <a:off x="12384620" y="5330825"/>
            <a:ext cx="187324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 userDrawn="1"/>
        </p:nvCxnSpPr>
        <p:spPr>
          <a:xfrm flipH="1">
            <a:off x="12384620" y="6630988"/>
            <a:ext cx="187324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 userDrawn="1"/>
        </p:nvCxnSpPr>
        <p:spPr>
          <a:xfrm rot="5400000" flipH="1">
            <a:off x="7880615" y="7766844"/>
            <a:ext cx="1404938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 userDrawn="1"/>
        </p:nvCxnSpPr>
        <p:spPr>
          <a:xfrm rot="5400000" flipH="1">
            <a:off x="11167798" y="7766844"/>
            <a:ext cx="1404938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8688918" y="7029451"/>
            <a:ext cx="3086100" cy="156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1600" b="1">
                <a:solidFill>
                  <a:srgbClr val="FF0000"/>
                </a:solidFill>
              </a:rPr>
              <a:t>Ne mettre aucun contenu dans la zone de protection du logo</a:t>
            </a:r>
          </a:p>
          <a:p>
            <a:pPr>
              <a:defRPr/>
            </a:pPr>
            <a:r>
              <a:rPr lang="en-US" altLang="fr-FR" sz="1600">
                <a:solidFill>
                  <a:srgbClr val="FF0000"/>
                </a:solidFill>
              </a:rPr>
              <a:t>Do not put any content in the logo protection area.</a:t>
            </a:r>
          </a:p>
          <a:p>
            <a:pPr>
              <a:defRPr/>
            </a:pPr>
            <a:endParaRPr lang="fr-CA" altLang="fr-FR" sz="1600">
              <a:solidFill>
                <a:srgbClr val="FF0000"/>
              </a:solidFill>
            </a:endParaRPr>
          </a:p>
        </p:txBody>
      </p:sp>
      <p:pic>
        <p:nvPicPr>
          <p:cNvPr id="19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43130" y="244689"/>
            <a:ext cx="11427137" cy="360040"/>
          </a:xfrm>
        </p:spPr>
        <p:txBody>
          <a:bodyPr>
            <a:noAutofit/>
          </a:bodyPr>
          <a:lstStyle>
            <a:lvl1pPr marL="0" indent="0">
              <a:buFont typeface="Wingdings" panose="05000000000000000000" pitchFamily="2" charset="2"/>
              <a:buNone/>
              <a:defRPr sz="2100" b="1" i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CA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1934579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745" y="5343502"/>
            <a:ext cx="3287580" cy="1272612"/>
          </a:xfrm>
          <a:prstGeom prst="rect">
            <a:avLst/>
          </a:prstGeom>
        </p:spPr>
      </p:pic>
      <p:sp>
        <p:nvSpPr>
          <p:cNvPr id="11" name="ZoneTexte 10"/>
          <p:cNvSpPr txBox="1">
            <a:spLocks noChangeArrowheads="1"/>
          </p:cNvSpPr>
          <p:nvPr userDrawn="1"/>
        </p:nvSpPr>
        <p:spPr bwMode="auto">
          <a:xfrm>
            <a:off x="12335936" y="5418139"/>
            <a:ext cx="43222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1600" b="1">
                <a:solidFill>
                  <a:srgbClr val="FF0000"/>
                </a:solidFill>
              </a:rPr>
              <a:t>Ne mettre aucun contenu dans la zone de protection du logo</a:t>
            </a:r>
          </a:p>
          <a:p>
            <a:pPr>
              <a:defRPr/>
            </a:pPr>
            <a:r>
              <a:rPr lang="en-US" altLang="fr-FR" sz="1600">
                <a:solidFill>
                  <a:srgbClr val="FF0000"/>
                </a:solidFill>
              </a:rPr>
              <a:t>Do not put any content in the logo protection area.</a:t>
            </a:r>
          </a:p>
          <a:p>
            <a:pPr>
              <a:defRPr/>
            </a:pPr>
            <a:endParaRPr lang="fr-CA" altLang="fr-FR" sz="1600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/>
          <p:cNvCxnSpPr/>
          <p:nvPr userDrawn="1"/>
        </p:nvCxnSpPr>
        <p:spPr>
          <a:xfrm flipH="1">
            <a:off x="12384620" y="5330825"/>
            <a:ext cx="187324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 userDrawn="1"/>
        </p:nvCxnSpPr>
        <p:spPr>
          <a:xfrm flipH="1">
            <a:off x="12384620" y="6630988"/>
            <a:ext cx="187324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 userDrawn="1"/>
        </p:nvCxnSpPr>
        <p:spPr>
          <a:xfrm rot="5400000" flipH="1">
            <a:off x="7880615" y="7766844"/>
            <a:ext cx="1404938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 userDrawn="1"/>
        </p:nvCxnSpPr>
        <p:spPr>
          <a:xfrm rot="5400000" flipH="1">
            <a:off x="11167798" y="7766844"/>
            <a:ext cx="1404938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>
            <a:spLocks noChangeArrowheads="1"/>
          </p:cNvSpPr>
          <p:nvPr userDrawn="1"/>
        </p:nvSpPr>
        <p:spPr bwMode="auto">
          <a:xfrm>
            <a:off x="8688918" y="7029451"/>
            <a:ext cx="3086100" cy="156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1600" b="1">
                <a:solidFill>
                  <a:srgbClr val="FF0000"/>
                </a:solidFill>
              </a:rPr>
              <a:t>Ne mettre aucun contenu dans la zone de protection du logo</a:t>
            </a:r>
          </a:p>
          <a:p>
            <a:pPr>
              <a:defRPr/>
            </a:pPr>
            <a:r>
              <a:rPr lang="en-US" altLang="fr-FR" sz="1600">
                <a:solidFill>
                  <a:srgbClr val="FF0000"/>
                </a:solidFill>
              </a:rPr>
              <a:t>Do not put any content in the logo protection area.</a:t>
            </a:r>
          </a:p>
          <a:p>
            <a:pPr>
              <a:defRPr/>
            </a:pPr>
            <a:endParaRPr lang="fr-CA" altLang="fr-FR" sz="1600">
              <a:solidFill>
                <a:srgbClr val="FF0000"/>
              </a:solidFill>
            </a:endParaRPr>
          </a:p>
        </p:txBody>
      </p:sp>
      <p:pic>
        <p:nvPicPr>
          <p:cNvPr id="17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43130" y="244689"/>
            <a:ext cx="11427137" cy="360040"/>
          </a:xfrm>
        </p:spPr>
        <p:txBody>
          <a:bodyPr>
            <a:noAutofit/>
          </a:bodyPr>
          <a:lstStyle>
            <a:lvl1pPr marL="0" indent="0">
              <a:buFont typeface="Wingdings" panose="05000000000000000000" pitchFamily="2" charset="2"/>
              <a:buNone/>
              <a:defRPr sz="2100" b="1" i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CA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1328891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3 + sous-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43130" y="244689"/>
            <a:ext cx="11427137" cy="360040"/>
          </a:xfrm>
        </p:spPr>
        <p:txBody>
          <a:bodyPr>
            <a:noAutofit/>
          </a:bodyPr>
          <a:lstStyle>
            <a:lvl1pPr marL="0" indent="0">
              <a:buFont typeface="Wingdings" panose="05000000000000000000" pitchFamily="2" charset="2"/>
              <a:buNone/>
              <a:defRPr sz="2100" b="1" i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CA" dirty="0"/>
              <a:t>TITRE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2" hasCustomPrompt="1"/>
          </p:nvPr>
        </p:nvSpPr>
        <p:spPr>
          <a:xfrm>
            <a:off x="239184" y="1268415"/>
            <a:ext cx="11521016" cy="5400675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745" y="5343502"/>
            <a:ext cx="3287580" cy="1272612"/>
          </a:xfrm>
          <a:prstGeom prst="rect">
            <a:avLst/>
          </a:prstGeom>
        </p:spPr>
      </p:pic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431371" y="548680"/>
            <a:ext cx="11438895" cy="360040"/>
          </a:xfrm>
        </p:spPr>
        <p:txBody>
          <a:bodyPr>
            <a:noAutofit/>
          </a:bodyPr>
          <a:lstStyle>
            <a:lvl1pPr marL="0" indent="0">
              <a:buFont typeface="Wingdings" panose="05000000000000000000" pitchFamily="2" charset="2"/>
              <a:buNone/>
              <a:defRPr sz="1800" i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CA" dirty="0"/>
              <a:t>Sous titre</a:t>
            </a:r>
          </a:p>
        </p:txBody>
      </p:sp>
      <p:sp>
        <p:nvSpPr>
          <p:cNvPr id="14" name="ZoneTexte 13"/>
          <p:cNvSpPr txBox="1">
            <a:spLocks noChangeArrowheads="1"/>
          </p:cNvSpPr>
          <p:nvPr userDrawn="1"/>
        </p:nvSpPr>
        <p:spPr bwMode="auto">
          <a:xfrm>
            <a:off x="12335936" y="5418139"/>
            <a:ext cx="43222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1600" b="1">
                <a:solidFill>
                  <a:srgbClr val="FF0000"/>
                </a:solidFill>
              </a:rPr>
              <a:t>Ne mettre aucun contenu dans la zone de protection du logo</a:t>
            </a:r>
          </a:p>
          <a:p>
            <a:pPr>
              <a:defRPr/>
            </a:pPr>
            <a:r>
              <a:rPr lang="en-US" altLang="fr-FR" sz="1600">
                <a:solidFill>
                  <a:srgbClr val="FF0000"/>
                </a:solidFill>
              </a:rPr>
              <a:t>Do not put any content in the logo protection area.</a:t>
            </a:r>
          </a:p>
          <a:p>
            <a:pPr>
              <a:defRPr/>
            </a:pPr>
            <a:endParaRPr lang="fr-CA" altLang="fr-FR" sz="1600">
              <a:solidFill>
                <a:srgbClr val="FF0000"/>
              </a:solidFill>
            </a:endParaRPr>
          </a:p>
        </p:txBody>
      </p:sp>
      <p:cxnSp>
        <p:nvCxnSpPr>
          <p:cNvPr id="15" name="Connecteur droit avec flèche 14"/>
          <p:cNvCxnSpPr/>
          <p:nvPr userDrawn="1"/>
        </p:nvCxnSpPr>
        <p:spPr>
          <a:xfrm flipH="1">
            <a:off x="12384620" y="5330825"/>
            <a:ext cx="187324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 userDrawn="1"/>
        </p:nvCxnSpPr>
        <p:spPr>
          <a:xfrm flipH="1">
            <a:off x="12384620" y="6630988"/>
            <a:ext cx="187324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 userDrawn="1"/>
        </p:nvCxnSpPr>
        <p:spPr>
          <a:xfrm rot="5400000" flipH="1">
            <a:off x="7880615" y="7766844"/>
            <a:ext cx="1404938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 userDrawn="1"/>
        </p:nvCxnSpPr>
        <p:spPr>
          <a:xfrm rot="5400000" flipH="1">
            <a:off x="11167798" y="7766844"/>
            <a:ext cx="1404938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>
            <a:spLocks noChangeArrowheads="1"/>
          </p:cNvSpPr>
          <p:nvPr userDrawn="1"/>
        </p:nvSpPr>
        <p:spPr bwMode="auto">
          <a:xfrm>
            <a:off x="8688918" y="7029451"/>
            <a:ext cx="3086100" cy="156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1600" b="1">
                <a:solidFill>
                  <a:srgbClr val="FF0000"/>
                </a:solidFill>
              </a:rPr>
              <a:t>Ne mettre aucun contenu dans la zone de protection du logo</a:t>
            </a:r>
          </a:p>
          <a:p>
            <a:pPr>
              <a:defRPr/>
            </a:pPr>
            <a:r>
              <a:rPr lang="en-US" altLang="fr-FR" sz="1600">
                <a:solidFill>
                  <a:srgbClr val="FF0000"/>
                </a:solidFill>
              </a:rPr>
              <a:t>Do not put any content in the logo protection area.</a:t>
            </a:r>
          </a:p>
          <a:p>
            <a:pPr>
              <a:defRPr/>
            </a:pPr>
            <a:endParaRPr lang="fr-CA" altLang="fr-FR" sz="1600">
              <a:solidFill>
                <a:srgbClr val="FF0000"/>
              </a:solidFill>
            </a:endParaRPr>
          </a:p>
        </p:txBody>
      </p:sp>
      <p:pic>
        <p:nvPicPr>
          <p:cNvPr id="18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662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4 + sous-titre + 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09601" y="1600203"/>
            <a:ext cx="5384800" cy="3731089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rPr lang="fr-CA" dirty="0"/>
              <a:t>Niveau 1</a:t>
            </a:r>
          </a:p>
        </p:txBody>
      </p:sp>
      <p:sp>
        <p:nvSpPr>
          <p:cNvPr id="13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97600" y="1600203"/>
            <a:ext cx="5384800" cy="3731089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rPr lang="fr-CA" dirty="0"/>
              <a:t>Niveau 1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745" y="5343502"/>
            <a:ext cx="3287580" cy="1272612"/>
          </a:xfrm>
          <a:prstGeom prst="rect">
            <a:avLst/>
          </a:prstGeom>
        </p:spPr>
      </p:pic>
      <p:sp>
        <p:nvSpPr>
          <p:cNvPr id="14" name="ZoneTexte 13"/>
          <p:cNvSpPr txBox="1">
            <a:spLocks noChangeArrowheads="1"/>
          </p:cNvSpPr>
          <p:nvPr userDrawn="1"/>
        </p:nvSpPr>
        <p:spPr bwMode="auto">
          <a:xfrm>
            <a:off x="12335936" y="5418139"/>
            <a:ext cx="43222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1600" b="1">
                <a:solidFill>
                  <a:srgbClr val="FF0000"/>
                </a:solidFill>
              </a:rPr>
              <a:t>Ne mettre aucun contenu dans la zone de protection du logo</a:t>
            </a:r>
          </a:p>
          <a:p>
            <a:pPr>
              <a:defRPr/>
            </a:pPr>
            <a:r>
              <a:rPr lang="en-US" altLang="fr-FR" sz="1600">
                <a:solidFill>
                  <a:srgbClr val="FF0000"/>
                </a:solidFill>
              </a:rPr>
              <a:t>Do not put any content in the logo protection area.</a:t>
            </a:r>
          </a:p>
          <a:p>
            <a:pPr>
              <a:defRPr/>
            </a:pPr>
            <a:endParaRPr lang="fr-CA" altLang="fr-FR" sz="1600">
              <a:solidFill>
                <a:srgbClr val="FF0000"/>
              </a:solidFill>
            </a:endParaRPr>
          </a:p>
        </p:txBody>
      </p:sp>
      <p:cxnSp>
        <p:nvCxnSpPr>
          <p:cNvPr id="15" name="Connecteur droit avec flèche 14"/>
          <p:cNvCxnSpPr/>
          <p:nvPr userDrawn="1"/>
        </p:nvCxnSpPr>
        <p:spPr>
          <a:xfrm flipH="1">
            <a:off x="12384620" y="5330825"/>
            <a:ext cx="187324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 userDrawn="1"/>
        </p:nvCxnSpPr>
        <p:spPr>
          <a:xfrm flipH="1">
            <a:off x="12384620" y="6630988"/>
            <a:ext cx="187324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 userDrawn="1"/>
        </p:nvCxnSpPr>
        <p:spPr>
          <a:xfrm rot="5400000" flipH="1">
            <a:off x="7880615" y="7766844"/>
            <a:ext cx="1404938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 userDrawn="1"/>
        </p:nvCxnSpPr>
        <p:spPr>
          <a:xfrm rot="5400000" flipH="1">
            <a:off x="11167798" y="7766844"/>
            <a:ext cx="1404938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>
            <a:spLocks noChangeArrowheads="1"/>
          </p:cNvSpPr>
          <p:nvPr userDrawn="1"/>
        </p:nvSpPr>
        <p:spPr bwMode="auto">
          <a:xfrm>
            <a:off x="8688918" y="7029451"/>
            <a:ext cx="3086100" cy="156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1600" b="1">
                <a:solidFill>
                  <a:srgbClr val="FF0000"/>
                </a:solidFill>
              </a:rPr>
              <a:t>Ne mettre aucun contenu dans la zone de protection du logo</a:t>
            </a:r>
          </a:p>
          <a:p>
            <a:pPr>
              <a:defRPr/>
            </a:pPr>
            <a:r>
              <a:rPr lang="en-US" altLang="fr-FR" sz="1600">
                <a:solidFill>
                  <a:srgbClr val="FF0000"/>
                </a:solidFill>
              </a:rPr>
              <a:t>Do not put any content in the logo protection area.</a:t>
            </a:r>
          </a:p>
          <a:p>
            <a:pPr>
              <a:defRPr/>
            </a:pPr>
            <a:endParaRPr lang="fr-CA" altLang="fr-FR" sz="1600">
              <a:solidFill>
                <a:srgbClr val="FF0000"/>
              </a:solidFill>
            </a:endParaRPr>
          </a:p>
        </p:txBody>
      </p:sp>
      <p:pic>
        <p:nvPicPr>
          <p:cNvPr id="22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431371" y="548680"/>
            <a:ext cx="11438895" cy="360040"/>
          </a:xfrm>
        </p:spPr>
        <p:txBody>
          <a:bodyPr>
            <a:noAutofit/>
          </a:bodyPr>
          <a:lstStyle>
            <a:lvl1pPr marL="0" indent="0">
              <a:buFont typeface="Wingdings" panose="05000000000000000000" pitchFamily="2" charset="2"/>
              <a:buNone/>
              <a:defRPr sz="1800" i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CA" dirty="0"/>
              <a:t>Sous titre</a:t>
            </a:r>
          </a:p>
        </p:txBody>
      </p:sp>
      <p:sp>
        <p:nvSpPr>
          <p:cNvPr id="29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43130" y="244689"/>
            <a:ext cx="11427137" cy="360040"/>
          </a:xfrm>
        </p:spPr>
        <p:txBody>
          <a:bodyPr>
            <a:noAutofit/>
          </a:bodyPr>
          <a:lstStyle>
            <a:lvl1pPr marL="0" indent="0">
              <a:buFont typeface="Wingdings" panose="05000000000000000000" pitchFamily="2" charset="2"/>
              <a:buNone/>
              <a:defRPr sz="2100" b="1" i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CA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18821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5 + sous-titre + 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rPr lang="fr-CA" dirty="0"/>
              <a:t>Niveau 1</a:t>
            </a:r>
          </a:p>
        </p:txBody>
      </p:sp>
      <p:sp>
        <p:nvSpPr>
          <p:cNvPr id="16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09600" y="2174876"/>
            <a:ext cx="5386917" cy="3156415"/>
          </a:xfrm>
        </p:spPr>
        <p:txBody>
          <a:bodyPr>
            <a:norm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r>
              <a:rPr lang="fr-CA" dirty="0"/>
              <a:t>Niveau 2</a:t>
            </a: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rPr lang="fr-CA" dirty="0"/>
              <a:t>Niveau 1</a:t>
            </a:r>
          </a:p>
        </p:txBody>
      </p:sp>
      <p:sp>
        <p:nvSpPr>
          <p:cNvPr id="18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6"/>
            <a:ext cx="5389033" cy="315641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rgbClr val="000000"/>
                </a:solidFill>
              </a:defRPr>
            </a:lvl1pPr>
          </a:lstStyle>
          <a:p>
            <a:r>
              <a:rPr lang="fr-CA" dirty="0"/>
              <a:t>Niveau 2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745" y="5343502"/>
            <a:ext cx="3287580" cy="1272612"/>
          </a:xfrm>
          <a:prstGeom prst="rect">
            <a:avLst/>
          </a:prstGeom>
        </p:spPr>
      </p:pic>
      <p:sp>
        <p:nvSpPr>
          <p:cNvPr id="22" name="ZoneTexte 21"/>
          <p:cNvSpPr txBox="1">
            <a:spLocks noChangeArrowheads="1"/>
          </p:cNvSpPr>
          <p:nvPr userDrawn="1"/>
        </p:nvSpPr>
        <p:spPr bwMode="auto">
          <a:xfrm>
            <a:off x="12335936" y="5418139"/>
            <a:ext cx="43222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1600" b="1">
                <a:solidFill>
                  <a:srgbClr val="FF0000"/>
                </a:solidFill>
              </a:rPr>
              <a:t>Ne mettre aucun contenu dans la zone de protection du logo</a:t>
            </a:r>
          </a:p>
          <a:p>
            <a:pPr>
              <a:defRPr/>
            </a:pPr>
            <a:r>
              <a:rPr lang="en-US" altLang="fr-FR" sz="1600">
                <a:solidFill>
                  <a:srgbClr val="FF0000"/>
                </a:solidFill>
              </a:rPr>
              <a:t>Do not put any content in the logo protection area.</a:t>
            </a:r>
          </a:p>
          <a:p>
            <a:pPr>
              <a:defRPr/>
            </a:pPr>
            <a:endParaRPr lang="fr-CA" altLang="fr-FR" sz="1600">
              <a:solidFill>
                <a:srgbClr val="FF0000"/>
              </a:solidFill>
            </a:endParaRPr>
          </a:p>
        </p:txBody>
      </p:sp>
      <p:cxnSp>
        <p:nvCxnSpPr>
          <p:cNvPr id="23" name="Connecteur droit avec flèche 22"/>
          <p:cNvCxnSpPr/>
          <p:nvPr userDrawn="1"/>
        </p:nvCxnSpPr>
        <p:spPr>
          <a:xfrm flipH="1">
            <a:off x="12384620" y="5330825"/>
            <a:ext cx="187324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 userDrawn="1"/>
        </p:nvCxnSpPr>
        <p:spPr>
          <a:xfrm flipH="1">
            <a:off x="12384620" y="6630988"/>
            <a:ext cx="187324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 userDrawn="1"/>
        </p:nvCxnSpPr>
        <p:spPr>
          <a:xfrm rot="5400000" flipH="1">
            <a:off x="7880615" y="7766844"/>
            <a:ext cx="1404938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 userDrawn="1"/>
        </p:nvCxnSpPr>
        <p:spPr>
          <a:xfrm rot="5400000" flipH="1">
            <a:off x="11167798" y="7766844"/>
            <a:ext cx="1404938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>
            <a:spLocks noChangeArrowheads="1"/>
          </p:cNvSpPr>
          <p:nvPr userDrawn="1"/>
        </p:nvSpPr>
        <p:spPr bwMode="auto">
          <a:xfrm>
            <a:off x="8688918" y="7029451"/>
            <a:ext cx="3086100" cy="156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1600" b="1">
                <a:solidFill>
                  <a:srgbClr val="FF0000"/>
                </a:solidFill>
              </a:rPr>
              <a:t>Ne mettre aucun contenu dans la zone de protection du logo</a:t>
            </a:r>
          </a:p>
          <a:p>
            <a:pPr>
              <a:defRPr/>
            </a:pPr>
            <a:r>
              <a:rPr lang="en-US" altLang="fr-FR" sz="1600">
                <a:solidFill>
                  <a:srgbClr val="FF0000"/>
                </a:solidFill>
              </a:rPr>
              <a:t>Do not put any content in the logo protection area.</a:t>
            </a:r>
          </a:p>
          <a:p>
            <a:pPr>
              <a:defRPr/>
            </a:pPr>
            <a:endParaRPr lang="fr-CA" altLang="fr-FR" sz="1600">
              <a:solidFill>
                <a:srgbClr val="FF0000"/>
              </a:solidFill>
            </a:endParaRPr>
          </a:p>
        </p:txBody>
      </p:sp>
      <p:pic>
        <p:nvPicPr>
          <p:cNvPr id="25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431371" y="548680"/>
            <a:ext cx="6048672" cy="360040"/>
          </a:xfrm>
        </p:spPr>
        <p:txBody>
          <a:bodyPr>
            <a:noAutofit/>
          </a:bodyPr>
          <a:lstStyle>
            <a:lvl1pPr marL="0" indent="0">
              <a:buFont typeface="Wingdings" panose="05000000000000000000" pitchFamily="2" charset="2"/>
              <a:buNone/>
              <a:defRPr sz="1800" i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CA" dirty="0"/>
              <a:t>Sous titre</a:t>
            </a:r>
          </a:p>
        </p:txBody>
      </p:sp>
      <p:sp>
        <p:nvSpPr>
          <p:cNvPr id="29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43130" y="244689"/>
            <a:ext cx="11427137" cy="360040"/>
          </a:xfrm>
        </p:spPr>
        <p:txBody>
          <a:bodyPr>
            <a:noAutofit/>
          </a:bodyPr>
          <a:lstStyle>
            <a:lvl1pPr marL="0" indent="0">
              <a:buFont typeface="Wingdings" panose="05000000000000000000" pitchFamily="2" charset="2"/>
              <a:buNone/>
              <a:defRPr sz="2100" b="1" i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CA" dirty="0"/>
              <a:t>TITRE</a:t>
            </a:r>
          </a:p>
        </p:txBody>
      </p:sp>
      <p:sp>
        <p:nvSpPr>
          <p:cNvPr id="34" name="Espace réservé du texte 29"/>
          <p:cNvSpPr>
            <a:spLocks noGrp="1"/>
          </p:cNvSpPr>
          <p:nvPr>
            <p:ph type="body" sz="quarter" idx="15" hasCustomPrompt="1"/>
          </p:nvPr>
        </p:nvSpPr>
        <p:spPr>
          <a:xfrm>
            <a:off x="431371" y="548680"/>
            <a:ext cx="11438895" cy="360040"/>
          </a:xfrm>
        </p:spPr>
        <p:txBody>
          <a:bodyPr>
            <a:noAutofit/>
          </a:bodyPr>
          <a:lstStyle>
            <a:lvl1pPr marL="0" indent="0">
              <a:buFont typeface="Wingdings" panose="05000000000000000000" pitchFamily="2" charset="2"/>
              <a:buNone/>
              <a:defRPr sz="1800" i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CA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2863866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A158B-1390-4017-A77B-33B656CCC46D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2022-03-22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CC1-A120-4F2F-A517-98654A022AB2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68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merci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2348774" y="3380607"/>
            <a:ext cx="7011589" cy="696466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/>
              <a:t>Remerciements (à insérer)</a:t>
            </a:r>
            <a:endParaRPr lang="fr-CA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745" y="5343502"/>
            <a:ext cx="3287580" cy="1272612"/>
          </a:xfrm>
          <a:prstGeom prst="rect">
            <a:avLst/>
          </a:prstGeom>
        </p:spPr>
      </p:pic>
      <p:sp>
        <p:nvSpPr>
          <p:cNvPr id="5" name="ZoneTexte 4"/>
          <p:cNvSpPr txBox="1">
            <a:spLocks noChangeArrowheads="1"/>
          </p:cNvSpPr>
          <p:nvPr userDrawn="1"/>
        </p:nvSpPr>
        <p:spPr bwMode="auto">
          <a:xfrm>
            <a:off x="12335936" y="5418139"/>
            <a:ext cx="43222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1600" b="1">
                <a:solidFill>
                  <a:srgbClr val="FF0000"/>
                </a:solidFill>
              </a:rPr>
              <a:t>Ne mettre aucun contenu dans la zone de protection du logo</a:t>
            </a:r>
          </a:p>
          <a:p>
            <a:pPr>
              <a:defRPr/>
            </a:pPr>
            <a:r>
              <a:rPr lang="en-US" altLang="fr-FR" sz="1600">
                <a:solidFill>
                  <a:srgbClr val="FF0000"/>
                </a:solidFill>
              </a:rPr>
              <a:t>Do not put any content in the logo protection area.</a:t>
            </a:r>
          </a:p>
          <a:p>
            <a:pPr>
              <a:defRPr/>
            </a:pPr>
            <a:endParaRPr lang="fr-CA" altLang="fr-FR" sz="1600">
              <a:solidFill>
                <a:srgbClr val="FF0000"/>
              </a:solidFill>
            </a:endParaRPr>
          </a:p>
        </p:txBody>
      </p:sp>
      <p:cxnSp>
        <p:nvCxnSpPr>
          <p:cNvPr id="6" name="Connecteur droit avec flèche 5"/>
          <p:cNvCxnSpPr/>
          <p:nvPr userDrawn="1"/>
        </p:nvCxnSpPr>
        <p:spPr>
          <a:xfrm flipH="1">
            <a:off x="12384620" y="5330825"/>
            <a:ext cx="187324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 userDrawn="1"/>
        </p:nvCxnSpPr>
        <p:spPr>
          <a:xfrm flipH="1">
            <a:off x="12384620" y="6630988"/>
            <a:ext cx="187324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 userDrawn="1"/>
        </p:nvCxnSpPr>
        <p:spPr>
          <a:xfrm rot="5400000" flipH="1">
            <a:off x="7880615" y="7766844"/>
            <a:ext cx="1404938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 userDrawn="1"/>
        </p:nvCxnSpPr>
        <p:spPr>
          <a:xfrm rot="5400000" flipH="1">
            <a:off x="11167798" y="7766844"/>
            <a:ext cx="1404938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>
            <a:spLocks noChangeArrowheads="1"/>
          </p:cNvSpPr>
          <p:nvPr userDrawn="1"/>
        </p:nvSpPr>
        <p:spPr bwMode="auto">
          <a:xfrm>
            <a:off x="8688918" y="7029451"/>
            <a:ext cx="3086100" cy="156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1600" b="1">
                <a:solidFill>
                  <a:srgbClr val="FF0000"/>
                </a:solidFill>
              </a:rPr>
              <a:t>Ne mettre aucun contenu dans la zone de protection du logo</a:t>
            </a:r>
          </a:p>
          <a:p>
            <a:pPr>
              <a:defRPr/>
            </a:pPr>
            <a:r>
              <a:rPr lang="en-US" altLang="fr-FR" sz="1600">
                <a:solidFill>
                  <a:srgbClr val="FF0000"/>
                </a:solidFill>
              </a:rPr>
              <a:t>Do not put any content in the logo protection area.</a:t>
            </a:r>
          </a:p>
          <a:p>
            <a:pPr>
              <a:defRPr/>
            </a:pPr>
            <a:endParaRPr lang="fr-CA" altLang="fr-FR" sz="1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05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re territo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26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</p:txBody>
      </p:sp>
      <p:pic>
        <p:nvPicPr>
          <p:cNvPr id="23" name="Imag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566739"/>
            <a:ext cx="8231717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égende encadrée avec une bordure 2 23"/>
          <p:cNvSpPr/>
          <p:nvPr userDrawn="1"/>
        </p:nvSpPr>
        <p:spPr>
          <a:xfrm>
            <a:off x="7960785" y="2584450"/>
            <a:ext cx="3716867" cy="2160588"/>
          </a:xfrm>
          <a:prstGeom prst="accentBorderCallout2">
            <a:avLst>
              <a:gd name="adj1" fmla="val 49155"/>
              <a:gd name="adj2" fmla="val -6318"/>
              <a:gd name="adj3" fmla="val 69276"/>
              <a:gd name="adj4" fmla="val -26743"/>
              <a:gd name="adj5" fmla="val 27545"/>
              <a:gd name="adj6" fmla="val -134923"/>
            </a:avLst>
          </a:prstGeom>
          <a:solidFill>
            <a:schemeClr val="bg1">
              <a:lumMod val="85000"/>
            </a:schemeClr>
          </a:solidFill>
          <a:ln w="25400">
            <a:solidFill>
              <a:srgbClr val="0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44" name="ZoneTexte 11"/>
          <p:cNvSpPr txBox="1">
            <a:spLocks noChangeArrowheads="1"/>
          </p:cNvSpPr>
          <p:nvPr userDrawn="1"/>
        </p:nvSpPr>
        <p:spPr bwMode="auto">
          <a:xfrm>
            <a:off x="8519586" y="3068639"/>
            <a:ext cx="2341033" cy="338538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1600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38%</a:t>
            </a:r>
          </a:p>
        </p:txBody>
      </p:sp>
      <p:sp>
        <p:nvSpPr>
          <p:cNvPr id="45" name="ZoneTexte 44"/>
          <p:cNvSpPr txBox="1"/>
          <p:nvPr userDrawn="1"/>
        </p:nvSpPr>
        <p:spPr>
          <a:xfrm>
            <a:off x="9709151" y="2882900"/>
            <a:ext cx="1968500" cy="461649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fr-CA" altLang="fr-FR" sz="1200" i="1">
                <a:solidFill>
                  <a:srgbClr val="000000"/>
                </a:solidFill>
                <a:latin typeface="Arial" panose="020B0604020202020204" pitchFamily="34" charset="0"/>
              </a:rPr>
              <a:t>Le plus grand territoire de l’île de Montréal</a:t>
            </a:r>
          </a:p>
        </p:txBody>
      </p:sp>
      <p:sp>
        <p:nvSpPr>
          <p:cNvPr id="46" name="ZoneTexte 45"/>
          <p:cNvSpPr txBox="1"/>
          <p:nvPr userDrawn="1"/>
        </p:nvSpPr>
        <p:spPr>
          <a:xfrm>
            <a:off x="8350252" y="3913188"/>
            <a:ext cx="3460749" cy="89253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marL="214294" indent="-214294">
              <a:buFont typeface="Arial" panose="020B0604020202020204" pitchFamily="34" charset="0"/>
              <a:buChar char="•"/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  <a:cs typeface="Arial" panose="020B0604020202020204" pitchFamily="34" charset="0"/>
              </a:rPr>
              <a:t>184</a:t>
            </a:r>
            <a:r>
              <a:rPr lang="fr-CA" sz="1300" b="1" dirty="0">
                <a:solidFill>
                  <a:srgbClr val="000000"/>
                </a:solidFill>
                <a:ea typeface="Roboto Light" pitchFamily="2" charset="0"/>
                <a:cs typeface="Arial" panose="020B0604020202020204" pitchFamily="34" charset="0"/>
              </a:rPr>
              <a:t> </a:t>
            </a:r>
            <a:r>
              <a:rPr lang="fr-CA" sz="1300" dirty="0">
                <a:solidFill>
                  <a:srgbClr val="000000"/>
                </a:solidFill>
                <a:ea typeface="Roboto Light" pitchFamily="2" charset="0"/>
                <a:cs typeface="Arial" panose="020B0604020202020204" pitchFamily="34" charset="0"/>
              </a:rPr>
              <a:t>km</a:t>
            </a:r>
            <a:r>
              <a:rPr lang="fr-CA" sz="1300" baseline="30000" dirty="0">
                <a:solidFill>
                  <a:srgbClr val="000000"/>
                </a:solidFill>
                <a:ea typeface="Roboto Light" pitchFamily="2" charset="0"/>
                <a:cs typeface="Arial" panose="020B0604020202020204" pitchFamily="34" charset="0"/>
              </a:rPr>
              <a:t>2</a:t>
            </a:r>
            <a:r>
              <a:rPr lang="fr-CA" sz="1300" b="1" dirty="0">
                <a:solidFill>
                  <a:srgbClr val="000000"/>
                </a:solidFill>
                <a:ea typeface="Roboto Light" pitchFamily="2" charset="0"/>
                <a:cs typeface="Arial" panose="020B0604020202020204" pitchFamily="34" charset="0"/>
              </a:rPr>
              <a:t> </a:t>
            </a:r>
            <a:r>
              <a:rPr lang="fr-CA" sz="1300" dirty="0">
                <a:solidFill>
                  <a:srgbClr val="000000"/>
                </a:solidFill>
                <a:ea typeface="Roboto Light" pitchFamily="2" charset="0"/>
                <a:cs typeface="Arial" panose="020B0604020202020204" pitchFamily="34" charset="0"/>
              </a:rPr>
              <a:t>(incluant 8 villes </a:t>
            </a:r>
          </a:p>
          <a:p>
            <a:pPr>
              <a:defRPr/>
            </a:pPr>
            <a:r>
              <a:rPr lang="fr-CA" sz="1300" dirty="0">
                <a:solidFill>
                  <a:srgbClr val="000000"/>
                </a:solidFill>
                <a:ea typeface="Roboto Light" pitchFamily="2" charset="0"/>
                <a:cs typeface="Arial" panose="020B0604020202020204" pitchFamily="34" charset="0"/>
              </a:rPr>
              <a:t>     et 4 arrondissements)</a:t>
            </a:r>
          </a:p>
          <a:p>
            <a:pPr marL="214294" indent="-214294">
              <a:buFont typeface="Arial" panose="020B0604020202020204" pitchFamily="34" charset="0"/>
              <a:buChar char="•"/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  <a:cs typeface="Arial" panose="020B0604020202020204" pitchFamily="34" charset="0"/>
              </a:rPr>
              <a:t>368 740 </a:t>
            </a:r>
            <a:r>
              <a:rPr lang="fr-CA" sz="1300" dirty="0">
                <a:solidFill>
                  <a:srgbClr val="000000"/>
                </a:solidFill>
                <a:ea typeface="Roboto Light" pitchFamily="2" charset="0"/>
                <a:cs typeface="Arial" panose="020B0604020202020204" pitchFamily="34" charset="0"/>
              </a:rPr>
              <a:t>habitants</a:t>
            </a:r>
          </a:p>
          <a:p>
            <a:pPr>
              <a:defRPr/>
            </a:pPr>
            <a:endParaRPr lang="fr-CA" sz="1300" dirty="0">
              <a:solidFill>
                <a:srgbClr val="000000"/>
              </a:solidFill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47" name="Ellipse 46"/>
          <p:cNvSpPr/>
          <p:nvPr userDrawn="1"/>
        </p:nvSpPr>
        <p:spPr>
          <a:xfrm>
            <a:off x="2855386" y="3125790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48" name="Rectangle 47"/>
          <p:cNvSpPr/>
          <p:nvPr userDrawn="1"/>
        </p:nvSpPr>
        <p:spPr>
          <a:xfrm>
            <a:off x="381000" y="4191000"/>
            <a:ext cx="179917" cy="147638"/>
          </a:xfrm>
          <a:prstGeom prst="rect">
            <a:avLst/>
          </a:prstGeom>
          <a:solidFill>
            <a:srgbClr val="0F3A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49" name="Rectangle 48"/>
          <p:cNvSpPr/>
          <p:nvPr userDrawn="1"/>
        </p:nvSpPr>
        <p:spPr>
          <a:xfrm>
            <a:off x="381000" y="4435475"/>
            <a:ext cx="179917" cy="1460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381000" y="4670425"/>
            <a:ext cx="179917" cy="147638"/>
          </a:xfrm>
          <a:prstGeom prst="rect">
            <a:avLst/>
          </a:prstGeom>
          <a:solidFill>
            <a:srgbClr val="4A96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51" name="Rectangle 50"/>
          <p:cNvSpPr/>
          <p:nvPr userDrawn="1"/>
        </p:nvSpPr>
        <p:spPr>
          <a:xfrm>
            <a:off x="381000" y="4906965"/>
            <a:ext cx="179917" cy="147637"/>
          </a:xfrm>
          <a:prstGeom prst="rect">
            <a:avLst/>
          </a:prstGeom>
          <a:solidFill>
            <a:srgbClr val="59C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52" name="Rectangle 51"/>
          <p:cNvSpPr/>
          <p:nvPr userDrawn="1"/>
        </p:nvSpPr>
        <p:spPr>
          <a:xfrm>
            <a:off x="381000" y="5151438"/>
            <a:ext cx="179917" cy="146050"/>
          </a:xfrm>
          <a:prstGeom prst="rect">
            <a:avLst/>
          </a:prstGeom>
          <a:solidFill>
            <a:srgbClr val="B3B2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53" name="ZoneTexte 52"/>
          <p:cNvSpPr txBox="1"/>
          <p:nvPr userDrawn="1"/>
        </p:nvSpPr>
        <p:spPr>
          <a:xfrm>
            <a:off x="560920" y="4143376"/>
            <a:ext cx="5084233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fr-CA" altLang="fr-FR" sz="1000">
                <a:solidFill>
                  <a:srgbClr val="000000"/>
                </a:solidFill>
                <a:latin typeface="Arial Narrow" panose="020B0606020202030204" pitchFamily="34" charset="0"/>
              </a:rPr>
              <a:t>CIUSSS  de l’Ouest-de-l’Île-de-Montréal</a:t>
            </a:r>
          </a:p>
        </p:txBody>
      </p:sp>
      <p:sp>
        <p:nvSpPr>
          <p:cNvPr id="54" name="ZoneTexte 53"/>
          <p:cNvSpPr txBox="1"/>
          <p:nvPr userDrawn="1"/>
        </p:nvSpPr>
        <p:spPr>
          <a:xfrm>
            <a:off x="560920" y="4379914"/>
            <a:ext cx="5084233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fr-CA" altLang="fr-FR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CIUSSS  du </a:t>
            </a:r>
            <a:r>
              <a:rPr lang="fr-CA" altLang="fr-FR" sz="1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Centre-Ouest-de-l’Île-de-Montréal</a:t>
            </a:r>
            <a:endParaRPr lang="fr-CA" altLang="fr-FR" sz="10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5" name="ZoneTexte 54"/>
          <p:cNvSpPr txBox="1"/>
          <p:nvPr userDrawn="1"/>
        </p:nvSpPr>
        <p:spPr>
          <a:xfrm>
            <a:off x="560920" y="4621214"/>
            <a:ext cx="5084233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fr-CA" altLang="fr-FR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CIUSSS  du </a:t>
            </a:r>
            <a:r>
              <a:rPr lang="fr-CA" altLang="fr-FR" sz="1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Nord-de-l’Île-de-Montréal</a:t>
            </a:r>
            <a:endParaRPr lang="fr-CA" altLang="fr-FR" sz="10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6" name="ZoneTexte 55"/>
          <p:cNvSpPr txBox="1"/>
          <p:nvPr userDrawn="1"/>
        </p:nvSpPr>
        <p:spPr>
          <a:xfrm>
            <a:off x="560920" y="4851401"/>
            <a:ext cx="5084233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fr-CA" altLang="fr-FR" sz="1000">
                <a:solidFill>
                  <a:srgbClr val="000000"/>
                </a:solidFill>
                <a:latin typeface="Arial Narrow" panose="020B0606020202030204" pitchFamily="34" charset="0"/>
              </a:rPr>
              <a:t>CIUSSS  de l’Est-de-l’Île-de-Montréal</a:t>
            </a:r>
          </a:p>
        </p:txBody>
      </p:sp>
      <p:sp>
        <p:nvSpPr>
          <p:cNvPr id="57" name="ZoneTexte 56"/>
          <p:cNvSpPr txBox="1"/>
          <p:nvPr userDrawn="1"/>
        </p:nvSpPr>
        <p:spPr>
          <a:xfrm>
            <a:off x="556685" y="5087939"/>
            <a:ext cx="5086349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fr-CA" altLang="fr-FR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CIUSSS  du Centre-Sud-de-l’Île-de-Montréal</a:t>
            </a:r>
          </a:p>
        </p:txBody>
      </p:sp>
      <p:pic>
        <p:nvPicPr>
          <p:cNvPr id="58" name="Image 2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9" name="Graphique 26"/>
          <p:cNvGraphicFramePr>
            <a:graphicFrameLocks/>
          </p:cNvGraphicFramePr>
          <p:nvPr userDrawn="1"/>
        </p:nvGraphicFramePr>
        <p:xfrm>
          <a:off x="7228417" y="2484440"/>
          <a:ext cx="3350683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9" name="Graphique" r:id="rId5" imgW="2511770" imgH="1511939" progId="Excel.Chart.8">
                  <p:embed/>
                </p:oleObj>
              </mc:Choice>
              <mc:Fallback>
                <p:oleObj name="Graphique" r:id="rId5" imgW="2511770" imgH="151193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8417" y="2484440"/>
                        <a:ext cx="3350683" cy="150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ZoneTexte 19"/>
          <p:cNvSpPr txBox="1">
            <a:spLocks noChangeArrowheads="1"/>
          </p:cNvSpPr>
          <p:nvPr userDrawn="1"/>
        </p:nvSpPr>
        <p:spPr bwMode="auto">
          <a:xfrm>
            <a:off x="443130" y="244689"/>
            <a:ext cx="10936817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TERRITOIRE</a:t>
            </a:r>
          </a:p>
        </p:txBody>
      </p:sp>
      <p:pic>
        <p:nvPicPr>
          <p:cNvPr id="61" name="Image 2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995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re territoire_ANGL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26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01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</p:txBody>
      </p:sp>
      <p:sp>
        <p:nvSpPr>
          <p:cNvPr id="29" name="ZoneTexte 19"/>
          <p:cNvSpPr txBox="1">
            <a:spLocks noChangeArrowheads="1"/>
          </p:cNvSpPr>
          <p:nvPr userDrawn="1"/>
        </p:nvSpPr>
        <p:spPr bwMode="auto">
          <a:xfrm>
            <a:off x="442384" y="244476"/>
            <a:ext cx="10936816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TERRITORY</a:t>
            </a:r>
          </a:p>
        </p:txBody>
      </p:sp>
      <p:pic>
        <p:nvPicPr>
          <p:cNvPr id="30" name="Imag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566739"/>
            <a:ext cx="8231717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égende encadrée avec une bordure 2 31"/>
          <p:cNvSpPr/>
          <p:nvPr userDrawn="1"/>
        </p:nvSpPr>
        <p:spPr>
          <a:xfrm>
            <a:off x="7960785" y="2584450"/>
            <a:ext cx="3716867" cy="2160588"/>
          </a:xfrm>
          <a:prstGeom prst="accentBorderCallout2">
            <a:avLst>
              <a:gd name="adj1" fmla="val 49155"/>
              <a:gd name="adj2" fmla="val -6318"/>
              <a:gd name="adj3" fmla="val 69276"/>
              <a:gd name="adj4" fmla="val -26743"/>
              <a:gd name="adj5" fmla="val 27545"/>
              <a:gd name="adj6" fmla="val -134923"/>
            </a:avLst>
          </a:prstGeom>
          <a:solidFill>
            <a:schemeClr val="bg1">
              <a:lumMod val="85000"/>
            </a:schemeClr>
          </a:solidFill>
          <a:ln w="25400">
            <a:solidFill>
              <a:srgbClr val="0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33" name="ZoneTexte 32"/>
          <p:cNvSpPr txBox="1"/>
          <p:nvPr userDrawn="1"/>
        </p:nvSpPr>
        <p:spPr>
          <a:xfrm>
            <a:off x="9709151" y="2946401"/>
            <a:ext cx="1968500" cy="49242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en-US" sz="1300" i="1" dirty="0">
                <a:solidFill>
                  <a:srgbClr val="000000"/>
                </a:solidFill>
                <a:ea typeface="Roboto Light" pitchFamily="2" charset="0"/>
              </a:rPr>
              <a:t>Largest territory on the Island of Montreal</a:t>
            </a:r>
          </a:p>
        </p:txBody>
      </p:sp>
      <p:sp>
        <p:nvSpPr>
          <p:cNvPr id="34" name="ZoneTexte 33"/>
          <p:cNvSpPr txBox="1"/>
          <p:nvPr userDrawn="1"/>
        </p:nvSpPr>
        <p:spPr>
          <a:xfrm>
            <a:off x="8155519" y="3913189"/>
            <a:ext cx="3460749" cy="723259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marL="285732" indent="-285732">
              <a:buFont typeface="Arial" panose="020B0604020202020204" pitchFamily="34" charset="0"/>
              <a:buChar char="•"/>
              <a:defRPr/>
            </a:pPr>
            <a:r>
              <a:rPr lang="fr-CA" sz="1400" b="1" dirty="0">
                <a:solidFill>
                  <a:srgbClr val="000000"/>
                </a:solidFill>
                <a:ea typeface="Roboto Bold" pitchFamily="2" charset="0"/>
              </a:rPr>
              <a:t>184</a:t>
            </a:r>
            <a:r>
              <a:rPr lang="fr-CA" sz="1400" b="1" dirty="0">
                <a:solidFill>
                  <a:srgbClr val="000000"/>
                </a:solidFill>
                <a:ea typeface="Roboto Light" pitchFamily="2" charset="0"/>
              </a:rPr>
              <a:t> </a:t>
            </a:r>
            <a:r>
              <a:rPr lang="fr-CA" sz="1400" dirty="0">
                <a:solidFill>
                  <a:srgbClr val="000000"/>
                </a:solidFill>
                <a:ea typeface="Roboto Light" pitchFamily="2" charset="0"/>
              </a:rPr>
              <a:t>km</a:t>
            </a:r>
            <a:r>
              <a:rPr lang="fr-CA" sz="1400" baseline="30000" dirty="0">
                <a:solidFill>
                  <a:srgbClr val="000000"/>
                </a:solidFill>
                <a:ea typeface="Roboto Light" pitchFamily="2" charset="0"/>
              </a:rPr>
              <a:t>2</a:t>
            </a:r>
            <a:r>
              <a:rPr lang="fr-CA" sz="1400" b="1" dirty="0">
                <a:solidFill>
                  <a:srgbClr val="000000"/>
                </a:solidFill>
                <a:ea typeface="Roboto Light" pitchFamily="2" charset="0"/>
              </a:rPr>
              <a:t> </a:t>
            </a:r>
            <a:r>
              <a:rPr lang="fr-CA" sz="1400" dirty="0">
                <a:solidFill>
                  <a:srgbClr val="000000"/>
                </a:solidFill>
                <a:ea typeface="Roboto Light" pitchFamily="2" charset="0"/>
              </a:rPr>
              <a:t>(</a:t>
            </a:r>
            <a:r>
              <a:rPr lang="fr-CA" sz="1400" dirty="0" err="1">
                <a:solidFill>
                  <a:srgbClr val="000000"/>
                </a:solidFill>
                <a:ea typeface="Roboto Light" pitchFamily="2" charset="0"/>
              </a:rPr>
              <a:t>including</a:t>
            </a:r>
            <a:r>
              <a:rPr lang="fr-CA" sz="1400" dirty="0">
                <a:solidFill>
                  <a:srgbClr val="000000"/>
                </a:solidFill>
                <a:ea typeface="Roboto Light" pitchFamily="2" charset="0"/>
              </a:rPr>
              <a:t> 8 </a:t>
            </a:r>
            <a:r>
              <a:rPr lang="fr-CA" sz="1400" dirty="0" err="1">
                <a:solidFill>
                  <a:srgbClr val="000000"/>
                </a:solidFill>
                <a:ea typeface="Roboto Light" pitchFamily="2" charset="0"/>
              </a:rPr>
              <a:t>cities</a:t>
            </a:r>
            <a:r>
              <a:rPr lang="fr-CA" sz="1400" dirty="0">
                <a:solidFill>
                  <a:srgbClr val="000000"/>
                </a:solidFill>
                <a:ea typeface="Roboto Light" pitchFamily="2" charset="0"/>
              </a:rPr>
              <a:t> </a:t>
            </a:r>
          </a:p>
          <a:p>
            <a:pPr>
              <a:defRPr/>
            </a:pPr>
            <a:r>
              <a:rPr lang="fr-CA" sz="1400" dirty="0">
                <a:solidFill>
                  <a:srgbClr val="000000"/>
                </a:solidFill>
                <a:ea typeface="Roboto Light" pitchFamily="2" charset="0"/>
              </a:rPr>
              <a:t>     and 4 boroughs)</a:t>
            </a:r>
          </a:p>
          <a:p>
            <a:pPr marL="214294" indent="-214294">
              <a:buFont typeface="Arial" panose="020B0604020202020204" pitchFamily="34" charset="0"/>
              <a:buChar char="•"/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368,740 </a:t>
            </a:r>
            <a:r>
              <a:rPr lang="fr-CA" sz="1300" dirty="0" err="1">
                <a:solidFill>
                  <a:srgbClr val="000000"/>
                </a:solidFill>
                <a:ea typeface="Roboto Light" pitchFamily="2" charset="0"/>
              </a:rPr>
              <a:t>inhabitants</a:t>
            </a:r>
            <a:endParaRPr lang="fr-CA" sz="1300" dirty="0">
              <a:solidFill>
                <a:srgbClr val="000000"/>
              </a:solidFill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35" name="Ellipse 34"/>
          <p:cNvSpPr/>
          <p:nvPr userDrawn="1"/>
        </p:nvSpPr>
        <p:spPr>
          <a:xfrm>
            <a:off x="2855386" y="3125790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381000" y="4191000"/>
            <a:ext cx="179917" cy="147638"/>
          </a:xfrm>
          <a:prstGeom prst="rect">
            <a:avLst/>
          </a:prstGeom>
          <a:solidFill>
            <a:srgbClr val="0F3A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381000" y="4435475"/>
            <a:ext cx="179917" cy="1460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381000" y="4670425"/>
            <a:ext cx="179917" cy="147638"/>
          </a:xfrm>
          <a:prstGeom prst="rect">
            <a:avLst/>
          </a:prstGeom>
          <a:solidFill>
            <a:srgbClr val="4A96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381000" y="4906965"/>
            <a:ext cx="179917" cy="147637"/>
          </a:xfrm>
          <a:prstGeom prst="rect">
            <a:avLst/>
          </a:prstGeom>
          <a:solidFill>
            <a:srgbClr val="59C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381000" y="5151438"/>
            <a:ext cx="179917" cy="146050"/>
          </a:xfrm>
          <a:prstGeom prst="rect">
            <a:avLst/>
          </a:prstGeom>
          <a:solidFill>
            <a:srgbClr val="B3B2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41" name="ZoneTexte 40"/>
          <p:cNvSpPr txBox="1"/>
          <p:nvPr userDrawn="1"/>
        </p:nvSpPr>
        <p:spPr>
          <a:xfrm>
            <a:off x="560920" y="4143376"/>
            <a:ext cx="5084233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Montreal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 West Island IUHSSC</a:t>
            </a:r>
          </a:p>
        </p:txBody>
      </p:sp>
      <p:sp>
        <p:nvSpPr>
          <p:cNvPr id="42" name="ZoneTexte 41"/>
          <p:cNvSpPr txBox="1"/>
          <p:nvPr userDrawn="1"/>
        </p:nvSpPr>
        <p:spPr>
          <a:xfrm>
            <a:off x="560920" y="4379914"/>
            <a:ext cx="5084233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West-Central </a:t>
            </a:r>
            <a:r>
              <a:rPr lang="fr-CA" sz="1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Montreal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 IUHSSC</a:t>
            </a:r>
          </a:p>
        </p:txBody>
      </p:sp>
      <p:sp>
        <p:nvSpPr>
          <p:cNvPr id="43" name="ZoneTexte 42"/>
          <p:cNvSpPr txBox="1"/>
          <p:nvPr userDrawn="1"/>
        </p:nvSpPr>
        <p:spPr>
          <a:xfrm>
            <a:off x="560920" y="4621214"/>
            <a:ext cx="5084233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CIUSSS du </a:t>
            </a:r>
            <a:r>
              <a:rPr lang="fr-CA" sz="1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Nord-de-l’Île-de-Montréal</a:t>
            </a:r>
            <a:endParaRPr lang="fr-CA" sz="10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ZoneTexte 43"/>
          <p:cNvSpPr txBox="1"/>
          <p:nvPr userDrawn="1"/>
        </p:nvSpPr>
        <p:spPr>
          <a:xfrm>
            <a:off x="560920" y="4851401"/>
            <a:ext cx="5084233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CIUSSS de l’</a:t>
            </a:r>
            <a:r>
              <a:rPr lang="fr-CA" sz="1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Est-de-l’Île-de-Montréal</a:t>
            </a:r>
            <a:endParaRPr lang="fr-CA" sz="10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5" name="ZoneTexte 44"/>
          <p:cNvSpPr txBox="1"/>
          <p:nvPr userDrawn="1"/>
        </p:nvSpPr>
        <p:spPr>
          <a:xfrm>
            <a:off x="556685" y="5087939"/>
            <a:ext cx="5086349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CIUSSS du Centre-Sud-de-l’Île-de-Montréal</a:t>
            </a:r>
          </a:p>
        </p:txBody>
      </p:sp>
      <p:pic>
        <p:nvPicPr>
          <p:cNvPr id="46" name="Image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" name="Graphique 24"/>
          <p:cNvGraphicFramePr>
            <a:graphicFrameLocks/>
          </p:cNvGraphicFramePr>
          <p:nvPr userDrawn="1"/>
        </p:nvGraphicFramePr>
        <p:xfrm>
          <a:off x="7228417" y="2484440"/>
          <a:ext cx="3350683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3" name="Graphique" r:id="rId6" imgW="2517866" imgH="1511939" progId="Excel.Chart.8">
                  <p:embed/>
                </p:oleObj>
              </mc:Choice>
              <mc:Fallback>
                <p:oleObj name="Graphique" r:id="rId6" imgW="2517866" imgH="151193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8417" y="2484440"/>
                        <a:ext cx="3350683" cy="150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ZoneTexte 11"/>
          <p:cNvSpPr txBox="1">
            <a:spLocks noChangeArrowheads="1"/>
          </p:cNvSpPr>
          <p:nvPr userDrawn="1"/>
        </p:nvSpPr>
        <p:spPr bwMode="auto">
          <a:xfrm>
            <a:off x="8519586" y="3068639"/>
            <a:ext cx="2341033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16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38%</a:t>
            </a:r>
          </a:p>
        </p:txBody>
      </p:sp>
    </p:spTree>
    <p:extLst>
      <p:ext uri="{BB962C8B-B14F-4D97-AF65-F5344CB8AC3E}">
        <p14:creationId xmlns:p14="http://schemas.microsoft.com/office/powerpoint/2010/main" val="2443075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re territoire_bilin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286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  <a:p>
            <a:pPr>
              <a:defRPr/>
            </a:pPr>
            <a:endParaRPr lang="en-CA" altLang="fr-FR" sz="2000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  <a:p>
            <a:pPr>
              <a:defRPr/>
            </a:pPr>
            <a:r>
              <a:rPr lang="en-US" altLang="fr-FR" sz="2000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  <a:p>
            <a:pPr>
              <a:defRPr/>
            </a:pPr>
            <a:endParaRPr lang="fr-CA" altLang="fr-FR" sz="2000" b="1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</p:txBody>
      </p:sp>
      <p:pic>
        <p:nvPicPr>
          <p:cNvPr id="25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188642"/>
            <a:ext cx="8231717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égende encadrée avec une bordure 2 25"/>
          <p:cNvSpPr/>
          <p:nvPr userDrawn="1"/>
        </p:nvSpPr>
        <p:spPr>
          <a:xfrm>
            <a:off x="7960785" y="2206351"/>
            <a:ext cx="3716867" cy="2875316"/>
          </a:xfrm>
          <a:prstGeom prst="accentBorderCallout2">
            <a:avLst>
              <a:gd name="adj1" fmla="val 49155"/>
              <a:gd name="adj2" fmla="val -6318"/>
              <a:gd name="adj3" fmla="val 69276"/>
              <a:gd name="adj4" fmla="val -26743"/>
              <a:gd name="adj5" fmla="val 20431"/>
              <a:gd name="adj6" fmla="val -135265"/>
            </a:avLst>
          </a:prstGeom>
          <a:solidFill>
            <a:schemeClr val="bg1">
              <a:lumMod val="85000"/>
            </a:schemeClr>
          </a:solidFill>
          <a:ln w="25400">
            <a:solidFill>
              <a:srgbClr val="0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27" name="ZoneTexte 11"/>
          <p:cNvSpPr txBox="1">
            <a:spLocks noChangeArrowheads="1"/>
          </p:cNvSpPr>
          <p:nvPr userDrawn="1"/>
        </p:nvSpPr>
        <p:spPr bwMode="auto">
          <a:xfrm>
            <a:off x="8519586" y="2690540"/>
            <a:ext cx="2341033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CA" altLang="fr-FR" sz="16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38%</a:t>
            </a:r>
          </a:p>
        </p:txBody>
      </p:sp>
      <p:sp>
        <p:nvSpPr>
          <p:cNvPr id="28" name="ZoneTexte 27"/>
          <p:cNvSpPr txBox="1"/>
          <p:nvPr userDrawn="1"/>
        </p:nvSpPr>
        <p:spPr>
          <a:xfrm>
            <a:off x="9696401" y="2330823"/>
            <a:ext cx="1968500" cy="1031035"/>
          </a:xfrm>
          <a:prstGeom prst="rect">
            <a:avLst/>
          </a:prstGeom>
          <a:noFill/>
        </p:spPr>
        <p:txBody>
          <a:bodyPr wrap="square" lIns="91423" tIns="45712" rIns="91423" bIns="45712">
            <a:spAutoFit/>
          </a:bodyPr>
          <a:lstStyle/>
          <a:p>
            <a:pPr>
              <a:defRPr/>
            </a:pPr>
            <a:r>
              <a:rPr lang="fr-CA" sz="1200" i="1" dirty="0">
                <a:solidFill>
                  <a:srgbClr val="000000"/>
                </a:solidFill>
                <a:ea typeface="Roboto Light" pitchFamily="2" charset="0"/>
              </a:rPr>
              <a:t>Le plus grand territoire de l’île de Montréal/</a:t>
            </a:r>
          </a:p>
          <a:p>
            <a:pPr>
              <a:defRPr/>
            </a:pPr>
            <a:r>
              <a:rPr lang="en-US" sz="1200" i="1" dirty="0">
                <a:solidFill>
                  <a:srgbClr val="000000"/>
                </a:solidFill>
                <a:ea typeface="Roboto Light" pitchFamily="2" charset="0"/>
              </a:rPr>
              <a:t>Largest territory on the Island of Montreal</a:t>
            </a:r>
          </a:p>
          <a:p>
            <a:pPr>
              <a:defRPr/>
            </a:pPr>
            <a:endParaRPr lang="fr-CA" sz="1300" i="1" dirty="0">
              <a:solidFill>
                <a:srgbClr val="000000"/>
              </a:solidFill>
              <a:ea typeface="Roboto Light" pitchFamily="2" charset="0"/>
            </a:endParaRPr>
          </a:p>
        </p:txBody>
      </p:sp>
      <p:sp>
        <p:nvSpPr>
          <p:cNvPr id="29" name="ZoneTexte 28"/>
          <p:cNvSpPr txBox="1"/>
          <p:nvPr userDrawn="1"/>
        </p:nvSpPr>
        <p:spPr>
          <a:xfrm>
            <a:off x="8076222" y="3535091"/>
            <a:ext cx="3420380" cy="1492700"/>
          </a:xfrm>
          <a:prstGeom prst="rect">
            <a:avLst/>
          </a:prstGeom>
          <a:noFill/>
        </p:spPr>
        <p:txBody>
          <a:bodyPr wrap="square" lIns="91423" tIns="45712" rIns="91423" bIns="45712">
            <a:spAutoFit/>
          </a:bodyPr>
          <a:lstStyle/>
          <a:p>
            <a:pPr marL="214294" indent="-214294">
              <a:buFont typeface="Arial" panose="020B0604020202020204" pitchFamily="34" charset="0"/>
              <a:buChar char="•"/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184</a:t>
            </a:r>
            <a:r>
              <a:rPr lang="fr-CA" sz="1300" b="1" dirty="0">
                <a:solidFill>
                  <a:srgbClr val="000000"/>
                </a:solidFill>
                <a:ea typeface="Roboto Light" pitchFamily="2" charset="0"/>
              </a:rPr>
              <a:t> </a:t>
            </a:r>
            <a:r>
              <a:rPr lang="fr-CA" sz="1300" dirty="0">
                <a:solidFill>
                  <a:srgbClr val="000000"/>
                </a:solidFill>
                <a:ea typeface="Roboto Light" pitchFamily="2" charset="0"/>
              </a:rPr>
              <a:t>km</a:t>
            </a:r>
            <a:r>
              <a:rPr lang="fr-CA" sz="1300" baseline="30000" dirty="0">
                <a:solidFill>
                  <a:srgbClr val="000000"/>
                </a:solidFill>
                <a:ea typeface="Roboto Light" pitchFamily="2" charset="0"/>
              </a:rPr>
              <a:t>2</a:t>
            </a:r>
            <a:r>
              <a:rPr lang="fr-CA" sz="1300" b="1" dirty="0">
                <a:solidFill>
                  <a:srgbClr val="000000"/>
                </a:solidFill>
                <a:ea typeface="Roboto Light" pitchFamily="2" charset="0"/>
              </a:rPr>
              <a:t> </a:t>
            </a:r>
            <a:r>
              <a:rPr lang="fr-CA" sz="1300" dirty="0">
                <a:solidFill>
                  <a:srgbClr val="000000"/>
                </a:solidFill>
                <a:ea typeface="Roboto Light" pitchFamily="2" charset="0"/>
              </a:rPr>
              <a:t>(incluant 8 villes et 4 arrondissements)/</a:t>
            </a:r>
            <a:r>
              <a:rPr lang="en-US" sz="1300" b="1" dirty="0">
                <a:solidFill>
                  <a:srgbClr val="000000"/>
                </a:solidFill>
                <a:ea typeface="Roboto Light" pitchFamily="2" charset="0"/>
              </a:rPr>
              <a:t>184</a:t>
            </a:r>
            <a:r>
              <a:rPr lang="en-US" sz="1300" dirty="0">
                <a:solidFill>
                  <a:srgbClr val="000000"/>
                </a:solidFill>
                <a:ea typeface="Roboto Light" pitchFamily="2" charset="0"/>
              </a:rPr>
              <a:t> km</a:t>
            </a:r>
            <a:r>
              <a:rPr lang="en-US" sz="1300" b="1" baseline="30000" dirty="0">
                <a:solidFill>
                  <a:srgbClr val="000000"/>
                </a:solidFill>
                <a:ea typeface="Roboto Light" pitchFamily="2" charset="0"/>
              </a:rPr>
              <a:t>2</a:t>
            </a:r>
            <a:r>
              <a:rPr lang="en-US" sz="1300" dirty="0">
                <a:solidFill>
                  <a:srgbClr val="000000"/>
                </a:solidFill>
                <a:ea typeface="Roboto Light" pitchFamily="2" charset="0"/>
              </a:rPr>
              <a:t> (including 8 cities and 4 boroughs)</a:t>
            </a:r>
          </a:p>
          <a:p>
            <a:pPr>
              <a:defRPr/>
            </a:pPr>
            <a:endParaRPr lang="fr-CA" sz="1300" dirty="0">
              <a:solidFill>
                <a:srgbClr val="000000"/>
              </a:solidFill>
              <a:ea typeface="Roboto Light" pitchFamily="2" charset="0"/>
            </a:endParaRPr>
          </a:p>
          <a:p>
            <a:pPr marL="214294" indent="-214294">
              <a:buFont typeface="Arial" panose="020B0604020202020204" pitchFamily="34" charset="0"/>
              <a:buChar char="•"/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368 740 </a:t>
            </a:r>
            <a:r>
              <a:rPr lang="fr-CA" sz="1300" dirty="0">
                <a:solidFill>
                  <a:srgbClr val="000000"/>
                </a:solidFill>
                <a:ea typeface="Roboto Light" pitchFamily="2" charset="0"/>
              </a:rPr>
              <a:t>habitants/</a:t>
            </a: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368,740 </a:t>
            </a:r>
            <a:r>
              <a:rPr lang="fr-CA" sz="1300" dirty="0">
                <a:solidFill>
                  <a:srgbClr val="000000"/>
                </a:solidFill>
                <a:ea typeface="Roboto Light" pitchFamily="2" charset="0"/>
              </a:rPr>
              <a:t>inhabitants</a:t>
            </a:r>
            <a:endParaRPr lang="fr-CA" sz="1300" dirty="0">
              <a:solidFill>
                <a:srgbClr val="000000"/>
              </a:solidFill>
              <a:latin typeface="Roboto Light" pitchFamily="2" charset="0"/>
              <a:ea typeface="Roboto Light" pitchFamily="2" charset="0"/>
              <a:cs typeface="Arial" pitchFamily="34" charset="0"/>
            </a:endParaRPr>
          </a:p>
          <a:p>
            <a:pPr marL="214294" indent="-214294">
              <a:buFont typeface="Arial" panose="020B0604020202020204" pitchFamily="34" charset="0"/>
              <a:buChar char="•"/>
              <a:defRPr/>
            </a:pPr>
            <a:endParaRPr lang="fr-CA" sz="1300" dirty="0">
              <a:solidFill>
                <a:srgbClr val="000000"/>
              </a:solidFill>
              <a:ea typeface="Roboto Light" pitchFamily="2" charset="0"/>
            </a:endParaRPr>
          </a:p>
          <a:p>
            <a:pPr>
              <a:defRPr/>
            </a:pPr>
            <a:endParaRPr lang="fr-CA" sz="1300" dirty="0">
              <a:solidFill>
                <a:srgbClr val="000000"/>
              </a:solidFill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30" name="Ellipse 29"/>
          <p:cNvSpPr/>
          <p:nvPr userDrawn="1"/>
        </p:nvSpPr>
        <p:spPr>
          <a:xfrm>
            <a:off x="2855386" y="2747692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381000" y="3812902"/>
            <a:ext cx="179917" cy="147638"/>
          </a:xfrm>
          <a:prstGeom prst="rect">
            <a:avLst/>
          </a:prstGeom>
          <a:solidFill>
            <a:srgbClr val="0F3A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381000" y="4232727"/>
            <a:ext cx="179917" cy="1460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381000" y="4602692"/>
            <a:ext cx="179917" cy="147638"/>
          </a:xfrm>
          <a:prstGeom prst="rect">
            <a:avLst/>
          </a:prstGeom>
          <a:solidFill>
            <a:srgbClr val="4A96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381000" y="4839232"/>
            <a:ext cx="179917" cy="147637"/>
          </a:xfrm>
          <a:prstGeom prst="rect">
            <a:avLst/>
          </a:prstGeom>
          <a:solidFill>
            <a:srgbClr val="59C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381000" y="5083705"/>
            <a:ext cx="179917" cy="146050"/>
          </a:xfrm>
          <a:prstGeom prst="rect">
            <a:avLst/>
          </a:prstGeom>
          <a:solidFill>
            <a:srgbClr val="B3B2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36" name="ZoneTexte 35"/>
          <p:cNvSpPr txBox="1"/>
          <p:nvPr userDrawn="1"/>
        </p:nvSpPr>
        <p:spPr>
          <a:xfrm>
            <a:off x="560920" y="3765278"/>
            <a:ext cx="5084233" cy="553982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CIUSSS  de l’</a:t>
            </a:r>
            <a:r>
              <a:rPr lang="fr-CA" sz="1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Ouest-de-l’Île-de-Montréal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/</a:t>
            </a:r>
          </a:p>
          <a:p>
            <a:pPr>
              <a:defRPr/>
            </a:pPr>
            <a:r>
              <a:rPr lang="fr-CA" sz="1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Montreal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 West Island IUHSSC</a:t>
            </a:r>
          </a:p>
          <a:p>
            <a:pPr>
              <a:defRPr/>
            </a:pPr>
            <a:endParaRPr lang="fr-CA" sz="10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ZoneTexte 36"/>
          <p:cNvSpPr txBox="1"/>
          <p:nvPr userDrawn="1"/>
        </p:nvSpPr>
        <p:spPr>
          <a:xfrm>
            <a:off x="560920" y="4177166"/>
            <a:ext cx="5084233" cy="553982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CIUSSS  du </a:t>
            </a:r>
            <a:r>
              <a:rPr lang="fr-CA" sz="1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Centre-Ouest-de-l’Île-de-Montréal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/</a:t>
            </a:r>
          </a:p>
          <a:p>
            <a:pPr>
              <a:defRPr/>
            </a:pP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West-Central </a:t>
            </a:r>
            <a:r>
              <a:rPr lang="fr-CA" sz="1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Montreal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 IUHSSC</a:t>
            </a:r>
          </a:p>
          <a:p>
            <a:pPr>
              <a:defRPr/>
            </a:pPr>
            <a:endParaRPr lang="fr-CA" sz="10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ZoneTexte 37"/>
          <p:cNvSpPr txBox="1"/>
          <p:nvPr userDrawn="1"/>
        </p:nvSpPr>
        <p:spPr>
          <a:xfrm>
            <a:off x="560920" y="4553481"/>
            <a:ext cx="5084233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CIUSSS  du </a:t>
            </a:r>
            <a:r>
              <a:rPr lang="fr-CA" sz="1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Nord-de-l’Île-de-Montréal</a:t>
            </a:r>
            <a:endParaRPr lang="fr-CA" sz="10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9" name="ZoneTexte 38"/>
          <p:cNvSpPr txBox="1"/>
          <p:nvPr userDrawn="1"/>
        </p:nvSpPr>
        <p:spPr>
          <a:xfrm>
            <a:off x="560920" y="4783669"/>
            <a:ext cx="5084233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CIUSSS  de l’</a:t>
            </a:r>
            <a:r>
              <a:rPr lang="fr-CA" sz="1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Est-de-l’Île-de-Montréal</a:t>
            </a:r>
            <a:endParaRPr lang="fr-CA" sz="10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ZoneTexte 39"/>
          <p:cNvSpPr txBox="1"/>
          <p:nvPr userDrawn="1"/>
        </p:nvSpPr>
        <p:spPr>
          <a:xfrm>
            <a:off x="556685" y="5020206"/>
            <a:ext cx="5086349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CIUSSS  du Centre-Sud-de-l’Île-de-Montréal</a:t>
            </a:r>
          </a:p>
        </p:txBody>
      </p:sp>
      <p:pic>
        <p:nvPicPr>
          <p:cNvPr id="41" name="Image 2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" name="Graphique 41"/>
          <p:cNvGraphicFramePr/>
          <p:nvPr userDrawn="1">
            <p:extLst>
              <p:ext uri="{D42A27DB-BD31-4B8C-83A1-F6EECF244321}">
                <p14:modId xmlns:p14="http://schemas.microsoft.com/office/powerpoint/2010/main" val="4025526084"/>
              </p:ext>
            </p:extLst>
          </p:nvPr>
        </p:nvGraphicFramePr>
        <p:xfrm>
          <a:off x="7296135" y="2156678"/>
          <a:ext cx="3214349" cy="1406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" name="ZoneTexte 19"/>
          <p:cNvSpPr txBox="1">
            <a:spLocks noChangeArrowheads="1"/>
          </p:cNvSpPr>
          <p:nvPr userDrawn="1"/>
        </p:nvSpPr>
        <p:spPr bwMode="auto">
          <a:xfrm>
            <a:off x="442384" y="244476"/>
            <a:ext cx="10936816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TERRITOIRE | </a:t>
            </a:r>
            <a:r>
              <a:rPr lang="fr-CA" altLang="fr-FR" sz="2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TERRITORY</a:t>
            </a:r>
          </a:p>
        </p:txBody>
      </p:sp>
      <p:pic>
        <p:nvPicPr>
          <p:cNvPr id="44" name="Imag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820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s desser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" t="19722" r="4601" b="8024"/>
          <a:stretch/>
        </p:blipFill>
        <p:spPr>
          <a:xfrm>
            <a:off x="335360" y="332658"/>
            <a:ext cx="10953749" cy="4955111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360918" y="256087"/>
            <a:ext cx="5915103" cy="433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745" y="5343502"/>
            <a:ext cx="3287580" cy="1272612"/>
          </a:xfrm>
          <a:prstGeom prst="rect">
            <a:avLst/>
          </a:prstGeom>
        </p:spPr>
      </p:pic>
      <p:sp>
        <p:nvSpPr>
          <p:cNvPr id="29" name="ZoneTexte 28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514352" y="5366837"/>
            <a:ext cx="182033" cy="147637"/>
          </a:xfrm>
          <a:prstGeom prst="rect">
            <a:avLst/>
          </a:prstGeom>
          <a:solidFill>
            <a:srgbClr val="E438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514352" y="5611312"/>
            <a:ext cx="182033" cy="147637"/>
          </a:xfrm>
          <a:prstGeom prst="rect">
            <a:avLst/>
          </a:prstGeom>
          <a:solidFill>
            <a:srgbClr val="59B6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514352" y="5847847"/>
            <a:ext cx="182033" cy="146050"/>
          </a:xfrm>
          <a:prstGeom prst="rect">
            <a:avLst/>
          </a:prstGeom>
          <a:solidFill>
            <a:srgbClr val="0072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514352" y="6082797"/>
            <a:ext cx="182033" cy="147638"/>
          </a:xfrm>
          <a:prstGeom prst="rect">
            <a:avLst/>
          </a:prstGeom>
          <a:solidFill>
            <a:srgbClr val="EFAF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33" name="ZoneTexte 32"/>
          <p:cNvSpPr txBox="1"/>
          <p:nvPr userDrawn="1"/>
        </p:nvSpPr>
        <p:spPr>
          <a:xfrm>
            <a:off x="696386" y="5319212"/>
            <a:ext cx="5084233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Territoriale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(clientèle locale)</a:t>
            </a:r>
          </a:p>
        </p:txBody>
      </p:sp>
      <p:sp>
        <p:nvSpPr>
          <p:cNvPr id="34" name="ZoneTexte 33"/>
          <p:cNvSpPr txBox="1"/>
          <p:nvPr userDrawn="1"/>
        </p:nvSpPr>
        <p:spPr>
          <a:xfrm>
            <a:off x="696386" y="5555748"/>
            <a:ext cx="5084233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Extraterritoriale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(clientèle locale)</a:t>
            </a:r>
          </a:p>
        </p:txBody>
      </p:sp>
      <p:sp>
        <p:nvSpPr>
          <p:cNvPr id="35" name="ZoneTexte 34"/>
          <p:cNvSpPr txBox="1"/>
          <p:nvPr userDrawn="1"/>
        </p:nvSpPr>
        <p:spPr>
          <a:xfrm>
            <a:off x="696386" y="5797048"/>
            <a:ext cx="5084233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Régionale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(clientèle sur l’île de Montréal)</a:t>
            </a:r>
          </a:p>
        </p:txBody>
      </p:sp>
      <p:sp>
        <p:nvSpPr>
          <p:cNvPr id="36" name="ZoneTexte 35"/>
          <p:cNvSpPr txBox="1"/>
          <p:nvPr userDrawn="1"/>
        </p:nvSpPr>
        <p:spPr>
          <a:xfrm>
            <a:off x="696386" y="6028823"/>
            <a:ext cx="5084233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Suprarégionale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(clientèle à travers le Québec)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514352" y="6319880"/>
            <a:ext cx="182033" cy="147637"/>
          </a:xfrm>
          <a:prstGeom prst="rect">
            <a:avLst/>
          </a:prstGeom>
          <a:solidFill>
            <a:srgbClr val="6A64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38" name="ZoneTexte 37"/>
          <p:cNvSpPr txBox="1"/>
          <p:nvPr userDrawn="1"/>
        </p:nvSpPr>
        <p:spPr>
          <a:xfrm>
            <a:off x="696386" y="6264316"/>
            <a:ext cx="5084233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Fédérale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(clientèle à travers le Canada)</a:t>
            </a:r>
          </a:p>
        </p:txBody>
      </p:sp>
      <p:pic>
        <p:nvPicPr>
          <p:cNvPr id="21" name="Imag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19"/>
          <p:cNvSpPr txBox="1">
            <a:spLocks noChangeArrowheads="1"/>
          </p:cNvSpPr>
          <p:nvPr userDrawn="1"/>
        </p:nvSpPr>
        <p:spPr bwMode="auto">
          <a:xfrm>
            <a:off x="443130" y="244689"/>
            <a:ext cx="10936817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DESSERTES</a:t>
            </a:r>
          </a:p>
        </p:txBody>
      </p:sp>
    </p:spTree>
    <p:extLst>
      <p:ext uri="{BB962C8B-B14F-4D97-AF65-F5344CB8AC3E}">
        <p14:creationId xmlns:p14="http://schemas.microsoft.com/office/powerpoint/2010/main" val="1271584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s dessertes_ANGL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01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</p:txBody>
      </p:sp>
      <p:pic>
        <p:nvPicPr>
          <p:cNvPr id="20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20297" r="7024" b="7678"/>
          <a:stretch>
            <a:fillRect/>
          </a:stretch>
        </p:blipFill>
        <p:spPr bwMode="auto">
          <a:xfrm>
            <a:off x="431802" y="404813"/>
            <a:ext cx="10557933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 userDrawn="1"/>
        </p:nvSpPr>
        <p:spPr>
          <a:xfrm>
            <a:off x="361953" y="323850"/>
            <a:ext cx="5913967" cy="433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pic>
        <p:nvPicPr>
          <p:cNvPr id="35" name="Imag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oneTexte 19"/>
          <p:cNvSpPr txBox="1">
            <a:spLocks noChangeArrowheads="1"/>
          </p:cNvSpPr>
          <p:nvPr userDrawn="1"/>
        </p:nvSpPr>
        <p:spPr bwMode="auto">
          <a:xfrm>
            <a:off x="442384" y="244476"/>
            <a:ext cx="10936816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CATCHMENT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550333" y="5480052"/>
            <a:ext cx="146051" cy="119063"/>
          </a:xfrm>
          <a:prstGeom prst="rect">
            <a:avLst/>
          </a:prstGeom>
          <a:solidFill>
            <a:srgbClr val="E438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800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550333" y="5705477"/>
            <a:ext cx="146051" cy="117475"/>
          </a:xfrm>
          <a:prstGeom prst="rect">
            <a:avLst/>
          </a:prstGeom>
          <a:solidFill>
            <a:srgbClr val="59B6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800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550333" y="5946777"/>
            <a:ext cx="146051" cy="119063"/>
          </a:xfrm>
          <a:prstGeom prst="rect">
            <a:avLst/>
          </a:prstGeom>
          <a:solidFill>
            <a:srgbClr val="0072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800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550333" y="6175377"/>
            <a:ext cx="146051" cy="117475"/>
          </a:xfrm>
          <a:prstGeom prst="rect">
            <a:avLst/>
          </a:prstGeom>
          <a:solidFill>
            <a:srgbClr val="EFAF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800">
              <a:solidFill>
                <a:srgbClr val="FFFFFF"/>
              </a:solidFill>
            </a:endParaRPr>
          </a:p>
        </p:txBody>
      </p:sp>
      <p:sp>
        <p:nvSpPr>
          <p:cNvPr id="41" name="ZoneTexte 40"/>
          <p:cNvSpPr txBox="1"/>
          <p:nvPr userDrawn="1"/>
        </p:nvSpPr>
        <p:spPr>
          <a:xfrm>
            <a:off x="696384" y="5407026"/>
            <a:ext cx="4078816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Territorial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(local population)</a:t>
            </a:r>
          </a:p>
        </p:txBody>
      </p:sp>
      <p:sp>
        <p:nvSpPr>
          <p:cNvPr id="42" name="ZoneTexte 41"/>
          <p:cNvSpPr txBox="1"/>
          <p:nvPr userDrawn="1"/>
        </p:nvSpPr>
        <p:spPr>
          <a:xfrm>
            <a:off x="696384" y="5648327"/>
            <a:ext cx="4078816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Extraterritorial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(local population)</a:t>
            </a:r>
          </a:p>
        </p:txBody>
      </p:sp>
      <p:sp>
        <p:nvSpPr>
          <p:cNvPr id="43" name="ZoneTexte 42"/>
          <p:cNvSpPr txBox="1"/>
          <p:nvPr userDrawn="1"/>
        </p:nvSpPr>
        <p:spPr>
          <a:xfrm>
            <a:off x="696384" y="5840414"/>
            <a:ext cx="4078816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Regional</a:t>
            </a: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(population on the Island of Montreal)</a:t>
            </a:r>
          </a:p>
        </p:txBody>
      </p:sp>
      <p:sp>
        <p:nvSpPr>
          <p:cNvPr id="44" name="ZoneTexte 43"/>
          <p:cNvSpPr txBox="1"/>
          <p:nvPr userDrawn="1"/>
        </p:nvSpPr>
        <p:spPr>
          <a:xfrm>
            <a:off x="696384" y="6084889"/>
            <a:ext cx="4078816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Supraregional</a:t>
            </a: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(population </a:t>
            </a:r>
            <a:r>
              <a:rPr lang="fr-CA" sz="1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throughout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 the province)</a:t>
            </a:r>
          </a:p>
        </p:txBody>
      </p:sp>
      <p:pic>
        <p:nvPicPr>
          <p:cNvPr id="45" name="Imag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 userDrawn="1"/>
        </p:nvSpPr>
        <p:spPr>
          <a:xfrm>
            <a:off x="550333" y="6408740"/>
            <a:ext cx="146051" cy="117475"/>
          </a:xfrm>
          <a:prstGeom prst="rect">
            <a:avLst/>
          </a:prstGeom>
          <a:solidFill>
            <a:srgbClr val="6A64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800">
              <a:solidFill>
                <a:srgbClr val="FFFFFF"/>
              </a:solidFill>
            </a:endParaRPr>
          </a:p>
        </p:txBody>
      </p:sp>
      <p:sp>
        <p:nvSpPr>
          <p:cNvPr id="47" name="ZoneTexte 46"/>
          <p:cNvSpPr txBox="1"/>
          <p:nvPr userDrawn="1"/>
        </p:nvSpPr>
        <p:spPr>
          <a:xfrm>
            <a:off x="696384" y="6318251"/>
            <a:ext cx="4078816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Federal</a:t>
            </a: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(population </a:t>
            </a:r>
            <a:r>
              <a:rPr lang="fr-CA" sz="1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throughout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 Canada)</a:t>
            </a:r>
          </a:p>
        </p:txBody>
      </p:sp>
    </p:spTree>
    <p:extLst>
      <p:ext uri="{BB962C8B-B14F-4D97-AF65-F5344CB8AC3E}">
        <p14:creationId xmlns:p14="http://schemas.microsoft.com/office/powerpoint/2010/main" val="4064228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s dessertes_bilin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286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  <a:p>
            <a:pPr>
              <a:defRPr/>
            </a:pPr>
            <a:endParaRPr lang="en-CA" altLang="fr-FR" sz="2000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  <a:p>
            <a:pPr>
              <a:defRPr/>
            </a:pPr>
            <a:r>
              <a:rPr lang="en-US" altLang="fr-FR" sz="2000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  <a:p>
            <a:pPr>
              <a:defRPr/>
            </a:pPr>
            <a:endParaRPr lang="fr-CA" altLang="fr-FR" sz="2000" b="1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" t="25100" r="5405" b="3518"/>
          <a:stretch/>
        </p:blipFill>
        <p:spPr>
          <a:xfrm>
            <a:off x="431371" y="332656"/>
            <a:ext cx="10858784" cy="4895324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20651" y="233645"/>
            <a:ext cx="6215376" cy="433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514352" y="5366837"/>
            <a:ext cx="182033" cy="147637"/>
          </a:xfrm>
          <a:prstGeom prst="rect">
            <a:avLst/>
          </a:prstGeom>
          <a:solidFill>
            <a:srgbClr val="E438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514352" y="5611312"/>
            <a:ext cx="182033" cy="147637"/>
          </a:xfrm>
          <a:prstGeom prst="rect">
            <a:avLst/>
          </a:prstGeom>
          <a:solidFill>
            <a:srgbClr val="59B6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514352" y="5847847"/>
            <a:ext cx="182033" cy="146050"/>
          </a:xfrm>
          <a:prstGeom prst="rect">
            <a:avLst/>
          </a:prstGeom>
          <a:solidFill>
            <a:srgbClr val="0072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514352" y="6082797"/>
            <a:ext cx="182033" cy="147638"/>
          </a:xfrm>
          <a:prstGeom prst="rect">
            <a:avLst/>
          </a:prstGeom>
          <a:solidFill>
            <a:srgbClr val="EFAF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28" name="ZoneTexte 27"/>
          <p:cNvSpPr txBox="1"/>
          <p:nvPr userDrawn="1"/>
        </p:nvSpPr>
        <p:spPr>
          <a:xfrm>
            <a:off x="696386" y="5319212"/>
            <a:ext cx="5084233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Territoriale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(clientèle locale) / </a:t>
            </a: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Territorial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(local population</a:t>
            </a:r>
          </a:p>
        </p:txBody>
      </p:sp>
      <p:sp>
        <p:nvSpPr>
          <p:cNvPr id="29" name="ZoneTexte 28"/>
          <p:cNvSpPr txBox="1"/>
          <p:nvPr userDrawn="1"/>
        </p:nvSpPr>
        <p:spPr>
          <a:xfrm>
            <a:off x="696386" y="5555748"/>
            <a:ext cx="5084233" cy="246205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>
              <a:defRPr/>
            </a:pP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Extraterritoriale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(clientèle locale) / </a:t>
            </a: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Extraterritorial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(local population)</a:t>
            </a:r>
          </a:p>
        </p:txBody>
      </p:sp>
      <p:sp>
        <p:nvSpPr>
          <p:cNvPr id="30" name="ZoneTexte 29"/>
          <p:cNvSpPr txBox="1"/>
          <p:nvPr userDrawn="1"/>
        </p:nvSpPr>
        <p:spPr>
          <a:xfrm>
            <a:off x="696386" y="5797048"/>
            <a:ext cx="6419729" cy="246205"/>
          </a:xfrm>
          <a:prstGeom prst="rect">
            <a:avLst/>
          </a:prstGeom>
          <a:noFill/>
        </p:spPr>
        <p:txBody>
          <a:bodyPr wrap="square" lIns="91423" tIns="45712" rIns="91423" bIns="45712">
            <a:spAutoFit/>
          </a:bodyPr>
          <a:lstStyle/>
          <a:p>
            <a:pPr>
              <a:defRPr/>
            </a:pP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Régionale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(clientèle sur l’île de Montréal) / </a:t>
            </a:r>
            <a:r>
              <a:rPr lang="fr-CA" sz="1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Regional</a:t>
            </a: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(population on the Island of </a:t>
            </a:r>
            <a:r>
              <a:rPr lang="fr-CA" sz="1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Montreal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1" name="ZoneTexte 30"/>
          <p:cNvSpPr txBox="1"/>
          <p:nvPr userDrawn="1"/>
        </p:nvSpPr>
        <p:spPr>
          <a:xfrm>
            <a:off x="696384" y="6028824"/>
            <a:ext cx="7559856" cy="400093"/>
          </a:xfrm>
          <a:prstGeom prst="rect">
            <a:avLst/>
          </a:prstGeom>
          <a:noFill/>
        </p:spPr>
        <p:txBody>
          <a:bodyPr wrap="square" lIns="91423" tIns="45712" rIns="91423" bIns="45712">
            <a:spAutoFit/>
          </a:bodyPr>
          <a:lstStyle/>
          <a:p>
            <a:pPr>
              <a:defRPr/>
            </a:pP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Suprarégionale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(clientèle à travers le Québec) / </a:t>
            </a:r>
            <a:r>
              <a:rPr lang="fr-CA" sz="1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Supraregional</a:t>
            </a: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(population </a:t>
            </a:r>
            <a:r>
              <a:rPr lang="fr-CA" sz="1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throughout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 the province)</a:t>
            </a:r>
          </a:p>
          <a:p>
            <a:pPr>
              <a:defRPr/>
            </a:pPr>
            <a:endParaRPr lang="fr-CA" sz="10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2" name="Imag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 userDrawn="1"/>
        </p:nvSpPr>
        <p:spPr>
          <a:xfrm>
            <a:off x="514352" y="6319880"/>
            <a:ext cx="182033" cy="147637"/>
          </a:xfrm>
          <a:prstGeom prst="rect">
            <a:avLst/>
          </a:prstGeom>
          <a:solidFill>
            <a:srgbClr val="6A64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34" name="ZoneTexte 33"/>
          <p:cNvSpPr txBox="1"/>
          <p:nvPr userDrawn="1"/>
        </p:nvSpPr>
        <p:spPr>
          <a:xfrm>
            <a:off x="696384" y="6264317"/>
            <a:ext cx="5639643" cy="400093"/>
          </a:xfrm>
          <a:prstGeom prst="rect">
            <a:avLst/>
          </a:prstGeom>
          <a:noFill/>
        </p:spPr>
        <p:txBody>
          <a:bodyPr wrap="square" lIns="91423" tIns="45712" rIns="91423" bIns="45712">
            <a:spAutoFit/>
          </a:bodyPr>
          <a:lstStyle/>
          <a:p>
            <a:pPr>
              <a:defRPr/>
            </a:pP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Fédérale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(clientèle à travers le Canada) / </a:t>
            </a:r>
            <a:r>
              <a:rPr lang="fr-CA" sz="1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Federal</a:t>
            </a:r>
            <a:r>
              <a:rPr lang="fr-CA" sz="1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(population </a:t>
            </a:r>
            <a:r>
              <a:rPr lang="fr-CA" sz="1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throughout</a:t>
            </a:r>
            <a:r>
              <a:rPr lang="fr-CA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 Canada)</a:t>
            </a:r>
          </a:p>
          <a:p>
            <a:pPr>
              <a:defRPr/>
            </a:pPr>
            <a:endParaRPr lang="fr-CA" sz="10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ZoneTexte 19"/>
          <p:cNvSpPr txBox="1">
            <a:spLocks noChangeArrowheads="1"/>
          </p:cNvSpPr>
          <p:nvPr userDrawn="1"/>
        </p:nvSpPr>
        <p:spPr bwMode="auto">
          <a:xfrm>
            <a:off x="442384" y="244476"/>
            <a:ext cx="10936816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DESSERTES | </a:t>
            </a:r>
            <a:r>
              <a:rPr lang="fr-CA" altLang="fr-FR" sz="2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CATCHMENT</a:t>
            </a:r>
          </a:p>
        </p:txBody>
      </p:sp>
      <p:pic>
        <p:nvPicPr>
          <p:cNvPr id="36" name="Image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06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 CIUSSS ODIM en bref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ZoneTexte 44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</p:txBody>
      </p:sp>
      <p:pic>
        <p:nvPicPr>
          <p:cNvPr id="46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 3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Connecteur droit 47"/>
          <p:cNvCxnSpPr/>
          <p:nvPr userDrawn="1"/>
        </p:nvCxnSpPr>
        <p:spPr>
          <a:xfrm>
            <a:off x="6487584" y="3389315"/>
            <a:ext cx="0" cy="120967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 userDrawn="1"/>
        </p:nvCxnSpPr>
        <p:spPr>
          <a:xfrm>
            <a:off x="11277600" y="2736851"/>
            <a:ext cx="0" cy="18542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 userDrawn="1"/>
        </p:nvCxnSpPr>
        <p:spPr>
          <a:xfrm flipV="1">
            <a:off x="8993717" y="3017839"/>
            <a:ext cx="0" cy="1576387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 userDrawn="1"/>
        </p:nvCxnSpPr>
        <p:spPr>
          <a:xfrm flipV="1">
            <a:off x="1583267" y="3463927"/>
            <a:ext cx="0" cy="11271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 userDrawn="1"/>
        </p:nvCxnSpPr>
        <p:spPr>
          <a:xfrm>
            <a:off x="7795684" y="3608390"/>
            <a:ext cx="0" cy="979487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 userDrawn="1"/>
        </p:nvCxnSpPr>
        <p:spPr>
          <a:xfrm>
            <a:off x="1009651" y="4591050"/>
            <a:ext cx="10727267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 userDrawn="1"/>
        </p:nvCxnSpPr>
        <p:spPr>
          <a:xfrm>
            <a:off x="11736917" y="4456114"/>
            <a:ext cx="0" cy="3048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 userDrawn="1"/>
        </p:nvCxnSpPr>
        <p:spPr>
          <a:xfrm>
            <a:off x="10210800" y="3086101"/>
            <a:ext cx="0" cy="151606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 userDrawn="1"/>
        </p:nvSpPr>
        <p:spPr>
          <a:xfrm>
            <a:off x="9511496" y="2307994"/>
            <a:ext cx="1325033" cy="692481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  <a:cs typeface="Arial" panose="020B0604020202020204" pitchFamily="34" charset="0"/>
              </a:rPr>
              <a:t>Visites</a:t>
            </a:r>
          </a:p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  <a:cs typeface="Arial" panose="020B0604020202020204" pitchFamily="34" charset="0"/>
              </a:rPr>
              <a:t>urgences</a:t>
            </a: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  <a:cs typeface="Arial" panose="020B0604020202020204" pitchFamily="34" charset="0"/>
              </a:rPr>
              <a:t>110 437</a:t>
            </a:r>
          </a:p>
        </p:txBody>
      </p:sp>
      <p:sp>
        <p:nvSpPr>
          <p:cNvPr id="57" name="ZoneTexte 56"/>
          <p:cNvSpPr txBox="1"/>
          <p:nvPr userDrawn="1"/>
        </p:nvSpPr>
        <p:spPr>
          <a:xfrm>
            <a:off x="696384" y="2843212"/>
            <a:ext cx="1775883" cy="49242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300" b="1" dirty="0">
                <a:solidFill>
                  <a:srgbClr val="000000"/>
                </a:solidFill>
                <a:latin typeface="Arial" panose="020B0604020202020204" pitchFamily="34" charset="0"/>
              </a:rPr>
              <a:t>Employés</a:t>
            </a:r>
          </a:p>
          <a:p>
            <a:pPr algn="ctr">
              <a:defRPr/>
            </a:pPr>
            <a:r>
              <a:rPr lang="fr-CA" altLang="fr-FR" sz="1300" dirty="0">
                <a:solidFill>
                  <a:srgbClr val="000000"/>
                </a:solidFill>
                <a:latin typeface="Arial" panose="020B0604020202020204" pitchFamily="34" charset="0"/>
              </a:rPr>
              <a:t>10 500</a:t>
            </a:r>
          </a:p>
        </p:txBody>
      </p:sp>
      <p:sp>
        <p:nvSpPr>
          <p:cNvPr id="58" name="ZoneTexte 57"/>
          <p:cNvSpPr txBox="1"/>
          <p:nvPr userDrawn="1"/>
        </p:nvSpPr>
        <p:spPr>
          <a:xfrm>
            <a:off x="7929033" y="1974851"/>
            <a:ext cx="2127251" cy="49242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  <a:cs typeface="Arial" panose="020B0604020202020204" pitchFamily="34" charset="0"/>
              </a:rPr>
              <a:t>Budget de recherche</a:t>
            </a: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  <a:cs typeface="Arial" panose="020B0604020202020204" pitchFamily="34" charset="0"/>
              </a:rPr>
              <a:t>26,5 M $</a:t>
            </a:r>
          </a:p>
        </p:txBody>
      </p:sp>
      <p:sp>
        <p:nvSpPr>
          <p:cNvPr id="59" name="ZoneTexte 58"/>
          <p:cNvSpPr txBox="1"/>
          <p:nvPr userDrawn="1"/>
        </p:nvSpPr>
        <p:spPr>
          <a:xfrm>
            <a:off x="9933519" y="1708152"/>
            <a:ext cx="2643716" cy="692481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300" b="1">
                <a:solidFill>
                  <a:srgbClr val="000000"/>
                </a:solidFill>
                <a:latin typeface="Arial" panose="020B0604020202020204" pitchFamily="34" charset="0"/>
              </a:rPr>
              <a:t>Civières </a:t>
            </a:r>
          </a:p>
          <a:p>
            <a:pPr algn="ctr">
              <a:defRPr/>
            </a:pPr>
            <a:r>
              <a:rPr lang="fr-CA" altLang="fr-FR" sz="1300" b="1">
                <a:solidFill>
                  <a:srgbClr val="000000"/>
                </a:solidFill>
                <a:latin typeface="Arial" panose="020B0604020202020204" pitchFamily="34" charset="0"/>
              </a:rPr>
              <a:t>urgences</a:t>
            </a:r>
          </a:p>
          <a:p>
            <a:pPr algn="ctr">
              <a:defRPr/>
            </a:pPr>
            <a:r>
              <a:rPr lang="fr-CA" altLang="fr-FR" sz="1300">
                <a:solidFill>
                  <a:srgbClr val="000000"/>
                </a:solidFill>
                <a:latin typeface="Arial" panose="020B0604020202020204" pitchFamily="34" charset="0"/>
              </a:rPr>
              <a:t>74</a:t>
            </a:r>
          </a:p>
        </p:txBody>
      </p:sp>
      <p:cxnSp>
        <p:nvCxnSpPr>
          <p:cNvPr id="60" name="Connecteur droit 59"/>
          <p:cNvCxnSpPr/>
          <p:nvPr userDrawn="1"/>
        </p:nvCxnSpPr>
        <p:spPr>
          <a:xfrm flipV="1">
            <a:off x="2789767" y="3074989"/>
            <a:ext cx="0" cy="15240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 userDrawn="1"/>
        </p:nvSpPr>
        <p:spPr>
          <a:xfrm>
            <a:off x="6726942" y="2804636"/>
            <a:ext cx="2129367" cy="49242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  <a:cs typeface="Arial" panose="020B0604020202020204" pitchFamily="34" charset="0"/>
              </a:rPr>
              <a:t>Centres de recherche</a:t>
            </a: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62" name="Connecteur droit 61"/>
          <p:cNvCxnSpPr/>
          <p:nvPr userDrawn="1"/>
        </p:nvCxnSpPr>
        <p:spPr>
          <a:xfrm flipV="1">
            <a:off x="5266267" y="2843214"/>
            <a:ext cx="16933" cy="1751012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 userDrawn="1"/>
        </p:nvSpPr>
        <p:spPr>
          <a:xfrm>
            <a:off x="4203702" y="1853826"/>
            <a:ext cx="2131484" cy="692481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300" b="1" dirty="0">
                <a:solidFill>
                  <a:srgbClr val="000000"/>
                </a:solidFill>
                <a:latin typeface="Arial" panose="020B0604020202020204" pitchFamily="34" charset="0"/>
              </a:rPr>
              <a:t>Désignations universitaires </a:t>
            </a:r>
          </a:p>
          <a:p>
            <a:pPr algn="ctr">
              <a:defRPr/>
            </a:pPr>
            <a:r>
              <a:rPr lang="fr-CA" altLang="fr-FR" sz="13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64" name="Ellipse 63"/>
          <p:cNvSpPr/>
          <p:nvPr userDrawn="1"/>
        </p:nvSpPr>
        <p:spPr>
          <a:xfrm>
            <a:off x="1517653" y="4537075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5" name="Ellipse 64"/>
          <p:cNvSpPr/>
          <p:nvPr userDrawn="1"/>
        </p:nvSpPr>
        <p:spPr>
          <a:xfrm>
            <a:off x="2732619" y="4537075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6" name="Ellipse 65"/>
          <p:cNvSpPr/>
          <p:nvPr userDrawn="1"/>
        </p:nvSpPr>
        <p:spPr>
          <a:xfrm>
            <a:off x="5183719" y="4533900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7" name="Ellipse 66"/>
          <p:cNvSpPr/>
          <p:nvPr userDrawn="1"/>
        </p:nvSpPr>
        <p:spPr>
          <a:xfrm>
            <a:off x="6405033" y="4540250"/>
            <a:ext cx="137584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8" name="Ellipse 67"/>
          <p:cNvSpPr/>
          <p:nvPr userDrawn="1"/>
        </p:nvSpPr>
        <p:spPr>
          <a:xfrm>
            <a:off x="7723719" y="4532315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9" name="Ellipse 68"/>
          <p:cNvSpPr/>
          <p:nvPr userDrawn="1"/>
        </p:nvSpPr>
        <p:spPr>
          <a:xfrm>
            <a:off x="8925986" y="4533900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70" name="Ellipse 69"/>
          <p:cNvSpPr/>
          <p:nvPr userDrawn="1"/>
        </p:nvSpPr>
        <p:spPr>
          <a:xfrm>
            <a:off x="10124019" y="4540250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71" name="Ellipse 70"/>
          <p:cNvSpPr/>
          <p:nvPr userDrawn="1"/>
        </p:nvSpPr>
        <p:spPr>
          <a:xfrm>
            <a:off x="11197167" y="4543425"/>
            <a:ext cx="137584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72" name="ZoneTexte 71"/>
          <p:cNvSpPr txBox="1"/>
          <p:nvPr userDrawn="1"/>
        </p:nvSpPr>
        <p:spPr>
          <a:xfrm>
            <a:off x="1919817" y="2438399"/>
            <a:ext cx="1775883" cy="49242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300" b="1" dirty="0">
                <a:solidFill>
                  <a:srgbClr val="000000"/>
                </a:solidFill>
                <a:latin typeface="Arial" panose="020B0604020202020204" pitchFamily="34" charset="0"/>
              </a:rPr>
              <a:t>Médecins</a:t>
            </a:r>
          </a:p>
          <a:p>
            <a:pPr algn="ctr">
              <a:defRPr/>
            </a:pPr>
            <a:r>
              <a:rPr lang="fr-CA" altLang="fr-FR" sz="1300" dirty="0">
                <a:solidFill>
                  <a:srgbClr val="000000"/>
                </a:solidFill>
                <a:latin typeface="Arial" panose="020B0604020202020204" pitchFamily="34" charset="0"/>
              </a:rPr>
              <a:t>760</a:t>
            </a:r>
          </a:p>
        </p:txBody>
      </p:sp>
      <p:sp>
        <p:nvSpPr>
          <p:cNvPr id="73" name="ZoneTexte 72"/>
          <p:cNvSpPr txBox="1"/>
          <p:nvPr userDrawn="1"/>
        </p:nvSpPr>
        <p:spPr>
          <a:xfrm>
            <a:off x="5406795" y="2528899"/>
            <a:ext cx="2129367" cy="49242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  <a:cs typeface="Arial" panose="020B0604020202020204" pitchFamily="34" charset="0"/>
              </a:rPr>
              <a:t>Chercheurs</a:t>
            </a: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  <a:cs typeface="Arial" panose="020B0604020202020204" pitchFamily="34" charset="0"/>
              </a:rPr>
              <a:t>67</a:t>
            </a:r>
          </a:p>
        </p:txBody>
      </p:sp>
      <p:cxnSp>
        <p:nvCxnSpPr>
          <p:cNvPr id="74" name="Connecteur droit 73"/>
          <p:cNvCxnSpPr/>
          <p:nvPr userDrawn="1"/>
        </p:nvCxnSpPr>
        <p:spPr>
          <a:xfrm flipV="1">
            <a:off x="4072467" y="3074989"/>
            <a:ext cx="0" cy="15240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Ellipse 74"/>
          <p:cNvSpPr/>
          <p:nvPr userDrawn="1"/>
        </p:nvSpPr>
        <p:spPr>
          <a:xfrm>
            <a:off x="4015319" y="4537075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76" name="ZoneTexte 75"/>
          <p:cNvSpPr txBox="1"/>
          <p:nvPr userDrawn="1"/>
        </p:nvSpPr>
        <p:spPr>
          <a:xfrm>
            <a:off x="3179235" y="2470950"/>
            <a:ext cx="1775884" cy="49242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  <a:cs typeface="Arial" panose="020B0604020202020204" pitchFamily="34" charset="0"/>
              </a:rPr>
              <a:t>Budget</a:t>
            </a: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  <a:cs typeface="Arial" panose="020B0604020202020204" pitchFamily="34" charset="0"/>
              </a:rPr>
              <a:t>800 M $</a:t>
            </a:r>
          </a:p>
        </p:txBody>
      </p:sp>
      <p:grpSp>
        <p:nvGrpSpPr>
          <p:cNvPr id="77" name="Groupe 49"/>
          <p:cNvGrpSpPr>
            <a:grpSpLocks/>
          </p:cNvGrpSpPr>
          <p:nvPr userDrawn="1"/>
        </p:nvGrpSpPr>
        <p:grpSpPr bwMode="auto">
          <a:xfrm>
            <a:off x="275169" y="4249739"/>
            <a:ext cx="844551" cy="633412"/>
            <a:chOff x="3163432" y="2712484"/>
            <a:chExt cx="450050" cy="450050"/>
          </a:xfrm>
        </p:grpSpPr>
        <p:sp>
          <p:nvSpPr>
            <p:cNvPr id="78" name="Ellipse 77"/>
            <p:cNvSpPr/>
            <p:nvPr userDrawn="1"/>
          </p:nvSpPr>
          <p:spPr>
            <a:xfrm>
              <a:off x="3163432" y="2712484"/>
              <a:ext cx="450050" cy="450050"/>
            </a:xfrm>
            <a:prstGeom prst="ellipse">
              <a:avLst/>
            </a:prstGeom>
            <a:solidFill>
              <a:srgbClr val="E56E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sz="1800">
                <a:solidFill>
                  <a:srgbClr val="FFFFFF"/>
                </a:solidFill>
              </a:endParaRPr>
            </a:p>
          </p:txBody>
        </p:sp>
        <p:pic>
          <p:nvPicPr>
            <p:cNvPr id="79" name="Image 5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636" y="2759711"/>
              <a:ext cx="326634" cy="326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" name="Image 4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634" y="2393952"/>
            <a:ext cx="6667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Image 4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1" y="3019427"/>
            <a:ext cx="666749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Image 4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2" y="2925764"/>
            <a:ext cx="666751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Image 4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34" y="2528888"/>
            <a:ext cx="666751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Image 4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786" y="3460750"/>
            <a:ext cx="666749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Image 4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1" y="2981327"/>
            <a:ext cx="6667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Image 4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67" y="3319464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Image 4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2933700"/>
            <a:ext cx="683684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Image 5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168" y="2663826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" name="ZoneTexte 19"/>
          <p:cNvSpPr txBox="1">
            <a:spLocks noChangeArrowheads="1"/>
          </p:cNvSpPr>
          <p:nvPr userDrawn="1"/>
        </p:nvSpPr>
        <p:spPr bwMode="auto">
          <a:xfrm>
            <a:off x="443130" y="244689"/>
            <a:ext cx="10936817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LE CIUSSS ODIM EN BREF</a:t>
            </a:r>
          </a:p>
        </p:txBody>
      </p:sp>
    </p:spTree>
    <p:extLst>
      <p:ext uri="{BB962C8B-B14F-4D97-AF65-F5344CB8AC3E}">
        <p14:creationId xmlns:p14="http://schemas.microsoft.com/office/powerpoint/2010/main" val="2062156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 CIUSSS ODIM en bref 1_ANGL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ZoneTexte 44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01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</p:txBody>
      </p:sp>
      <p:pic>
        <p:nvPicPr>
          <p:cNvPr id="46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 3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Connecteur droit 47"/>
          <p:cNvCxnSpPr/>
          <p:nvPr userDrawn="1"/>
        </p:nvCxnSpPr>
        <p:spPr>
          <a:xfrm>
            <a:off x="6487584" y="3389315"/>
            <a:ext cx="0" cy="120967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 userDrawn="1"/>
        </p:nvCxnSpPr>
        <p:spPr>
          <a:xfrm>
            <a:off x="11277600" y="2736851"/>
            <a:ext cx="0" cy="18542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 userDrawn="1"/>
        </p:nvCxnSpPr>
        <p:spPr>
          <a:xfrm flipV="1">
            <a:off x="8993717" y="3017839"/>
            <a:ext cx="0" cy="1576387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 userDrawn="1"/>
        </p:nvCxnSpPr>
        <p:spPr>
          <a:xfrm flipV="1">
            <a:off x="1583267" y="3463927"/>
            <a:ext cx="0" cy="11271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 userDrawn="1"/>
        </p:nvCxnSpPr>
        <p:spPr>
          <a:xfrm>
            <a:off x="7795684" y="3608390"/>
            <a:ext cx="0" cy="979487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 userDrawn="1"/>
        </p:nvCxnSpPr>
        <p:spPr>
          <a:xfrm>
            <a:off x="1009651" y="4591050"/>
            <a:ext cx="10727267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 userDrawn="1"/>
        </p:nvCxnSpPr>
        <p:spPr>
          <a:xfrm>
            <a:off x="11736917" y="4456114"/>
            <a:ext cx="0" cy="3048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 userDrawn="1"/>
        </p:nvCxnSpPr>
        <p:spPr>
          <a:xfrm>
            <a:off x="10210800" y="3086101"/>
            <a:ext cx="0" cy="151606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 userDrawn="1"/>
        </p:nvCxnSpPr>
        <p:spPr>
          <a:xfrm flipV="1">
            <a:off x="2789767" y="3074989"/>
            <a:ext cx="0" cy="15240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 userDrawn="1"/>
        </p:nvCxnSpPr>
        <p:spPr>
          <a:xfrm flipV="1">
            <a:off x="5266267" y="2843214"/>
            <a:ext cx="16933" cy="1751012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Ellipse 57"/>
          <p:cNvSpPr/>
          <p:nvPr userDrawn="1"/>
        </p:nvSpPr>
        <p:spPr>
          <a:xfrm>
            <a:off x="1517653" y="4537075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59" name="Ellipse 58"/>
          <p:cNvSpPr/>
          <p:nvPr userDrawn="1"/>
        </p:nvSpPr>
        <p:spPr>
          <a:xfrm>
            <a:off x="2732619" y="4537075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0" name="Ellipse 59"/>
          <p:cNvSpPr/>
          <p:nvPr userDrawn="1"/>
        </p:nvSpPr>
        <p:spPr>
          <a:xfrm>
            <a:off x="5183719" y="4533900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1" name="Ellipse 60"/>
          <p:cNvSpPr/>
          <p:nvPr userDrawn="1"/>
        </p:nvSpPr>
        <p:spPr>
          <a:xfrm>
            <a:off x="6405033" y="4540250"/>
            <a:ext cx="137584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2" name="Ellipse 61"/>
          <p:cNvSpPr/>
          <p:nvPr userDrawn="1"/>
        </p:nvSpPr>
        <p:spPr>
          <a:xfrm>
            <a:off x="7723719" y="4532315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3" name="Ellipse 62"/>
          <p:cNvSpPr/>
          <p:nvPr userDrawn="1"/>
        </p:nvSpPr>
        <p:spPr>
          <a:xfrm>
            <a:off x="8925986" y="4533900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4" name="Ellipse 63"/>
          <p:cNvSpPr/>
          <p:nvPr userDrawn="1"/>
        </p:nvSpPr>
        <p:spPr>
          <a:xfrm>
            <a:off x="10124019" y="4540250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5" name="Ellipse 64"/>
          <p:cNvSpPr/>
          <p:nvPr userDrawn="1"/>
        </p:nvSpPr>
        <p:spPr>
          <a:xfrm>
            <a:off x="11197167" y="4543425"/>
            <a:ext cx="137584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cxnSp>
        <p:nvCxnSpPr>
          <p:cNvPr id="66" name="Connecteur droit 65"/>
          <p:cNvCxnSpPr/>
          <p:nvPr userDrawn="1"/>
        </p:nvCxnSpPr>
        <p:spPr>
          <a:xfrm flipV="1">
            <a:off x="4072467" y="3074989"/>
            <a:ext cx="0" cy="15240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Ellipse 66"/>
          <p:cNvSpPr/>
          <p:nvPr userDrawn="1"/>
        </p:nvSpPr>
        <p:spPr>
          <a:xfrm>
            <a:off x="4015319" y="4537075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grpSp>
        <p:nvGrpSpPr>
          <p:cNvPr id="68" name="Groupe 49"/>
          <p:cNvGrpSpPr>
            <a:grpSpLocks/>
          </p:cNvGrpSpPr>
          <p:nvPr userDrawn="1"/>
        </p:nvGrpSpPr>
        <p:grpSpPr bwMode="auto">
          <a:xfrm>
            <a:off x="275169" y="4249739"/>
            <a:ext cx="844551" cy="633412"/>
            <a:chOff x="3163432" y="2712484"/>
            <a:chExt cx="450050" cy="450050"/>
          </a:xfrm>
        </p:grpSpPr>
        <p:sp>
          <p:nvSpPr>
            <p:cNvPr id="69" name="Ellipse 68"/>
            <p:cNvSpPr/>
            <p:nvPr userDrawn="1"/>
          </p:nvSpPr>
          <p:spPr>
            <a:xfrm>
              <a:off x="3163432" y="2712484"/>
              <a:ext cx="450050" cy="450050"/>
            </a:xfrm>
            <a:prstGeom prst="ellipse">
              <a:avLst/>
            </a:prstGeom>
            <a:solidFill>
              <a:srgbClr val="E56E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sz="1800">
                <a:solidFill>
                  <a:srgbClr val="FFFFFF"/>
                </a:solidFill>
              </a:endParaRPr>
            </a:p>
          </p:txBody>
        </p:sp>
        <p:pic>
          <p:nvPicPr>
            <p:cNvPr id="70" name="Image 5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636" y="2759711"/>
              <a:ext cx="326634" cy="326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" name="Image 4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634" y="2393952"/>
            <a:ext cx="6667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 4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1" y="3019427"/>
            <a:ext cx="666749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Image 4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2" y="2925764"/>
            <a:ext cx="666751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Image 4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34" y="2528888"/>
            <a:ext cx="666751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Image 4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786" y="3460750"/>
            <a:ext cx="666749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Image 4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1" y="2981327"/>
            <a:ext cx="6667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Image 4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67" y="3319464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Image 4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2933700"/>
            <a:ext cx="683684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 5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168" y="2663826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ZoneTexte 19"/>
          <p:cNvSpPr txBox="1">
            <a:spLocks noChangeArrowheads="1"/>
          </p:cNvSpPr>
          <p:nvPr userDrawn="1"/>
        </p:nvSpPr>
        <p:spPr bwMode="auto">
          <a:xfrm>
            <a:off x="442384" y="244476"/>
            <a:ext cx="10936816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THE MWI IUHSSC: FAST FACTS</a:t>
            </a:r>
          </a:p>
        </p:txBody>
      </p:sp>
      <p:sp>
        <p:nvSpPr>
          <p:cNvPr id="123" name="ZoneTexte 122"/>
          <p:cNvSpPr txBox="1"/>
          <p:nvPr userDrawn="1"/>
        </p:nvSpPr>
        <p:spPr>
          <a:xfrm>
            <a:off x="696384" y="2843213"/>
            <a:ext cx="1775883" cy="49242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 err="1">
                <a:solidFill>
                  <a:srgbClr val="000000"/>
                </a:solidFill>
                <a:ea typeface="Roboto Bold" pitchFamily="2" charset="0"/>
              </a:rPr>
              <a:t>Employees</a:t>
            </a:r>
            <a:endParaRPr lang="fr-CA" sz="1300" b="1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10,500</a:t>
            </a:r>
          </a:p>
        </p:txBody>
      </p:sp>
      <p:sp>
        <p:nvSpPr>
          <p:cNvPr id="124" name="ZoneTexte 123"/>
          <p:cNvSpPr txBox="1"/>
          <p:nvPr userDrawn="1"/>
        </p:nvSpPr>
        <p:spPr>
          <a:xfrm>
            <a:off x="1896535" y="2438400"/>
            <a:ext cx="1775884" cy="49242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 err="1">
                <a:solidFill>
                  <a:srgbClr val="000000"/>
                </a:solidFill>
                <a:ea typeface="Roboto Bold" pitchFamily="2" charset="0"/>
              </a:rPr>
              <a:t>Physicians</a:t>
            </a:r>
            <a:endParaRPr lang="fr-CA" sz="1300" b="1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760</a:t>
            </a:r>
          </a:p>
        </p:txBody>
      </p:sp>
      <p:sp>
        <p:nvSpPr>
          <p:cNvPr id="125" name="ZoneTexte 124"/>
          <p:cNvSpPr txBox="1"/>
          <p:nvPr userDrawn="1"/>
        </p:nvSpPr>
        <p:spPr>
          <a:xfrm>
            <a:off x="3122086" y="2438400"/>
            <a:ext cx="1833033" cy="49242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Budget</a:t>
            </a: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$800M</a:t>
            </a:r>
          </a:p>
        </p:txBody>
      </p:sp>
      <p:sp>
        <p:nvSpPr>
          <p:cNvPr id="126" name="ZoneTexte 125"/>
          <p:cNvSpPr txBox="1"/>
          <p:nvPr userDrawn="1"/>
        </p:nvSpPr>
        <p:spPr>
          <a:xfrm>
            <a:off x="4330700" y="1604965"/>
            <a:ext cx="1839384" cy="692481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Affiliations </a:t>
            </a:r>
            <a:r>
              <a:rPr lang="fr-CA" sz="1300" b="1" dirty="0" err="1">
                <a:solidFill>
                  <a:srgbClr val="000000"/>
                </a:solidFill>
                <a:ea typeface="Roboto Bold" pitchFamily="2" charset="0"/>
              </a:rPr>
              <a:t>with</a:t>
            </a: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 McGill </a:t>
            </a:r>
            <a:r>
              <a:rPr lang="fr-CA" sz="1300" b="1" dirty="0" err="1">
                <a:solidFill>
                  <a:srgbClr val="000000"/>
                </a:solidFill>
                <a:ea typeface="Roboto Bold" pitchFamily="2" charset="0"/>
              </a:rPr>
              <a:t>University</a:t>
            </a:r>
            <a:endParaRPr lang="fr-CA" sz="1300" b="1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3</a:t>
            </a:r>
          </a:p>
        </p:txBody>
      </p:sp>
      <p:sp>
        <p:nvSpPr>
          <p:cNvPr id="127" name="ZoneTexte 126"/>
          <p:cNvSpPr txBox="1"/>
          <p:nvPr userDrawn="1"/>
        </p:nvSpPr>
        <p:spPr>
          <a:xfrm>
            <a:off x="5420786" y="2484439"/>
            <a:ext cx="2129367" cy="553982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marL="12699" algn="ctr">
              <a:lnSpc>
                <a:spcPts val="1800"/>
              </a:lnSpc>
              <a:defRPr/>
            </a:pPr>
            <a:r>
              <a:rPr lang="en-CA" sz="1300" b="1" dirty="0">
                <a:solidFill>
                  <a:srgbClr val="000000"/>
                </a:solidFill>
                <a:ea typeface="Roboto Bold" pitchFamily="2" charset="0"/>
              </a:rPr>
              <a:t>Researchers</a:t>
            </a:r>
          </a:p>
          <a:p>
            <a:pPr marL="12699" algn="ctr">
              <a:lnSpc>
                <a:spcPts val="1800"/>
              </a:lnSpc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67</a:t>
            </a:r>
          </a:p>
        </p:txBody>
      </p:sp>
      <p:sp>
        <p:nvSpPr>
          <p:cNvPr id="128" name="ZoneTexte 127"/>
          <p:cNvSpPr txBox="1"/>
          <p:nvPr userDrawn="1"/>
        </p:nvSpPr>
        <p:spPr>
          <a:xfrm>
            <a:off x="6726769" y="2757489"/>
            <a:ext cx="2129367" cy="692481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 err="1">
                <a:solidFill>
                  <a:srgbClr val="000000"/>
                </a:solidFill>
                <a:ea typeface="Roboto Bold" pitchFamily="2" charset="0"/>
              </a:rPr>
              <a:t>Research</a:t>
            </a:r>
            <a:endParaRPr lang="fr-CA" sz="1300" b="1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centres</a:t>
            </a: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2</a:t>
            </a:r>
          </a:p>
        </p:txBody>
      </p:sp>
      <p:sp>
        <p:nvSpPr>
          <p:cNvPr id="129" name="ZoneTexte 128"/>
          <p:cNvSpPr txBox="1"/>
          <p:nvPr userDrawn="1"/>
        </p:nvSpPr>
        <p:spPr>
          <a:xfrm>
            <a:off x="8153400" y="1960563"/>
            <a:ext cx="1634067" cy="49242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en-CA" sz="1300" b="1" dirty="0">
                <a:solidFill>
                  <a:srgbClr val="000000"/>
                </a:solidFill>
                <a:cs typeface="Arial"/>
              </a:rPr>
              <a:t>Research budget </a:t>
            </a:r>
            <a:r>
              <a:rPr lang="en-CA" sz="1300" dirty="0">
                <a:solidFill>
                  <a:srgbClr val="000000"/>
                </a:solidFill>
                <a:cs typeface="Arial"/>
              </a:rPr>
              <a:t>$2</a:t>
            </a:r>
            <a:r>
              <a:rPr lang="en-CA" sz="1300" spc="-10" dirty="0">
                <a:solidFill>
                  <a:srgbClr val="000000"/>
                </a:solidFill>
                <a:cs typeface="Arial"/>
              </a:rPr>
              <a:t>6.</a:t>
            </a:r>
            <a:r>
              <a:rPr lang="en-CA" sz="1300" dirty="0">
                <a:solidFill>
                  <a:srgbClr val="000000"/>
                </a:solidFill>
                <a:cs typeface="Arial"/>
              </a:rPr>
              <a:t>5M</a:t>
            </a:r>
            <a:endParaRPr lang="fr-CA" sz="1300" dirty="0">
              <a:solidFill>
                <a:srgbClr val="000000"/>
              </a:solidFill>
              <a:ea typeface="Roboto" pitchFamily="2" charset="0"/>
            </a:endParaRPr>
          </a:p>
        </p:txBody>
      </p:sp>
      <p:sp>
        <p:nvSpPr>
          <p:cNvPr id="130" name="ZoneTexte 129"/>
          <p:cNvSpPr txBox="1"/>
          <p:nvPr userDrawn="1"/>
        </p:nvSpPr>
        <p:spPr>
          <a:xfrm>
            <a:off x="9522886" y="2259014"/>
            <a:ext cx="1325033" cy="692481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ER</a:t>
            </a:r>
          </a:p>
          <a:p>
            <a:pPr algn="ctr">
              <a:defRPr/>
            </a:pPr>
            <a:r>
              <a:rPr lang="fr-CA" sz="1300" b="1" dirty="0" err="1">
                <a:solidFill>
                  <a:srgbClr val="000000"/>
                </a:solidFill>
                <a:ea typeface="Roboto Bold" pitchFamily="2" charset="0"/>
              </a:rPr>
              <a:t>visits</a:t>
            </a:r>
            <a:endParaRPr lang="fr-CA" sz="1300" b="1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110,437</a:t>
            </a:r>
          </a:p>
        </p:txBody>
      </p:sp>
      <p:sp>
        <p:nvSpPr>
          <p:cNvPr id="131" name="ZoneTexte 130"/>
          <p:cNvSpPr txBox="1"/>
          <p:nvPr userDrawn="1"/>
        </p:nvSpPr>
        <p:spPr>
          <a:xfrm>
            <a:off x="9944102" y="1663700"/>
            <a:ext cx="2643717" cy="692481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en-CA" sz="1300" b="1" dirty="0">
                <a:solidFill>
                  <a:srgbClr val="000000"/>
                </a:solidFill>
                <a:cs typeface="Arial"/>
              </a:rPr>
              <a:t>ER </a:t>
            </a:r>
          </a:p>
          <a:p>
            <a:pPr algn="ctr">
              <a:defRPr/>
            </a:pPr>
            <a:r>
              <a:rPr lang="en-CA" sz="1300" b="1" dirty="0">
                <a:solidFill>
                  <a:srgbClr val="000000"/>
                </a:solidFill>
                <a:cs typeface="Arial"/>
              </a:rPr>
              <a:t>stretchers </a:t>
            </a: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74</a:t>
            </a:r>
          </a:p>
        </p:txBody>
      </p:sp>
    </p:spTree>
    <p:extLst>
      <p:ext uri="{BB962C8B-B14F-4D97-AF65-F5344CB8AC3E}">
        <p14:creationId xmlns:p14="http://schemas.microsoft.com/office/powerpoint/2010/main" val="1311352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 CIUSSS ODIM en bref 1_bilin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ZoneTexte 41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286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  <a:p>
            <a:pPr>
              <a:defRPr/>
            </a:pPr>
            <a:endParaRPr lang="en-CA" altLang="fr-FR" sz="2000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  <a:p>
            <a:pPr>
              <a:defRPr/>
            </a:pPr>
            <a:r>
              <a:rPr lang="en-US" altLang="fr-FR" sz="2000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  <a:p>
            <a:pPr>
              <a:defRPr/>
            </a:pPr>
            <a:endParaRPr lang="fr-CA" altLang="fr-FR" sz="2000" b="1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</p:txBody>
      </p:sp>
      <p:sp>
        <p:nvSpPr>
          <p:cNvPr id="128" name="ZoneTexte 127"/>
          <p:cNvSpPr txBox="1"/>
          <p:nvPr userDrawn="1"/>
        </p:nvSpPr>
        <p:spPr>
          <a:xfrm>
            <a:off x="9157480" y="2055621"/>
            <a:ext cx="1979081" cy="877147"/>
          </a:xfrm>
          <a:prstGeom prst="rect">
            <a:avLst/>
          </a:prstGeom>
          <a:noFill/>
        </p:spPr>
        <p:txBody>
          <a:bodyPr wrap="square"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Visites</a:t>
            </a:r>
          </a:p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Urgences</a:t>
            </a:r>
          </a:p>
          <a:p>
            <a:pPr algn="ctr">
              <a:defRPr/>
            </a:pPr>
            <a:r>
              <a:rPr lang="fr-CA" sz="1200" dirty="0">
                <a:solidFill>
                  <a:srgbClr val="000000"/>
                </a:solidFill>
                <a:ea typeface="Roboto Bold" pitchFamily="2" charset="0"/>
              </a:rPr>
              <a:t>ER </a:t>
            </a:r>
            <a:r>
              <a:rPr lang="fr-CA" sz="1200" dirty="0" err="1">
                <a:solidFill>
                  <a:srgbClr val="000000"/>
                </a:solidFill>
                <a:ea typeface="Roboto Bold" pitchFamily="2" charset="0"/>
              </a:rPr>
              <a:t>visits</a:t>
            </a:r>
            <a:endParaRPr lang="fr-CA" sz="1200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110 437</a:t>
            </a:r>
          </a:p>
        </p:txBody>
      </p:sp>
      <p:sp>
        <p:nvSpPr>
          <p:cNvPr id="129" name="ZoneTexte 128"/>
          <p:cNvSpPr txBox="1"/>
          <p:nvPr userDrawn="1"/>
        </p:nvSpPr>
        <p:spPr>
          <a:xfrm>
            <a:off x="695400" y="2618911"/>
            <a:ext cx="1775883" cy="677092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Employés</a:t>
            </a:r>
          </a:p>
          <a:p>
            <a:pPr algn="ctr">
              <a:defRPr/>
            </a:pPr>
            <a:r>
              <a:rPr lang="fr-CA" sz="1200" dirty="0">
                <a:solidFill>
                  <a:srgbClr val="000000"/>
                </a:solidFill>
                <a:cs typeface="Arial"/>
              </a:rPr>
              <a:t>Empl</a:t>
            </a:r>
            <a:r>
              <a:rPr lang="fr-CA" sz="1200" spc="5" dirty="0">
                <a:solidFill>
                  <a:srgbClr val="000000"/>
                </a:solidFill>
                <a:cs typeface="Arial"/>
              </a:rPr>
              <a:t>o</a:t>
            </a:r>
            <a:r>
              <a:rPr lang="fr-CA" sz="1200" spc="-20" dirty="0">
                <a:solidFill>
                  <a:srgbClr val="000000"/>
                </a:solidFill>
                <a:cs typeface="Arial"/>
              </a:rPr>
              <a:t>y</a:t>
            </a:r>
            <a:r>
              <a:rPr lang="fr-CA" sz="1200" dirty="0">
                <a:solidFill>
                  <a:srgbClr val="000000"/>
                </a:solidFill>
                <a:cs typeface="Arial"/>
              </a:rPr>
              <a:t>e</a:t>
            </a:r>
            <a:r>
              <a:rPr lang="fr-CA" sz="1200" spc="-10" dirty="0">
                <a:solidFill>
                  <a:srgbClr val="000000"/>
                </a:solidFill>
                <a:cs typeface="Arial"/>
              </a:rPr>
              <a:t>e</a:t>
            </a:r>
            <a:r>
              <a:rPr lang="fr-CA" sz="1200" dirty="0">
                <a:solidFill>
                  <a:srgbClr val="000000"/>
                </a:solidFill>
                <a:cs typeface="Arial"/>
              </a:rPr>
              <a:t>s</a:t>
            </a:r>
            <a:endParaRPr lang="fr-CA" sz="1300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10 500</a:t>
            </a:r>
          </a:p>
        </p:txBody>
      </p:sp>
      <p:sp>
        <p:nvSpPr>
          <p:cNvPr id="130" name="ZoneTexte 129"/>
          <p:cNvSpPr txBox="1"/>
          <p:nvPr userDrawn="1"/>
        </p:nvSpPr>
        <p:spPr>
          <a:xfrm>
            <a:off x="7929189" y="1290536"/>
            <a:ext cx="2127251" cy="677092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Budget de recherche</a:t>
            </a:r>
          </a:p>
          <a:p>
            <a:pPr algn="ctr">
              <a:defRPr/>
            </a:pPr>
            <a:r>
              <a:rPr lang="en-CA" sz="1200" dirty="0">
                <a:solidFill>
                  <a:srgbClr val="000000"/>
                </a:solidFill>
                <a:cs typeface="Arial"/>
              </a:rPr>
              <a:t>Research budget</a:t>
            </a:r>
            <a:endParaRPr lang="fr-CA" sz="1200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26,5 M $</a:t>
            </a:r>
          </a:p>
        </p:txBody>
      </p:sp>
      <p:sp>
        <p:nvSpPr>
          <p:cNvPr id="131" name="ZoneTexte 130"/>
          <p:cNvSpPr txBox="1"/>
          <p:nvPr userDrawn="1"/>
        </p:nvSpPr>
        <p:spPr>
          <a:xfrm>
            <a:off x="9936429" y="1313766"/>
            <a:ext cx="2643716" cy="1061813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Civières </a:t>
            </a:r>
          </a:p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Urgences</a:t>
            </a:r>
          </a:p>
          <a:p>
            <a:pPr algn="ctr">
              <a:defRPr/>
            </a:pPr>
            <a:r>
              <a:rPr lang="en-CA" sz="1200" dirty="0">
                <a:solidFill>
                  <a:srgbClr val="000000"/>
                </a:solidFill>
                <a:cs typeface="Arial"/>
              </a:rPr>
              <a:t>ER </a:t>
            </a:r>
          </a:p>
          <a:p>
            <a:pPr algn="ctr">
              <a:defRPr/>
            </a:pPr>
            <a:r>
              <a:rPr lang="en-CA" sz="1200" dirty="0">
                <a:solidFill>
                  <a:srgbClr val="000000"/>
                </a:solidFill>
                <a:cs typeface="Arial"/>
              </a:rPr>
              <a:t>stretchers</a:t>
            </a:r>
            <a:endParaRPr lang="fr-CA" sz="1200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74</a:t>
            </a:r>
          </a:p>
        </p:txBody>
      </p:sp>
      <p:sp>
        <p:nvSpPr>
          <p:cNvPr id="132" name="ZoneTexte 131"/>
          <p:cNvSpPr txBox="1"/>
          <p:nvPr userDrawn="1"/>
        </p:nvSpPr>
        <p:spPr>
          <a:xfrm>
            <a:off x="6726942" y="2479104"/>
            <a:ext cx="2129367" cy="861758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Centres de recherche</a:t>
            </a:r>
          </a:p>
          <a:p>
            <a:pPr algn="ctr">
              <a:defRPr/>
            </a:pPr>
            <a:r>
              <a:rPr lang="fr-CA" sz="1200" dirty="0">
                <a:solidFill>
                  <a:srgbClr val="000000"/>
                </a:solidFill>
                <a:ea typeface="Roboto Bold" pitchFamily="2" charset="0"/>
              </a:rPr>
              <a:t>Research</a:t>
            </a:r>
          </a:p>
          <a:p>
            <a:pPr algn="ctr">
              <a:defRPr/>
            </a:pPr>
            <a:r>
              <a:rPr lang="fr-CA" sz="1200" dirty="0">
                <a:solidFill>
                  <a:srgbClr val="000000"/>
                </a:solidFill>
                <a:ea typeface="Roboto Bold" pitchFamily="2" charset="0"/>
              </a:rPr>
              <a:t>centres</a:t>
            </a:r>
            <a:endParaRPr lang="fr-CA" sz="1300" b="1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2</a:t>
            </a:r>
          </a:p>
        </p:txBody>
      </p:sp>
      <p:sp>
        <p:nvSpPr>
          <p:cNvPr id="133" name="ZoneTexte 132"/>
          <p:cNvSpPr txBox="1"/>
          <p:nvPr userDrawn="1"/>
        </p:nvSpPr>
        <p:spPr>
          <a:xfrm>
            <a:off x="4259941" y="1428161"/>
            <a:ext cx="1991763" cy="877147"/>
          </a:xfrm>
          <a:prstGeom prst="rect">
            <a:avLst/>
          </a:prstGeom>
          <a:noFill/>
        </p:spPr>
        <p:txBody>
          <a:bodyPr wrap="square"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Désignations</a:t>
            </a:r>
          </a:p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universitaires</a:t>
            </a:r>
          </a:p>
          <a:p>
            <a:pPr algn="ctr">
              <a:defRPr/>
            </a:pPr>
            <a:r>
              <a:rPr lang="fr-CA" sz="1200" dirty="0" err="1">
                <a:solidFill>
                  <a:srgbClr val="000000"/>
                </a:solidFill>
                <a:ea typeface="Roboto Bold" pitchFamily="2" charset="0"/>
              </a:rPr>
              <a:t>University</a:t>
            </a:r>
            <a:r>
              <a:rPr lang="fr-CA" sz="1200" dirty="0">
                <a:solidFill>
                  <a:srgbClr val="000000"/>
                </a:solidFill>
                <a:ea typeface="Roboto Bold" pitchFamily="2" charset="0"/>
              </a:rPr>
              <a:t> affiliations</a:t>
            </a: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2</a:t>
            </a:r>
          </a:p>
        </p:txBody>
      </p:sp>
      <p:sp>
        <p:nvSpPr>
          <p:cNvPr id="134" name="ZoneTexte 133"/>
          <p:cNvSpPr txBox="1"/>
          <p:nvPr userDrawn="1"/>
        </p:nvSpPr>
        <p:spPr>
          <a:xfrm>
            <a:off x="3155675" y="2241449"/>
            <a:ext cx="1775884" cy="677092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Médecins</a:t>
            </a:r>
          </a:p>
          <a:p>
            <a:pPr algn="ctr">
              <a:defRPr/>
            </a:pPr>
            <a:r>
              <a:rPr lang="fr-CA" sz="1200" dirty="0">
                <a:solidFill>
                  <a:srgbClr val="000000"/>
                </a:solidFill>
                <a:ea typeface="Roboto Bold" pitchFamily="2" charset="0"/>
              </a:rPr>
              <a:t>Physicians</a:t>
            </a:r>
            <a:endParaRPr lang="fr-CA" sz="1300" b="1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760</a:t>
            </a:r>
          </a:p>
        </p:txBody>
      </p:sp>
      <p:sp>
        <p:nvSpPr>
          <p:cNvPr id="135" name="ZoneTexte 134"/>
          <p:cNvSpPr txBox="1"/>
          <p:nvPr userDrawn="1"/>
        </p:nvSpPr>
        <p:spPr>
          <a:xfrm>
            <a:off x="5375922" y="2308375"/>
            <a:ext cx="2129367" cy="677092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Chercheurs</a:t>
            </a:r>
          </a:p>
          <a:p>
            <a:pPr algn="ctr">
              <a:defRPr/>
            </a:pPr>
            <a:r>
              <a:rPr lang="en-CA" sz="1200" dirty="0">
                <a:solidFill>
                  <a:srgbClr val="000000"/>
                </a:solidFill>
                <a:ea typeface="Roboto Bold" pitchFamily="2" charset="0"/>
              </a:rPr>
              <a:t>Researchers</a:t>
            </a:r>
            <a:endParaRPr lang="fr-CA" sz="1200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67</a:t>
            </a:r>
          </a:p>
        </p:txBody>
      </p:sp>
      <p:pic>
        <p:nvPicPr>
          <p:cNvPr id="136" name="Image 4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" name="ZoneTexte 136"/>
          <p:cNvSpPr txBox="1"/>
          <p:nvPr userDrawn="1"/>
        </p:nvSpPr>
        <p:spPr>
          <a:xfrm>
            <a:off x="1919851" y="2425946"/>
            <a:ext cx="1775884" cy="49242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Budget</a:t>
            </a: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800 M $</a:t>
            </a:r>
          </a:p>
        </p:txBody>
      </p:sp>
      <p:sp>
        <p:nvSpPr>
          <p:cNvPr id="138" name="ZoneTexte 19"/>
          <p:cNvSpPr txBox="1">
            <a:spLocks noChangeArrowheads="1"/>
          </p:cNvSpPr>
          <p:nvPr userDrawn="1"/>
        </p:nvSpPr>
        <p:spPr bwMode="auto">
          <a:xfrm>
            <a:off x="442384" y="244476"/>
            <a:ext cx="10936816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LE CIUSSS ODIM EN BREF | </a:t>
            </a:r>
            <a:r>
              <a:rPr lang="fr-CA" altLang="fr-FR" sz="2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THE MWI IUHSSC: FAST FACTS</a:t>
            </a:r>
          </a:p>
        </p:txBody>
      </p:sp>
      <p:pic>
        <p:nvPicPr>
          <p:cNvPr id="139" name="Imag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0" name="Connecteur droit 139"/>
          <p:cNvCxnSpPr/>
          <p:nvPr userDrawn="1"/>
        </p:nvCxnSpPr>
        <p:spPr>
          <a:xfrm>
            <a:off x="6487584" y="3389315"/>
            <a:ext cx="0" cy="120967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/>
          <p:cNvCxnSpPr/>
          <p:nvPr userDrawn="1"/>
        </p:nvCxnSpPr>
        <p:spPr>
          <a:xfrm>
            <a:off x="11277600" y="2736851"/>
            <a:ext cx="0" cy="18542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/>
          <p:cNvCxnSpPr/>
          <p:nvPr userDrawn="1"/>
        </p:nvCxnSpPr>
        <p:spPr>
          <a:xfrm flipV="1">
            <a:off x="8993717" y="2643983"/>
            <a:ext cx="0" cy="195024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/>
          <p:cNvCxnSpPr/>
          <p:nvPr userDrawn="1"/>
        </p:nvCxnSpPr>
        <p:spPr>
          <a:xfrm flipV="1">
            <a:off x="1583267" y="3463927"/>
            <a:ext cx="0" cy="11271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/>
          <p:cNvCxnSpPr/>
          <p:nvPr userDrawn="1"/>
        </p:nvCxnSpPr>
        <p:spPr>
          <a:xfrm>
            <a:off x="7795684" y="3608390"/>
            <a:ext cx="0" cy="979487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144"/>
          <p:cNvCxnSpPr/>
          <p:nvPr userDrawn="1"/>
        </p:nvCxnSpPr>
        <p:spPr>
          <a:xfrm>
            <a:off x="1009651" y="4591050"/>
            <a:ext cx="10727267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145"/>
          <p:cNvCxnSpPr/>
          <p:nvPr userDrawn="1"/>
        </p:nvCxnSpPr>
        <p:spPr>
          <a:xfrm>
            <a:off x="11736917" y="4456114"/>
            <a:ext cx="0" cy="3048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146"/>
          <p:cNvCxnSpPr/>
          <p:nvPr userDrawn="1"/>
        </p:nvCxnSpPr>
        <p:spPr>
          <a:xfrm>
            <a:off x="10210800" y="3086101"/>
            <a:ext cx="0" cy="151606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147"/>
          <p:cNvCxnSpPr/>
          <p:nvPr userDrawn="1"/>
        </p:nvCxnSpPr>
        <p:spPr>
          <a:xfrm flipV="1">
            <a:off x="2789767" y="3074989"/>
            <a:ext cx="0" cy="15240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148"/>
          <p:cNvCxnSpPr/>
          <p:nvPr userDrawn="1"/>
        </p:nvCxnSpPr>
        <p:spPr>
          <a:xfrm flipV="1">
            <a:off x="5266267" y="2843214"/>
            <a:ext cx="16933" cy="1751012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Ellipse 149"/>
          <p:cNvSpPr/>
          <p:nvPr userDrawn="1"/>
        </p:nvSpPr>
        <p:spPr>
          <a:xfrm>
            <a:off x="1517653" y="4537075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151" name="Ellipse 150"/>
          <p:cNvSpPr/>
          <p:nvPr userDrawn="1"/>
        </p:nvSpPr>
        <p:spPr>
          <a:xfrm>
            <a:off x="2732619" y="4537075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152" name="Ellipse 151"/>
          <p:cNvSpPr/>
          <p:nvPr userDrawn="1"/>
        </p:nvSpPr>
        <p:spPr>
          <a:xfrm>
            <a:off x="5183719" y="4533900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153" name="Ellipse 152"/>
          <p:cNvSpPr/>
          <p:nvPr userDrawn="1"/>
        </p:nvSpPr>
        <p:spPr>
          <a:xfrm>
            <a:off x="6405033" y="4540250"/>
            <a:ext cx="137584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154" name="Ellipse 153"/>
          <p:cNvSpPr/>
          <p:nvPr userDrawn="1"/>
        </p:nvSpPr>
        <p:spPr>
          <a:xfrm>
            <a:off x="7723719" y="4532315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155" name="Ellipse 154"/>
          <p:cNvSpPr/>
          <p:nvPr userDrawn="1"/>
        </p:nvSpPr>
        <p:spPr>
          <a:xfrm>
            <a:off x="8925986" y="4533900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156" name="Ellipse 155"/>
          <p:cNvSpPr/>
          <p:nvPr userDrawn="1"/>
        </p:nvSpPr>
        <p:spPr>
          <a:xfrm>
            <a:off x="10124019" y="4540250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157" name="Ellipse 156"/>
          <p:cNvSpPr/>
          <p:nvPr userDrawn="1"/>
        </p:nvSpPr>
        <p:spPr>
          <a:xfrm>
            <a:off x="11197167" y="4543425"/>
            <a:ext cx="137584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cxnSp>
        <p:nvCxnSpPr>
          <p:cNvPr id="158" name="Connecteur droit 157"/>
          <p:cNvCxnSpPr/>
          <p:nvPr userDrawn="1"/>
        </p:nvCxnSpPr>
        <p:spPr>
          <a:xfrm flipV="1">
            <a:off x="4072467" y="3074989"/>
            <a:ext cx="0" cy="15240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9" name="Ellipse 158"/>
          <p:cNvSpPr/>
          <p:nvPr userDrawn="1"/>
        </p:nvSpPr>
        <p:spPr>
          <a:xfrm>
            <a:off x="4015319" y="4537075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grpSp>
        <p:nvGrpSpPr>
          <p:cNvPr id="160" name="Groupe 49"/>
          <p:cNvGrpSpPr>
            <a:grpSpLocks/>
          </p:cNvGrpSpPr>
          <p:nvPr userDrawn="1"/>
        </p:nvGrpSpPr>
        <p:grpSpPr bwMode="auto">
          <a:xfrm>
            <a:off x="275169" y="4249739"/>
            <a:ext cx="844551" cy="633412"/>
            <a:chOff x="3163432" y="2712484"/>
            <a:chExt cx="450050" cy="450050"/>
          </a:xfrm>
        </p:grpSpPr>
        <p:sp>
          <p:nvSpPr>
            <p:cNvPr id="161" name="Ellipse 160"/>
            <p:cNvSpPr/>
            <p:nvPr userDrawn="1"/>
          </p:nvSpPr>
          <p:spPr>
            <a:xfrm>
              <a:off x="3163432" y="2712484"/>
              <a:ext cx="450050" cy="450050"/>
            </a:xfrm>
            <a:prstGeom prst="ellipse">
              <a:avLst/>
            </a:prstGeom>
            <a:solidFill>
              <a:srgbClr val="E56E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sz="1800">
                <a:solidFill>
                  <a:srgbClr val="FFFFFF"/>
                </a:solidFill>
              </a:endParaRPr>
            </a:p>
          </p:txBody>
        </p:sp>
        <p:pic>
          <p:nvPicPr>
            <p:cNvPr id="162" name="Image 5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636" y="2759711"/>
              <a:ext cx="326634" cy="326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" name="Image 4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634" y="2393952"/>
            <a:ext cx="6667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" name="Image 4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1" y="3019427"/>
            <a:ext cx="666749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" name="Image 4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2" y="2925764"/>
            <a:ext cx="666751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Image 4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34" y="2528888"/>
            <a:ext cx="666751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" name="Image 4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786" y="3560596"/>
            <a:ext cx="666749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" name="Image 4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1" y="2981327"/>
            <a:ext cx="6667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Image 4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67" y="3319464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" name="Image 4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2933700"/>
            <a:ext cx="683684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" name="Image 5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168" y="2258870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506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5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A158B-1390-4017-A77B-33B656CCC46D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2022-03-22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CC1-A120-4F2F-A517-98654A022AB2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48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 CIUSSS ODIM en bre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ZoneTexte 44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</p:txBody>
      </p:sp>
      <p:cxnSp>
        <p:nvCxnSpPr>
          <p:cNvPr id="41" name="Connecteur droit 40"/>
          <p:cNvCxnSpPr/>
          <p:nvPr userDrawn="1"/>
        </p:nvCxnSpPr>
        <p:spPr>
          <a:xfrm>
            <a:off x="10445357" y="2820989"/>
            <a:ext cx="0" cy="1754187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 userDrawn="1"/>
        </p:nvCxnSpPr>
        <p:spPr>
          <a:xfrm>
            <a:off x="1240368" y="4575175"/>
            <a:ext cx="10301817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e 9"/>
          <p:cNvGrpSpPr>
            <a:grpSpLocks/>
          </p:cNvGrpSpPr>
          <p:nvPr userDrawn="1"/>
        </p:nvGrpSpPr>
        <p:grpSpPr bwMode="auto">
          <a:xfrm>
            <a:off x="440269" y="4249739"/>
            <a:ext cx="844551" cy="633412"/>
            <a:chOff x="3163432" y="2712484"/>
            <a:chExt cx="450050" cy="450050"/>
          </a:xfrm>
        </p:grpSpPr>
        <p:sp>
          <p:nvSpPr>
            <p:cNvPr id="44" name="Ellipse 43"/>
            <p:cNvSpPr/>
            <p:nvPr userDrawn="1"/>
          </p:nvSpPr>
          <p:spPr>
            <a:xfrm>
              <a:off x="3163432" y="2712484"/>
              <a:ext cx="450050" cy="450050"/>
            </a:xfrm>
            <a:prstGeom prst="ellipse">
              <a:avLst/>
            </a:prstGeom>
            <a:solidFill>
              <a:srgbClr val="E56E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sz="1800">
                <a:solidFill>
                  <a:srgbClr val="FFFFFF"/>
                </a:solidFill>
              </a:endParaRPr>
            </a:p>
          </p:txBody>
        </p:sp>
        <p:pic>
          <p:nvPicPr>
            <p:cNvPr id="46" name="Image 1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636" y="2759711"/>
              <a:ext cx="326634" cy="326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7" name="Connecteur droit 46"/>
          <p:cNvCxnSpPr/>
          <p:nvPr userDrawn="1"/>
        </p:nvCxnSpPr>
        <p:spPr>
          <a:xfrm>
            <a:off x="3458446" y="3586163"/>
            <a:ext cx="19049" cy="95885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 userDrawn="1"/>
        </p:nvCxnSpPr>
        <p:spPr>
          <a:xfrm>
            <a:off x="6072096" y="3563938"/>
            <a:ext cx="19051" cy="95885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 userDrawn="1"/>
        </p:nvCxnSpPr>
        <p:spPr>
          <a:xfrm flipV="1">
            <a:off x="9085233" y="3563940"/>
            <a:ext cx="0" cy="10128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 userDrawn="1"/>
        </p:nvCxnSpPr>
        <p:spPr>
          <a:xfrm flipV="1">
            <a:off x="2121364" y="3584575"/>
            <a:ext cx="0" cy="9906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 userDrawn="1"/>
        </p:nvCxnSpPr>
        <p:spPr>
          <a:xfrm>
            <a:off x="7626317" y="3249613"/>
            <a:ext cx="0" cy="13208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 userDrawn="1"/>
        </p:nvCxnSpPr>
        <p:spPr>
          <a:xfrm>
            <a:off x="11542184" y="4438651"/>
            <a:ext cx="0" cy="3048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 userDrawn="1"/>
        </p:nvSpPr>
        <p:spPr>
          <a:xfrm>
            <a:off x="9334109" y="1718810"/>
            <a:ext cx="2222500" cy="692481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  <a:cs typeface="Arial" panose="020B0604020202020204" pitchFamily="34" charset="0"/>
              </a:rPr>
              <a:t>Centre jeunesse</a:t>
            </a: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  <a:cs typeface="Arial" panose="020B0604020202020204" pitchFamily="34" charset="0"/>
              </a:rPr>
              <a:t>7000 demandes</a:t>
            </a: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  <a:cs typeface="Arial" panose="020B0604020202020204" pitchFamily="34" charset="0"/>
              </a:rPr>
              <a:t>3000 signalements</a:t>
            </a:r>
          </a:p>
        </p:txBody>
      </p:sp>
      <p:sp>
        <p:nvSpPr>
          <p:cNvPr id="54" name="ZoneTexte 53"/>
          <p:cNvSpPr txBox="1"/>
          <p:nvPr userDrawn="1"/>
        </p:nvSpPr>
        <p:spPr>
          <a:xfrm>
            <a:off x="6718267" y="2307992"/>
            <a:ext cx="1778000" cy="49242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  <a:cs typeface="Arial" panose="020B0604020202020204" pitchFamily="34" charset="0"/>
              </a:rPr>
              <a:t>Usagers en CLSC</a:t>
            </a: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  <a:cs typeface="Arial" panose="020B0604020202020204" pitchFamily="34" charset="0"/>
              </a:rPr>
              <a:t>88 000</a:t>
            </a:r>
          </a:p>
        </p:txBody>
      </p:sp>
      <p:sp>
        <p:nvSpPr>
          <p:cNvPr id="55" name="ZoneTexte 54"/>
          <p:cNvSpPr txBox="1"/>
          <p:nvPr userDrawn="1"/>
        </p:nvSpPr>
        <p:spPr>
          <a:xfrm>
            <a:off x="1086315" y="2820989"/>
            <a:ext cx="2129367" cy="692481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300" b="1" dirty="0">
                <a:solidFill>
                  <a:srgbClr val="000000"/>
                </a:solidFill>
                <a:latin typeface="Arial" panose="020B0604020202020204" pitchFamily="34" charset="0"/>
              </a:rPr>
              <a:t>Lits </a:t>
            </a:r>
          </a:p>
          <a:p>
            <a:pPr algn="ctr">
              <a:defRPr/>
            </a:pPr>
            <a:r>
              <a:rPr lang="fr-CA" altLang="fr-FR" sz="1300" b="1" dirty="0">
                <a:solidFill>
                  <a:srgbClr val="000000"/>
                </a:solidFill>
                <a:latin typeface="Arial" panose="020B0604020202020204" pitchFamily="34" charset="0"/>
              </a:rPr>
              <a:t>courte durée</a:t>
            </a:r>
          </a:p>
          <a:p>
            <a:pPr algn="ctr">
              <a:defRPr/>
            </a:pPr>
            <a:r>
              <a:rPr lang="fr-CA" altLang="fr-FR" sz="1300" dirty="0">
                <a:solidFill>
                  <a:srgbClr val="000000"/>
                </a:solidFill>
                <a:latin typeface="Arial" panose="020B0604020202020204" pitchFamily="34" charset="0"/>
              </a:rPr>
              <a:t>854</a:t>
            </a:r>
          </a:p>
        </p:txBody>
      </p:sp>
      <p:sp>
        <p:nvSpPr>
          <p:cNvPr id="56" name="ZoneTexte 55"/>
          <p:cNvSpPr txBox="1"/>
          <p:nvPr userDrawn="1"/>
        </p:nvSpPr>
        <p:spPr>
          <a:xfrm>
            <a:off x="8196233" y="2381251"/>
            <a:ext cx="1778000" cy="89253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300" b="1" dirty="0">
                <a:solidFill>
                  <a:srgbClr val="000000"/>
                </a:solidFill>
                <a:latin typeface="Arial" panose="020B0604020202020204" pitchFamily="34" charset="0"/>
              </a:rPr>
              <a:t>Usagers </a:t>
            </a:r>
          </a:p>
          <a:p>
            <a:pPr algn="ctr">
              <a:defRPr/>
            </a:pPr>
            <a:r>
              <a:rPr lang="fr-CA" altLang="fr-FR" sz="1300" b="1" dirty="0">
                <a:solidFill>
                  <a:srgbClr val="000000"/>
                </a:solidFill>
                <a:latin typeface="Arial" panose="020B0604020202020204" pitchFamily="34" charset="0"/>
              </a:rPr>
              <a:t>réadaptation (DI-TSA)</a:t>
            </a:r>
          </a:p>
          <a:p>
            <a:pPr algn="ctr">
              <a:defRPr/>
            </a:pPr>
            <a:r>
              <a:rPr lang="fr-CA" altLang="fr-FR" sz="1300" dirty="0">
                <a:solidFill>
                  <a:srgbClr val="000000"/>
                </a:solidFill>
                <a:latin typeface="Arial" panose="020B0604020202020204" pitchFamily="34" charset="0"/>
              </a:rPr>
              <a:t>2112</a:t>
            </a:r>
          </a:p>
        </p:txBody>
      </p:sp>
      <p:sp>
        <p:nvSpPr>
          <p:cNvPr id="57" name="ZoneTexte 56"/>
          <p:cNvSpPr txBox="1"/>
          <p:nvPr userDrawn="1"/>
        </p:nvSpPr>
        <p:spPr>
          <a:xfrm>
            <a:off x="5015880" y="2652714"/>
            <a:ext cx="2125133" cy="692481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300" b="1" dirty="0">
                <a:solidFill>
                  <a:srgbClr val="000000"/>
                </a:solidFill>
                <a:latin typeface="Arial" panose="020B0604020202020204" pitchFamily="34" charset="0"/>
              </a:rPr>
              <a:t>Hébergement</a:t>
            </a:r>
          </a:p>
          <a:p>
            <a:pPr algn="ctr">
              <a:defRPr/>
            </a:pPr>
            <a:r>
              <a:rPr lang="fr-CA" altLang="fr-FR" sz="1300" b="1" dirty="0">
                <a:solidFill>
                  <a:srgbClr val="000000"/>
                </a:solidFill>
                <a:latin typeface="Arial" panose="020B0604020202020204" pitchFamily="34" charset="0"/>
              </a:rPr>
              <a:t>Longue durée</a:t>
            </a:r>
          </a:p>
          <a:p>
            <a:pPr algn="ctr">
              <a:defRPr/>
            </a:pPr>
            <a:r>
              <a:rPr lang="fr-CA" altLang="fr-FR" sz="1300" dirty="0">
                <a:solidFill>
                  <a:srgbClr val="000000"/>
                </a:solidFill>
                <a:latin typeface="Arial" panose="020B0604020202020204" pitchFamily="34" charset="0"/>
              </a:rPr>
              <a:t>1644</a:t>
            </a:r>
          </a:p>
        </p:txBody>
      </p:sp>
      <p:sp>
        <p:nvSpPr>
          <p:cNvPr id="58" name="ZoneTexte 57"/>
          <p:cNvSpPr txBox="1"/>
          <p:nvPr userDrawn="1"/>
        </p:nvSpPr>
        <p:spPr>
          <a:xfrm>
            <a:off x="2406462" y="2601915"/>
            <a:ext cx="2129367" cy="692481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300" b="1" dirty="0">
                <a:solidFill>
                  <a:srgbClr val="000000"/>
                </a:solidFill>
                <a:latin typeface="Arial" panose="020B0604020202020204" pitchFamily="34" charset="0"/>
              </a:rPr>
              <a:t>Salles </a:t>
            </a:r>
          </a:p>
          <a:p>
            <a:pPr algn="ctr">
              <a:defRPr/>
            </a:pPr>
            <a:r>
              <a:rPr lang="fr-CA" altLang="fr-FR" sz="1300" b="1" dirty="0">
                <a:solidFill>
                  <a:srgbClr val="000000"/>
                </a:solidFill>
                <a:latin typeface="Arial" panose="020B0604020202020204" pitchFamily="34" charset="0"/>
              </a:rPr>
              <a:t>d’opération</a:t>
            </a:r>
          </a:p>
          <a:p>
            <a:pPr algn="ctr">
              <a:defRPr/>
            </a:pPr>
            <a:r>
              <a:rPr lang="fr-CA" altLang="fr-FR" sz="1300" dirty="0">
                <a:solidFill>
                  <a:srgbClr val="000000"/>
                </a:solidFill>
                <a:latin typeface="Arial" panose="020B0604020202020204" pitchFamily="34" charset="0"/>
              </a:rPr>
              <a:t>19</a:t>
            </a:r>
          </a:p>
        </p:txBody>
      </p:sp>
      <p:cxnSp>
        <p:nvCxnSpPr>
          <p:cNvPr id="59" name="Connecteur droit 58"/>
          <p:cNvCxnSpPr/>
          <p:nvPr userDrawn="1"/>
        </p:nvCxnSpPr>
        <p:spPr>
          <a:xfrm flipV="1">
            <a:off x="4755342" y="2640013"/>
            <a:ext cx="14817" cy="193675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ZoneTexte 59"/>
          <p:cNvSpPr txBox="1"/>
          <p:nvPr userDrawn="1"/>
        </p:nvSpPr>
        <p:spPr>
          <a:xfrm>
            <a:off x="3455707" y="1684338"/>
            <a:ext cx="2669117" cy="89253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300" b="1" dirty="0">
                <a:solidFill>
                  <a:srgbClr val="000000"/>
                </a:solidFill>
                <a:latin typeface="Arial" panose="020B0604020202020204" pitchFamily="34" charset="0"/>
              </a:rPr>
              <a:t>Hospitalisations</a:t>
            </a:r>
          </a:p>
          <a:p>
            <a:pPr algn="ctr">
              <a:defRPr/>
            </a:pPr>
            <a:r>
              <a:rPr lang="fr-CA" altLang="fr-FR" sz="1300" dirty="0">
                <a:solidFill>
                  <a:srgbClr val="000000"/>
                </a:solidFill>
                <a:latin typeface="Arial" panose="020B0604020202020204" pitchFamily="34" charset="0"/>
              </a:rPr>
              <a:t>39 121 (courte durée)</a:t>
            </a:r>
          </a:p>
          <a:p>
            <a:pPr algn="ctr">
              <a:defRPr/>
            </a:pPr>
            <a:r>
              <a:rPr lang="fr-CA" altLang="fr-FR" sz="1300" dirty="0">
                <a:solidFill>
                  <a:srgbClr val="000000"/>
                </a:solidFill>
                <a:latin typeface="Arial" panose="020B0604020202020204" pitchFamily="34" charset="0"/>
              </a:rPr>
              <a:t>9877 (</a:t>
            </a:r>
            <a:r>
              <a:rPr lang="fr-CA" altLang="fr-FR" sz="1300" dirty="0" err="1">
                <a:solidFill>
                  <a:srgbClr val="000000"/>
                </a:solidFill>
                <a:latin typeface="Arial" panose="020B0604020202020204" pitchFamily="34" charset="0"/>
              </a:rPr>
              <a:t>nouveaux-nés</a:t>
            </a:r>
            <a:r>
              <a:rPr lang="fr-CA" altLang="fr-FR" sz="13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algn="ctr">
              <a:defRPr/>
            </a:pPr>
            <a:r>
              <a:rPr lang="fr-CA" altLang="fr-FR" sz="1300" dirty="0">
                <a:solidFill>
                  <a:srgbClr val="000000"/>
                </a:solidFill>
                <a:latin typeface="Arial" panose="020B0604020202020204" pitchFamily="34" charset="0"/>
              </a:rPr>
              <a:t>2700 (santé mentale)</a:t>
            </a:r>
          </a:p>
        </p:txBody>
      </p:sp>
      <p:sp>
        <p:nvSpPr>
          <p:cNvPr id="61" name="Ellipse 60"/>
          <p:cNvSpPr/>
          <p:nvPr userDrawn="1"/>
        </p:nvSpPr>
        <p:spPr>
          <a:xfrm>
            <a:off x="2047280" y="4519615"/>
            <a:ext cx="137584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2" name="Ellipse 61"/>
          <p:cNvSpPr/>
          <p:nvPr userDrawn="1"/>
        </p:nvSpPr>
        <p:spPr>
          <a:xfrm>
            <a:off x="3399179" y="4519615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3" name="Ellipse 62"/>
          <p:cNvSpPr/>
          <p:nvPr userDrawn="1"/>
        </p:nvSpPr>
        <p:spPr>
          <a:xfrm>
            <a:off x="4670673" y="4516440"/>
            <a:ext cx="137584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4" name="Ellipse 63"/>
          <p:cNvSpPr/>
          <p:nvPr userDrawn="1"/>
        </p:nvSpPr>
        <p:spPr>
          <a:xfrm>
            <a:off x="6021296" y="4522790"/>
            <a:ext cx="137584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5" name="Ellipse 64"/>
          <p:cNvSpPr/>
          <p:nvPr userDrawn="1"/>
        </p:nvSpPr>
        <p:spPr>
          <a:xfrm>
            <a:off x="7552233" y="4514850"/>
            <a:ext cx="137584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6" name="Ellipse 65"/>
          <p:cNvSpPr/>
          <p:nvPr userDrawn="1"/>
        </p:nvSpPr>
        <p:spPr>
          <a:xfrm>
            <a:off x="9015386" y="4516440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7" name="Ellipse 66"/>
          <p:cNvSpPr/>
          <p:nvPr userDrawn="1"/>
        </p:nvSpPr>
        <p:spPr>
          <a:xfrm>
            <a:off x="10386093" y="4525965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pic>
        <p:nvPicPr>
          <p:cNvPr id="68" name="Image 4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Image 3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Image 4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509" y="2438892"/>
            <a:ext cx="6667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Image 4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34" y="3249614"/>
            <a:ext cx="666751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 4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19" y="2973944"/>
            <a:ext cx="666749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Image 4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63" y="3338513"/>
            <a:ext cx="666751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Image 4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891" y="2573338"/>
            <a:ext cx="666749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Image 4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180" y="3289301"/>
            <a:ext cx="66463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Image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49" y="3508376"/>
            <a:ext cx="66463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ZoneTexte 19"/>
          <p:cNvSpPr txBox="1">
            <a:spLocks noChangeArrowheads="1"/>
          </p:cNvSpPr>
          <p:nvPr userDrawn="1"/>
        </p:nvSpPr>
        <p:spPr bwMode="auto">
          <a:xfrm>
            <a:off x="443130" y="244689"/>
            <a:ext cx="10936817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LE CIUSSS ODIM EN BREF</a:t>
            </a:r>
          </a:p>
        </p:txBody>
      </p:sp>
    </p:spTree>
    <p:extLst>
      <p:ext uri="{BB962C8B-B14F-4D97-AF65-F5344CB8AC3E}">
        <p14:creationId xmlns:p14="http://schemas.microsoft.com/office/powerpoint/2010/main" val="4160073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 CIUSSS ODIM en bref_ANGL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ZoneTexte 44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01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</p:txBody>
      </p:sp>
      <p:cxnSp>
        <p:nvCxnSpPr>
          <p:cNvPr id="48" name="Connecteur droit 47"/>
          <p:cNvCxnSpPr/>
          <p:nvPr userDrawn="1"/>
        </p:nvCxnSpPr>
        <p:spPr>
          <a:xfrm>
            <a:off x="10445751" y="2820989"/>
            <a:ext cx="0" cy="1754187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 userDrawn="1"/>
        </p:nvCxnSpPr>
        <p:spPr>
          <a:xfrm>
            <a:off x="1240368" y="4575175"/>
            <a:ext cx="10301817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e 9"/>
          <p:cNvGrpSpPr>
            <a:grpSpLocks/>
          </p:cNvGrpSpPr>
          <p:nvPr userDrawn="1"/>
        </p:nvGrpSpPr>
        <p:grpSpPr bwMode="auto">
          <a:xfrm>
            <a:off x="440269" y="4249739"/>
            <a:ext cx="844551" cy="633412"/>
            <a:chOff x="3163432" y="2712484"/>
            <a:chExt cx="450050" cy="450050"/>
          </a:xfrm>
        </p:grpSpPr>
        <p:sp>
          <p:nvSpPr>
            <p:cNvPr id="51" name="Ellipse 50"/>
            <p:cNvSpPr/>
            <p:nvPr userDrawn="1"/>
          </p:nvSpPr>
          <p:spPr>
            <a:xfrm>
              <a:off x="3163432" y="2712484"/>
              <a:ext cx="450050" cy="450050"/>
            </a:xfrm>
            <a:prstGeom prst="ellipse">
              <a:avLst/>
            </a:prstGeom>
            <a:solidFill>
              <a:srgbClr val="E56E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sz="1800">
                <a:solidFill>
                  <a:srgbClr val="FFFFFF"/>
                </a:solidFill>
              </a:endParaRPr>
            </a:p>
          </p:txBody>
        </p:sp>
        <p:pic>
          <p:nvPicPr>
            <p:cNvPr id="52" name="Image 1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636" y="2759711"/>
              <a:ext cx="326634" cy="326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3" name="Connecteur droit 52"/>
          <p:cNvCxnSpPr/>
          <p:nvPr userDrawn="1"/>
        </p:nvCxnSpPr>
        <p:spPr>
          <a:xfrm>
            <a:off x="3458633" y="3586163"/>
            <a:ext cx="19051" cy="95885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 userDrawn="1"/>
        </p:nvCxnSpPr>
        <p:spPr>
          <a:xfrm>
            <a:off x="6072720" y="3563938"/>
            <a:ext cx="19049" cy="95885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 userDrawn="1"/>
        </p:nvCxnSpPr>
        <p:spPr>
          <a:xfrm flipV="1">
            <a:off x="9084733" y="3563940"/>
            <a:ext cx="0" cy="10128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 userDrawn="1"/>
        </p:nvCxnSpPr>
        <p:spPr>
          <a:xfrm flipV="1">
            <a:off x="2120900" y="3584575"/>
            <a:ext cx="0" cy="9906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 userDrawn="1"/>
        </p:nvCxnSpPr>
        <p:spPr>
          <a:xfrm>
            <a:off x="7626351" y="3249613"/>
            <a:ext cx="0" cy="13208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 userDrawn="1"/>
        </p:nvCxnSpPr>
        <p:spPr>
          <a:xfrm>
            <a:off x="11542184" y="4438651"/>
            <a:ext cx="0" cy="3048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 userDrawn="1"/>
        </p:nvCxnSpPr>
        <p:spPr>
          <a:xfrm flipV="1">
            <a:off x="4756151" y="2640013"/>
            <a:ext cx="14816" cy="193675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Ellipse 59"/>
          <p:cNvSpPr/>
          <p:nvPr userDrawn="1"/>
        </p:nvSpPr>
        <p:spPr>
          <a:xfrm>
            <a:off x="2046819" y="4519615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1" name="Ellipse 60"/>
          <p:cNvSpPr/>
          <p:nvPr userDrawn="1"/>
        </p:nvSpPr>
        <p:spPr>
          <a:xfrm>
            <a:off x="3399367" y="4519615"/>
            <a:ext cx="137584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2" name="Ellipse 61"/>
          <p:cNvSpPr/>
          <p:nvPr userDrawn="1"/>
        </p:nvSpPr>
        <p:spPr>
          <a:xfrm>
            <a:off x="4671486" y="4516440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3" name="Ellipse 62"/>
          <p:cNvSpPr/>
          <p:nvPr userDrawn="1"/>
        </p:nvSpPr>
        <p:spPr>
          <a:xfrm>
            <a:off x="6021919" y="4522790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4" name="Ellipse 63"/>
          <p:cNvSpPr/>
          <p:nvPr userDrawn="1"/>
        </p:nvSpPr>
        <p:spPr>
          <a:xfrm>
            <a:off x="7552267" y="4514850"/>
            <a:ext cx="137584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5" name="Ellipse 64"/>
          <p:cNvSpPr/>
          <p:nvPr userDrawn="1"/>
        </p:nvSpPr>
        <p:spPr>
          <a:xfrm>
            <a:off x="9014886" y="4516440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6" name="Ellipse 65"/>
          <p:cNvSpPr/>
          <p:nvPr userDrawn="1"/>
        </p:nvSpPr>
        <p:spPr>
          <a:xfrm>
            <a:off x="10386486" y="4525965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pic>
        <p:nvPicPr>
          <p:cNvPr id="67" name="Image 4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Image 3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Image 4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901" y="2438402"/>
            <a:ext cx="6667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Image 4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534" y="3249614"/>
            <a:ext cx="666751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Image 4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1" y="2973388"/>
            <a:ext cx="666749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 4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284" y="3338513"/>
            <a:ext cx="666749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Image 4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1" y="2573338"/>
            <a:ext cx="666751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Image 4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369" y="3289301"/>
            <a:ext cx="66463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Image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86" y="3508376"/>
            <a:ext cx="66463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ZoneTexte 19"/>
          <p:cNvSpPr txBox="1">
            <a:spLocks noChangeArrowheads="1"/>
          </p:cNvSpPr>
          <p:nvPr userDrawn="1"/>
        </p:nvSpPr>
        <p:spPr bwMode="auto">
          <a:xfrm>
            <a:off x="442384" y="244476"/>
            <a:ext cx="10936816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THE MWI IUHSSC: FAST FACTS</a:t>
            </a:r>
          </a:p>
        </p:txBody>
      </p:sp>
      <p:sp>
        <p:nvSpPr>
          <p:cNvPr id="77" name="ZoneTexte 76"/>
          <p:cNvSpPr txBox="1"/>
          <p:nvPr userDrawn="1"/>
        </p:nvSpPr>
        <p:spPr>
          <a:xfrm>
            <a:off x="9342969" y="1679577"/>
            <a:ext cx="2222500" cy="692481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 err="1">
                <a:solidFill>
                  <a:srgbClr val="000000"/>
                </a:solidFill>
                <a:ea typeface="Roboto Bold" pitchFamily="2" charset="0"/>
              </a:rPr>
              <a:t>Youth</a:t>
            </a: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 centre</a:t>
            </a: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7,000 </a:t>
            </a:r>
            <a:r>
              <a:rPr lang="fr-CA" sz="1300" dirty="0" err="1">
                <a:solidFill>
                  <a:srgbClr val="000000"/>
                </a:solidFill>
                <a:ea typeface="Roboto" pitchFamily="2" charset="0"/>
              </a:rPr>
              <a:t>requests</a:t>
            </a:r>
            <a:endParaRPr lang="fr-CA" sz="1300" dirty="0">
              <a:solidFill>
                <a:srgbClr val="000000"/>
              </a:solidFill>
              <a:ea typeface="Roboto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3,000 reports</a:t>
            </a:r>
          </a:p>
        </p:txBody>
      </p:sp>
      <p:sp>
        <p:nvSpPr>
          <p:cNvPr id="78" name="ZoneTexte 77"/>
          <p:cNvSpPr txBox="1"/>
          <p:nvPr userDrawn="1"/>
        </p:nvSpPr>
        <p:spPr>
          <a:xfrm>
            <a:off x="6731001" y="2265365"/>
            <a:ext cx="1778000" cy="692481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lvl1pPr marL="317500" indent="-3048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300" b="1" dirty="0">
                <a:solidFill>
                  <a:srgbClr val="000000"/>
                </a:solidFill>
                <a:latin typeface="Arial" pitchFamily="34" charset="0"/>
              </a:rPr>
              <a:t>CLSC</a:t>
            </a:r>
          </a:p>
          <a:p>
            <a:pPr algn="ctr">
              <a:defRPr/>
            </a:pPr>
            <a:r>
              <a:rPr lang="fr-CA" altLang="fr-FR" sz="1300" b="1" dirty="0" err="1">
                <a:solidFill>
                  <a:srgbClr val="000000"/>
                </a:solidFill>
                <a:latin typeface="Arial" pitchFamily="34" charset="0"/>
              </a:rPr>
              <a:t>users</a:t>
            </a:r>
            <a:endParaRPr lang="fr-CA" altLang="fr-FR" sz="1300" dirty="0">
              <a:solidFill>
                <a:srgbClr val="000000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fr-CA" altLang="fr-FR" sz="1300" dirty="0">
                <a:solidFill>
                  <a:srgbClr val="000000"/>
                </a:solidFill>
                <a:latin typeface="Arial" pitchFamily="34" charset="0"/>
                <a:ea typeface="Roboto"/>
              </a:rPr>
              <a:t>88,000</a:t>
            </a:r>
          </a:p>
        </p:txBody>
      </p:sp>
      <p:sp>
        <p:nvSpPr>
          <p:cNvPr id="79" name="ZoneTexte 78"/>
          <p:cNvSpPr txBox="1"/>
          <p:nvPr userDrawn="1"/>
        </p:nvSpPr>
        <p:spPr>
          <a:xfrm>
            <a:off x="1056219" y="2798765"/>
            <a:ext cx="2129367" cy="692481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Short-</a:t>
            </a:r>
            <a:r>
              <a:rPr lang="fr-CA" sz="1300" b="1" dirty="0" err="1">
                <a:solidFill>
                  <a:srgbClr val="000000"/>
                </a:solidFill>
                <a:ea typeface="Roboto Bold" pitchFamily="2" charset="0"/>
              </a:rPr>
              <a:t>term</a:t>
            </a:r>
            <a:endParaRPr lang="fr-CA" sz="1300" b="1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b="1" dirty="0" err="1">
                <a:solidFill>
                  <a:srgbClr val="000000"/>
                </a:solidFill>
                <a:ea typeface="Roboto Bold" pitchFamily="2" charset="0"/>
              </a:rPr>
              <a:t>beds</a:t>
            </a:r>
            <a:endParaRPr lang="fr-CA" sz="1300" b="1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854</a:t>
            </a:r>
          </a:p>
        </p:txBody>
      </p:sp>
      <p:sp>
        <p:nvSpPr>
          <p:cNvPr id="80" name="ZoneTexte 79"/>
          <p:cNvSpPr txBox="1"/>
          <p:nvPr userDrawn="1"/>
        </p:nvSpPr>
        <p:spPr>
          <a:xfrm>
            <a:off x="8199967" y="2325688"/>
            <a:ext cx="1778000" cy="89253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en-CA" sz="1300" b="1" dirty="0">
                <a:solidFill>
                  <a:srgbClr val="000000"/>
                </a:solidFill>
                <a:cs typeface="Arial"/>
              </a:rPr>
              <a:t>Rehabilitation</a:t>
            </a:r>
          </a:p>
          <a:p>
            <a:pPr algn="ctr">
              <a:defRPr/>
            </a:pPr>
            <a:r>
              <a:rPr lang="en-CA" sz="1300" b="1" dirty="0">
                <a:solidFill>
                  <a:srgbClr val="000000"/>
                </a:solidFill>
                <a:cs typeface="Arial"/>
              </a:rPr>
              <a:t>clients</a:t>
            </a:r>
            <a:endParaRPr lang="en-CA" sz="1300" dirty="0">
              <a:solidFill>
                <a:srgbClr val="000000"/>
              </a:solidFill>
              <a:cs typeface="Arial"/>
            </a:endParaRPr>
          </a:p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 (DI-TSA)</a:t>
            </a: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2,112</a:t>
            </a:r>
          </a:p>
        </p:txBody>
      </p:sp>
      <p:sp>
        <p:nvSpPr>
          <p:cNvPr id="81" name="ZoneTexte 80"/>
          <p:cNvSpPr txBox="1"/>
          <p:nvPr userDrawn="1"/>
        </p:nvSpPr>
        <p:spPr>
          <a:xfrm>
            <a:off x="5190067" y="2624139"/>
            <a:ext cx="1761067" cy="49242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Long-</a:t>
            </a:r>
            <a:r>
              <a:rPr lang="fr-CA" sz="1300" b="1" dirty="0" err="1">
                <a:solidFill>
                  <a:srgbClr val="000000"/>
                </a:solidFill>
                <a:ea typeface="Roboto Bold" pitchFamily="2" charset="0"/>
              </a:rPr>
              <a:t>term</a:t>
            </a: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 care</a:t>
            </a: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1,644</a:t>
            </a:r>
          </a:p>
        </p:txBody>
      </p:sp>
      <p:sp>
        <p:nvSpPr>
          <p:cNvPr id="82" name="ZoneTexte 81"/>
          <p:cNvSpPr txBox="1"/>
          <p:nvPr userDrawn="1"/>
        </p:nvSpPr>
        <p:spPr>
          <a:xfrm>
            <a:off x="2178053" y="2579689"/>
            <a:ext cx="2129367" cy="692481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lvl1pPr marL="12700" indent="2936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CA" altLang="fr-FR" sz="1300" b="1" dirty="0">
                <a:solidFill>
                  <a:srgbClr val="000000"/>
                </a:solidFill>
                <a:latin typeface="Arial" pitchFamily="34" charset="0"/>
              </a:rPr>
              <a:t>Operating</a:t>
            </a:r>
          </a:p>
          <a:p>
            <a:pPr algn="ctr">
              <a:defRPr/>
            </a:pPr>
            <a:r>
              <a:rPr lang="en-CA" altLang="fr-FR" sz="1300" b="1" dirty="0">
                <a:solidFill>
                  <a:srgbClr val="000000"/>
                </a:solidFill>
                <a:latin typeface="Arial" pitchFamily="34" charset="0"/>
              </a:rPr>
              <a:t>Rooms</a:t>
            </a:r>
            <a:endParaRPr lang="en-CA" altLang="fr-FR" sz="1300" dirty="0">
              <a:solidFill>
                <a:srgbClr val="000000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fr-CA" altLang="fr-FR" sz="1300" dirty="0">
                <a:solidFill>
                  <a:srgbClr val="000000"/>
                </a:solidFill>
                <a:latin typeface="Arial" pitchFamily="34" charset="0"/>
                <a:ea typeface="Roboto"/>
              </a:rPr>
              <a:t>19</a:t>
            </a:r>
          </a:p>
        </p:txBody>
      </p:sp>
      <p:sp>
        <p:nvSpPr>
          <p:cNvPr id="83" name="ZoneTexte 82"/>
          <p:cNvSpPr txBox="1"/>
          <p:nvPr userDrawn="1"/>
        </p:nvSpPr>
        <p:spPr>
          <a:xfrm>
            <a:off x="3433234" y="1595438"/>
            <a:ext cx="2669117" cy="89253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 err="1">
                <a:solidFill>
                  <a:srgbClr val="000000"/>
                </a:solidFill>
                <a:ea typeface="Roboto Bold" pitchFamily="2" charset="0"/>
              </a:rPr>
              <a:t>Hospitalizations</a:t>
            </a:r>
            <a:endParaRPr lang="fr-CA" sz="1300" b="1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39,121 (short </a:t>
            </a:r>
            <a:r>
              <a:rPr lang="fr-CA" sz="1300" dirty="0" err="1">
                <a:solidFill>
                  <a:srgbClr val="000000"/>
                </a:solidFill>
                <a:ea typeface="Roboto" pitchFamily="2" charset="0"/>
              </a:rPr>
              <a:t>stay</a:t>
            </a: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)</a:t>
            </a: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9,877 (</a:t>
            </a:r>
            <a:r>
              <a:rPr lang="fr-CA" sz="1300" dirty="0" err="1">
                <a:solidFill>
                  <a:srgbClr val="000000"/>
                </a:solidFill>
                <a:ea typeface="Roboto" pitchFamily="2" charset="0"/>
              </a:rPr>
              <a:t>newborns</a:t>
            </a: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)</a:t>
            </a: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2,700 (mental </a:t>
            </a:r>
            <a:r>
              <a:rPr lang="fr-CA" sz="1300" dirty="0" err="1">
                <a:solidFill>
                  <a:srgbClr val="000000"/>
                </a:solidFill>
                <a:ea typeface="Roboto" pitchFamily="2" charset="0"/>
              </a:rPr>
              <a:t>health</a:t>
            </a: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37761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 CIUSSS ODIM en bref_bilin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ZoneTexte 42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286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  <a:p>
            <a:pPr>
              <a:defRPr/>
            </a:pPr>
            <a:endParaRPr lang="en-CA" altLang="fr-FR" sz="2000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  <a:p>
            <a:pPr>
              <a:defRPr/>
            </a:pPr>
            <a:r>
              <a:rPr lang="en-US" altLang="fr-FR" sz="2000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  <a:p>
            <a:pPr>
              <a:defRPr/>
            </a:pPr>
            <a:endParaRPr lang="fr-CA" altLang="fr-FR" sz="2000" b="1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</p:txBody>
      </p:sp>
      <p:sp>
        <p:nvSpPr>
          <p:cNvPr id="44" name="ZoneTexte 43"/>
          <p:cNvSpPr txBox="1"/>
          <p:nvPr userDrawn="1"/>
        </p:nvSpPr>
        <p:spPr>
          <a:xfrm>
            <a:off x="9275235" y="1367940"/>
            <a:ext cx="2222500" cy="1446534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Centre jeunesse</a:t>
            </a:r>
          </a:p>
          <a:p>
            <a:pPr algn="ctr">
              <a:defRPr/>
            </a:pPr>
            <a:r>
              <a:rPr lang="fr-CA" sz="1200" dirty="0" err="1">
                <a:solidFill>
                  <a:srgbClr val="000000"/>
                </a:solidFill>
                <a:ea typeface="Roboto Bold" pitchFamily="2" charset="0"/>
              </a:rPr>
              <a:t>Youth</a:t>
            </a:r>
            <a:r>
              <a:rPr lang="fr-CA" sz="1200" dirty="0">
                <a:solidFill>
                  <a:srgbClr val="000000"/>
                </a:solidFill>
                <a:ea typeface="Roboto Bold" pitchFamily="2" charset="0"/>
              </a:rPr>
              <a:t> centre</a:t>
            </a:r>
            <a:endParaRPr lang="fr-CA" sz="1300" b="1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7000 demandes</a:t>
            </a: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3000 signalements</a:t>
            </a:r>
          </a:p>
          <a:p>
            <a:pPr algn="ctr">
              <a:defRPr/>
            </a:pPr>
            <a:r>
              <a:rPr lang="fr-CA" sz="1200" dirty="0">
                <a:solidFill>
                  <a:srgbClr val="000000"/>
                </a:solidFill>
                <a:ea typeface="Roboto" pitchFamily="2" charset="0"/>
              </a:rPr>
              <a:t>7,000 </a:t>
            </a:r>
            <a:r>
              <a:rPr lang="fr-CA" sz="1200" dirty="0" err="1">
                <a:solidFill>
                  <a:srgbClr val="000000"/>
                </a:solidFill>
                <a:ea typeface="Roboto" pitchFamily="2" charset="0"/>
              </a:rPr>
              <a:t>requests</a:t>
            </a:r>
            <a:endParaRPr lang="fr-CA" sz="1200" dirty="0">
              <a:solidFill>
                <a:srgbClr val="000000"/>
              </a:solidFill>
              <a:ea typeface="Roboto" pitchFamily="2" charset="0"/>
            </a:endParaRPr>
          </a:p>
          <a:p>
            <a:pPr algn="ctr">
              <a:defRPr/>
            </a:pPr>
            <a:r>
              <a:rPr lang="fr-CA" sz="1200" dirty="0">
                <a:solidFill>
                  <a:srgbClr val="000000"/>
                </a:solidFill>
                <a:ea typeface="Roboto" pitchFamily="2" charset="0"/>
              </a:rPr>
              <a:t>3,000 reports</a:t>
            </a:r>
          </a:p>
          <a:p>
            <a:pPr algn="ctr">
              <a:defRPr/>
            </a:pPr>
            <a:endParaRPr lang="fr-CA" sz="1300" dirty="0">
              <a:solidFill>
                <a:srgbClr val="000000"/>
              </a:solidFill>
              <a:ea typeface="Roboto" pitchFamily="2" charset="0"/>
            </a:endParaRPr>
          </a:p>
        </p:txBody>
      </p:sp>
      <p:sp>
        <p:nvSpPr>
          <p:cNvPr id="45" name="ZoneTexte 44"/>
          <p:cNvSpPr txBox="1"/>
          <p:nvPr userDrawn="1"/>
        </p:nvSpPr>
        <p:spPr>
          <a:xfrm>
            <a:off x="6696067" y="2528901"/>
            <a:ext cx="1778000" cy="861758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Usagers en CLSC</a:t>
            </a:r>
          </a:p>
          <a:p>
            <a:pPr algn="ctr"/>
            <a:r>
              <a:rPr lang="fr-CA" altLang="fr-FR" sz="1200" dirty="0">
                <a:solidFill>
                  <a:srgbClr val="000000"/>
                </a:solidFill>
              </a:rPr>
              <a:t>CLSC</a:t>
            </a:r>
          </a:p>
          <a:p>
            <a:pPr algn="ctr"/>
            <a:r>
              <a:rPr lang="fr-CA" altLang="fr-FR" sz="1200" dirty="0" err="1">
                <a:solidFill>
                  <a:srgbClr val="000000"/>
                </a:solidFill>
              </a:rPr>
              <a:t>users</a:t>
            </a:r>
            <a:endParaRPr lang="fr-CA" sz="1300" b="1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88 000</a:t>
            </a:r>
          </a:p>
        </p:txBody>
      </p:sp>
      <p:sp>
        <p:nvSpPr>
          <p:cNvPr id="46" name="ZoneTexte 45"/>
          <p:cNvSpPr txBox="1"/>
          <p:nvPr userDrawn="1"/>
        </p:nvSpPr>
        <p:spPr>
          <a:xfrm>
            <a:off x="1026309" y="3068961"/>
            <a:ext cx="2129367" cy="1061813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Lits </a:t>
            </a:r>
          </a:p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courte durée</a:t>
            </a:r>
          </a:p>
          <a:p>
            <a:pPr algn="ctr">
              <a:defRPr/>
            </a:pPr>
            <a:r>
              <a:rPr lang="fr-CA" sz="1200" dirty="0">
                <a:solidFill>
                  <a:srgbClr val="000000"/>
                </a:solidFill>
                <a:ea typeface="Roboto Bold" pitchFamily="2" charset="0"/>
              </a:rPr>
              <a:t>Short-</a:t>
            </a:r>
            <a:r>
              <a:rPr lang="fr-CA" sz="1200" dirty="0" err="1">
                <a:solidFill>
                  <a:srgbClr val="000000"/>
                </a:solidFill>
                <a:ea typeface="Roboto Bold" pitchFamily="2" charset="0"/>
              </a:rPr>
              <a:t>term</a:t>
            </a:r>
            <a:endParaRPr lang="fr-CA" sz="1200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200" dirty="0" err="1">
                <a:solidFill>
                  <a:srgbClr val="000000"/>
                </a:solidFill>
                <a:ea typeface="Roboto Bold" pitchFamily="2" charset="0"/>
              </a:rPr>
              <a:t>beds</a:t>
            </a:r>
            <a:endParaRPr lang="fr-CA" sz="1300" b="1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854</a:t>
            </a:r>
          </a:p>
        </p:txBody>
      </p:sp>
      <p:sp>
        <p:nvSpPr>
          <p:cNvPr id="47" name="ZoneTexte 46"/>
          <p:cNvSpPr txBox="1"/>
          <p:nvPr userDrawn="1"/>
        </p:nvSpPr>
        <p:spPr>
          <a:xfrm>
            <a:off x="8186211" y="2401248"/>
            <a:ext cx="1778000" cy="1246479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Usagers </a:t>
            </a:r>
          </a:p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réadaptation (DI-TSA)</a:t>
            </a:r>
          </a:p>
          <a:p>
            <a:pPr algn="ctr">
              <a:defRPr/>
            </a:pPr>
            <a:r>
              <a:rPr lang="en-CA" sz="1200" dirty="0">
                <a:solidFill>
                  <a:srgbClr val="000000"/>
                </a:solidFill>
                <a:cs typeface="Arial"/>
              </a:rPr>
              <a:t>Rehabilitation</a:t>
            </a:r>
          </a:p>
          <a:p>
            <a:pPr algn="ctr">
              <a:defRPr/>
            </a:pPr>
            <a:r>
              <a:rPr lang="en-CA" sz="1200" dirty="0">
                <a:solidFill>
                  <a:srgbClr val="000000"/>
                </a:solidFill>
                <a:cs typeface="Arial"/>
              </a:rPr>
              <a:t>clients</a:t>
            </a:r>
          </a:p>
          <a:p>
            <a:pPr algn="ctr">
              <a:defRPr/>
            </a:pPr>
            <a:r>
              <a:rPr lang="fr-CA" sz="1200" dirty="0">
                <a:solidFill>
                  <a:srgbClr val="000000"/>
                </a:solidFill>
                <a:ea typeface="Roboto Bold" pitchFamily="2" charset="0"/>
              </a:rPr>
              <a:t> (DI-TSA)</a:t>
            </a:r>
            <a:endParaRPr lang="fr-CA" sz="1300" b="1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2112</a:t>
            </a:r>
          </a:p>
        </p:txBody>
      </p:sp>
      <p:sp>
        <p:nvSpPr>
          <p:cNvPr id="48" name="ZoneTexte 47"/>
          <p:cNvSpPr txBox="1"/>
          <p:nvPr userDrawn="1"/>
        </p:nvSpPr>
        <p:spPr>
          <a:xfrm>
            <a:off x="4990980" y="3068815"/>
            <a:ext cx="2125133" cy="877147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Hébergement</a:t>
            </a:r>
          </a:p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Longue durée</a:t>
            </a:r>
          </a:p>
          <a:p>
            <a:pPr algn="ctr">
              <a:defRPr/>
            </a:pPr>
            <a:r>
              <a:rPr lang="fr-CA" sz="1200" dirty="0">
                <a:solidFill>
                  <a:srgbClr val="000000"/>
                </a:solidFill>
                <a:ea typeface="Roboto Bold" pitchFamily="2" charset="0"/>
              </a:rPr>
              <a:t>Long-</a:t>
            </a:r>
            <a:r>
              <a:rPr lang="fr-CA" sz="1200" dirty="0" err="1">
                <a:solidFill>
                  <a:srgbClr val="000000"/>
                </a:solidFill>
                <a:ea typeface="Roboto Bold" pitchFamily="2" charset="0"/>
              </a:rPr>
              <a:t>term</a:t>
            </a:r>
            <a:r>
              <a:rPr lang="fr-CA" sz="1200" dirty="0">
                <a:solidFill>
                  <a:srgbClr val="000000"/>
                </a:solidFill>
                <a:ea typeface="Roboto Bold" pitchFamily="2" charset="0"/>
              </a:rPr>
              <a:t> care</a:t>
            </a:r>
            <a:endParaRPr lang="fr-CA" sz="1300" b="1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1644</a:t>
            </a:r>
          </a:p>
        </p:txBody>
      </p:sp>
      <p:sp>
        <p:nvSpPr>
          <p:cNvPr id="49" name="ZoneTexte 48"/>
          <p:cNvSpPr txBox="1"/>
          <p:nvPr userDrawn="1"/>
        </p:nvSpPr>
        <p:spPr>
          <a:xfrm>
            <a:off x="2406462" y="2884149"/>
            <a:ext cx="2129367" cy="1061813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Salles </a:t>
            </a:r>
          </a:p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d’opération</a:t>
            </a:r>
          </a:p>
          <a:p>
            <a:pPr algn="ctr"/>
            <a:r>
              <a:rPr lang="en-CA" altLang="fr-FR" sz="1200" dirty="0">
                <a:solidFill>
                  <a:srgbClr val="000000"/>
                </a:solidFill>
              </a:rPr>
              <a:t>Operating</a:t>
            </a:r>
          </a:p>
          <a:p>
            <a:pPr algn="ctr"/>
            <a:r>
              <a:rPr lang="en-CA" altLang="fr-FR" sz="1200" dirty="0">
                <a:solidFill>
                  <a:srgbClr val="000000"/>
                </a:solidFill>
              </a:rPr>
              <a:t>Rooms</a:t>
            </a:r>
            <a:endParaRPr lang="fr-CA" sz="1300" b="1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19</a:t>
            </a:r>
          </a:p>
        </p:txBody>
      </p:sp>
      <p:sp>
        <p:nvSpPr>
          <p:cNvPr id="50" name="ZoneTexte 49"/>
          <p:cNvSpPr txBox="1"/>
          <p:nvPr userDrawn="1"/>
        </p:nvSpPr>
        <p:spPr>
          <a:xfrm>
            <a:off x="3426886" y="1043735"/>
            <a:ext cx="2669116" cy="1831254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/>
          <a:p>
            <a:pPr algn="ctr">
              <a:defRPr/>
            </a:pPr>
            <a:r>
              <a:rPr lang="fr-CA" sz="1300" b="1" dirty="0">
                <a:solidFill>
                  <a:srgbClr val="000000"/>
                </a:solidFill>
                <a:ea typeface="Roboto Bold" pitchFamily="2" charset="0"/>
              </a:rPr>
              <a:t>Hospitalisations</a:t>
            </a:r>
          </a:p>
          <a:p>
            <a:pPr algn="ctr">
              <a:defRPr/>
            </a:pPr>
            <a:r>
              <a:rPr lang="fr-CA" sz="1200" dirty="0" err="1">
                <a:solidFill>
                  <a:srgbClr val="000000"/>
                </a:solidFill>
                <a:ea typeface="Roboto Bold" pitchFamily="2" charset="0"/>
              </a:rPr>
              <a:t>Hospitalizations</a:t>
            </a:r>
            <a:endParaRPr lang="fr-CA" sz="1300" b="1" dirty="0">
              <a:solidFill>
                <a:srgbClr val="000000"/>
              </a:solidFill>
              <a:ea typeface="Roboto Bold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39 121 (courte durée)</a:t>
            </a:r>
          </a:p>
          <a:p>
            <a:pPr algn="ctr">
              <a:defRPr/>
            </a:pPr>
            <a:r>
              <a:rPr lang="fr-CA" sz="1200" dirty="0">
                <a:solidFill>
                  <a:srgbClr val="000000"/>
                </a:solidFill>
                <a:ea typeface="Roboto" pitchFamily="2" charset="0"/>
              </a:rPr>
              <a:t>39,121 (short </a:t>
            </a:r>
            <a:r>
              <a:rPr lang="fr-CA" sz="1200" dirty="0" err="1">
                <a:solidFill>
                  <a:srgbClr val="000000"/>
                </a:solidFill>
                <a:ea typeface="Roboto" pitchFamily="2" charset="0"/>
              </a:rPr>
              <a:t>stay</a:t>
            </a:r>
            <a:r>
              <a:rPr lang="fr-CA" sz="1200" dirty="0">
                <a:solidFill>
                  <a:srgbClr val="000000"/>
                </a:solidFill>
                <a:ea typeface="Roboto" pitchFamily="2" charset="0"/>
              </a:rPr>
              <a:t>)</a:t>
            </a:r>
            <a:endParaRPr lang="fr-CA" sz="1300" dirty="0">
              <a:solidFill>
                <a:srgbClr val="000000"/>
              </a:solidFill>
              <a:ea typeface="Roboto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9877 (</a:t>
            </a:r>
            <a:r>
              <a:rPr lang="fr-CA" sz="1300" dirty="0" err="1">
                <a:solidFill>
                  <a:srgbClr val="000000"/>
                </a:solidFill>
                <a:ea typeface="Roboto" pitchFamily="2" charset="0"/>
              </a:rPr>
              <a:t>nouveaux-nés</a:t>
            </a: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)</a:t>
            </a:r>
          </a:p>
          <a:p>
            <a:pPr algn="ctr">
              <a:defRPr/>
            </a:pPr>
            <a:r>
              <a:rPr lang="fr-CA" sz="1200" dirty="0">
                <a:solidFill>
                  <a:srgbClr val="000000"/>
                </a:solidFill>
                <a:ea typeface="Roboto" pitchFamily="2" charset="0"/>
              </a:rPr>
              <a:t>9,877 (</a:t>
            </a:r>
            <a:r>
              <a:rPr lang="fr-CA" sz="1200" dirty="0" err="1">
                <a:solidFill>
                  <a:srgbClr val="000000"/>
                </a:solidFill>
                <a:ea typeface="Roboto" pitchFamily="2" charset="0"/>
              </a:rPr>
              <a:t>newborns</a:t>
            </a:r>
            <a:r>
              <a:rPr lang="fr-CA" sz="1200" dirty="0">
                <a:solidFill>
                  <a:srgbClr val="000000"/>
                </a:solidFill>
                <a:ea typeface="Roboto" pitchFamily="2" charset="0"/>
              </a:rPr>
              <a:t>)</a:t>
            </a:r>
            <a:endParaRPr lang="fr-CA" sz="1300" dirty="0">
              <a:solidFill>
                <a:srgbClr val="000000"/>
              </a:solidFill>
              <a:ea typeface="Roboto" pitchFamily="2" charset="0"/>
            </a:endParaRPr>
          </a:p>
          <a:p>
            <a:pPr algn="ctr">
              <a:defRPr/>
            </a:pPr>
            <a:r>
              <a:rPr lang="fr-CA" sz="1300" dirty="0">
                <a:solidFill>
                  <a:srgbClr val="000000"/>
                </a:solidFill>
                <a:ea typeface="Roboto" pitchFamily="2" charset="0"/>
              </a:rPr>
              <a:t>2700 (santé mentale)</a:t>
            </a:r>
          </a:p>
          <a:p>
            <a:pPr algn="ctr">
              <a:defRPr/>
            </a:pPr>
            <a:r>
              <a:rPr lang="fr-CA" sz="1200" dirty="0">
                <a:solidFill>
                  <a:srgbClr val="000000"/>
                </a:solidFill>
                <a:ea typeface="Roboto" pitchFamily="2" charset="0"/>
              </a:rPr>
              <a:t>2,700 (mental </a:t>
            </a:r>
            <a:r>
              <a:rPr lang="fr-CA" sz="1200" dirty="0" err="1">
                <a:solidFill>
                  <a:srgbClr val="000000"/>
                </a:solidFill>
                <a:ea typeface="Roboto" pitchFamily="2" charset="0"/>
              </a:rPr>
              <a:t>health</a:t>
            </a:r>
            <a:r>
              <a:rPr lang="fr-CA" sz="1200" dirty="0">
                <a:solidFill>
                  <a:srgbClr val="000000"/>
                </a:solidFill>
                <a:ea typeface="Roboto" pitchFamily="2" charset="0"/>
              </a:rPr>
              <a:t>)</a:t>
            </a:r>
          </a:p>
          <a:p>
            <a:pPr algn="ctr">
              <a:defRPr/>
            </a:pPr>
            <a:endParaRPr lang="fr-CA" sz="1300" dirty="0">
              <a:solidFill>
                <a:srgbClr val="000000"/>
              </a:solidFill>
              <a:ea typeface="Roboto" pitchFamily="2" charset="0"/>
            </a:endParaRPr>
          </a:p>
        </p:txBody>
      </p:sp>
      <p:pic>
        <p:nvPicPr>
          <p:cNvPr id="51" name="Image 4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ZoneTexte 19"/>
          <p:cNvSpPr txBox="1">
            <a:spLocks noChangeArrowheads="1"/>
          </p:cNvSpPr>
          <p:nvPr userDrawn="1"/>
        </p:nvSpPr>
        <p:spPr bwMode="auto">
          <a:xfrm>
            <a:off x="442384" y="244476"/>
            <a:ext cx="10936816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LE CIUSSS ODIM EN BREF | </a:t>
            </a:r>
            <a:r>
              <a:rPr lang="fr-CA" altLang="fr-FR" sz="2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THE MWI IUHSSC: FAST FACTS</a:t>
            </a:r>
          </a:p>
        </p:txBody>
      </p:sp>
      <p:pic>
        <p:nvPicPr>
          <p:cNvPr id="53" name="Imag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" name="Connecteur droit 53"/>
          <p:cNvCxnSpPr/>
          <p:nvPr userDrawn="1"/>
        </p:nvCxnSpPr>
        <p:spPr>
          <a:xfrm>
            <a:off x="10445751" y="2891434"/>
            <a:ext cx="0" cy="2344827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 userDrawn="1"/>
        </p:nvCxnSpPr>
        <p:spPr>
          <a:xfrm>
            <a:off x="1240368" y="5236260"/>
            <a:ext cx="10301817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e 9"/>
          <p:cNvGrpSpPr>
            <a:grpSpLocks/>
          </p:cNvGrpSpPr>
          <p:nvPr userDrawn="1"/>
        </p:nvGrpSpPr>
        <p:grpSpPr bwMode="auto">
          <a:xfrm>
            <a:off x="440269" y="4910824"/>
            <a:ext cx="844551" cy="633412"/>
            <a:chOff x="3163432" y="2712484"/>
            <a:chExt cx="450050" cy="450050"/>
          </a:xfrm>
        </p:grpSpPr>
        <p:sp>
          <p:nvSpPr>
            <p:cNvPr id="57" name="Ellipse 56"/>
            <p:cNvSpPr/>
            <p:nvPr userDrawn="1"/>
          </p:nvSpPr>
          <p:spPr>
            <a:xfrm>
              <a:off x="3163432" y="2712484"/>
              <a:ext cx="450050" cy="450050"/>
            </a:xfrm>
            <a:prstGeom prst="ellipse">
              <a:avLst/>
            </a:prstGeom>
            <a:solidFill>
              <a:srgbClr val="E56E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sz="1800">
                <a:solidFill>
                  <a:srgbClr val="FFFFFF"/>
                </a:solidFill>
              </a:endParaRPr>
            </a:p>
          </p:txBody>
        </p:sp>
        <p:pic>
          <p:nvPicPr>
            <p:cNvPr id="58" name="Image 1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636" y="2759711"/>
              <a:ext cx="326634" cy="326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9" name="Connecteur droit 58"/>
          <p:cNvCxnSpPr/>
          <p:nvPr userDrawn="1"/>
        </p:nvCxnSpPr>
        <p:spPr>
          <a:xfrm>
            <a:off x="3458633" y="4247248"/>
            <a:ext cx="19051" cy="95885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 userDrawn="1"/>
        </p:nvCxnSpPr>
        <p:spPr>
          <a:xfrm>
            <a:off x="6072720" y="4225023"/>
            <a:ext cx="19049" cy="95885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 userDrawn="1"/>
        </p:nvCxnSpPr>
        <p:spPr>
          <a:xfrm flipV="1">
            <a:off x="9084733" y="4225025"/>
            <a:ext cx="0" cy="10128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 userDrawn="1"/>
        </p:nvCxnSpPr>
        <p:spPr>
          <a:xfrm flipV="1">
            <a:off x="2120900" y="4245660"/>
            <a:ext cx="0" cy="9906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 userDrawn="1"/>
        </p:nvCxnSpPr>
        <p:spPr>
          <a:xfrm>
            <a:off x="7626351" y="3910698"/>
            <a:ext cx="0" cy="13208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 userDrawn="1"/>
        </p:nvCxnSpPr>
        <p:spPr>
          <a:xfrm>
            <a:off x="11542184" y="5099736"/>
            <a:ext cx="0" cy="3048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 userDrawn="1"/>
        </p:nvCxnSpPr>
        <p:spPr>
          <a:xfrm flipV="1">
            <a:off x="4756151" y="2953944"/>
            <a:ext cx="17472" cy="228390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Ellipse 65"/>
          <p:cNvSpPr/>
          <p:nvPr userDrawn="1"/>
        </p:nvSpPr>
        <p:spPr>
          <a:xfrm>
            <a:off x="2046819" y="5180700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7" name="Ellipse 66"/>
          <p:cNvSpPr/>
          <p:nvPr userDrawn="1"/>
        </p:nvSpPr>
        <p:spPr>
          <a:xfrm>
            <a:off x="3399367" y="5180700"/>
            <a:ext cx="137584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8" name="Ellipse 67"/>
          <p:cNvSpPr/>
          <p:nvPr userDrawn="1"/>
        </p:nvSpPr>
        <p:spPr>
          <a:xfrm>
            <a:off x="4671486" y="5177525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69" name="Ellipse 68"/>
          <p:cNvSpPr/>
          <p:nvPr userDrawn="1"/>
        </p:nvSpPr>
        <p:spPr>
          <a:xfrm>
            <a:off x="6021919" y="5183875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70" name="Ellipse 69"/>
          <p:cNvSpPr/>
          <p:nvPr userDrawn="1"/>
        </p:nvSpPr>
        <p:spPr>
          <a:xfrm>
            <a:off x="7552267" y="5175935"/>
            <a:ext cx="137584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71" name="Ellipse 70"/>
          <p:cNvSpPr/>
          <p:nvPr userDrawn="1"/>
        </p:nvSpPr>
        <p:spPr>
          <a:xfrm>
            <a:off x="9014886" y="5177525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72" name="Ellipse 71"/>
          <p:cNvSpPr/>
          <p:nvPr userDrawn="1"/>
        </p:nvSpPr>
        <p:spPr>
          <a:xfrm>
            <a:off x="10386486" y="5187050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pic>
        <p:nvPicPr>
          <p:cNvPr id="73" name="Image 4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901" y="2703914"/>
            <a:ext cx="6667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Image 4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534" y="3910698"/>
            <a:ext cx="666751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Image 4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1" y="3634473"/>
            <a:ext cx="666749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Image 4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284" y="3999598"/>
            <a:ext cx="666749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Image 4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1" y="2708920"/>
            <a:ext cx="666751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Image 4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369" y="3950387"/>
            <a:ext cx="66463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86" y="4169462"/>
            <a:ext cx="66463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639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s 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</p:txBody>
      </p:sp>
      <p:pic>
        <p:nvPicPr>
          <p:cNvPr id="25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98" y="1617663"/>
            <a:ext cx="6540500" cy="3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Connecteur droit 26"/>
          <p:cNvCxnSpPr>
            <a:cxnSpLocks noChangeShapeType="1"/>
          </p:cNvCxnSpPr>
          <p:nvPr userDrawn="1"/>
        </p:nvCxnSpPr>
        <p:spPr bwMode="auto">
          <a:xfrm>
            <a:off x="6792384" y="2484440"/>
            <a:ext cx="0" cy="2598737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ZoneTexte 27"/>
          <p:cNvSpPr txBox="1">
            <a:spLocks noChangeArrowheads="1"/>
          </p:cNvSpPr>
          <p:nvPr userDrawn="1"/>
        </p:nvSpPr>
        <p:spPr bwMode="auto">
          <a:xfrm>
            <a:off x="6656920" y="1763715"/>
            <a:ext cx="4794249" cy="58475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fr-CA" altLang="fr-FR" sz="1600" b="1" dirty="0">
                <a:solidFill>
                  <a:srgbClr val="E56E25"/>
                </a:solidFill>
                <a:latin typeface="Arial" panose="020B0604020202020204" pitchFamily="34" charset="0"/>
              </a:rPr>
              <a:t>5 GRANDES MISSIONS DE SANTÉ</a:t>
            </a:r>
          </a:p>
          <a:p>
            <a:pPr>
              <a:defRPr/>
            </a:pPr>
            <a:r>
              <a:rPr lang="fr-CA" altLang="fr-FR" sz="1600" b="1" dirty="0">
                <a:solidFill>
                  <a:srgbClr val="E56E25"/>
                </a:solidFill>
                <a:latin typeface="Arial" panose="020B0604020202020204" pitchFamily="34" charset="0"/>
              </a:rPr>
              <a:t>ET DE SERVICES SOCIAUX</a:t>
            </a:r>
          </a:p>
        </p:txBody>
      </p:sp>
      <p:sp>
        <p:nvSpPr>
          <p:cNvPr id="29" name="Rectangle 28"/>
          <p:cNvSpPr>
            <a:spLocks noChangeArrowheads="1"/>
          </p:cNvSpPr>
          <p:nvPr userDrawn="1"/>
        </p:nvSpPr>
        <p:spPr bwMode="auto">
          <a:xfrm>
            <a:off x="-25399" y="1617663"/>
            <a:ext cx="2273300" cy="3922712"/>
          </a:xfrm>
          <a:prstGeom prst="rect">
            <a:avLst/>
          </a:prstGeom>
          <a:solidFill>
            <a:srgbClr val="E56E25">
              <a:alpha val="85098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0"/>
              </a:srgbClr>
            </a:outerShdw>
          </a:effectLst>
        </p:spPr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cxnSp>
        <p:nvCxnSpPr>
          <p:cNvPr id="30" name="Connecteur droit 29"/>
          <p:cNvCxnSpPr/>
          <p:nvPr userDrawn="1"/>
        </p:nvCxnSpPr>
        <p:spPr>
          <a:xfrm>
            <a:off x="169333" y="2933945"/>
            <a:ext cx="1873251" cy="0"/>
          </a:xfrm>
          <a:prstGeom prst="line">
            <a:avLst/>
          </a:prstGeom>
          <a:ln>
            <a:solidFill>
              <a:srgbClr val="FEFEF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>
            <a:spLocks noChangeArrowheads="1"/>
          </p:cNvSpPr>
          <p:nvPr userDrawn="1"/>
        </p:nvSpPr>
        <p:spPr bwMode="auto">
          <a:xfrm>
            <a:off x="12702" y="3041895"/>
            <a:ext cx="2182284" cy="124647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500" b="1" dirty="0">
                <a:solidFill>
                  <a:srgbClr val="FFFFFF"/>
                </a:solidFill>
                <a:latin typeface="Arial" panose="020B0604020202020204" pitchFamily="34" charset="0"/>
              </a:rPr>
              <a:t>Ces missions ont été définies par la Loi sur les services de santé et les services sociaux.</a:t>
            </a:r>
          </a:p>
        </p:txBody>
      </p:sp>
      <p:sp>
        <p:nvSpPr>
          <p:cNvPr id="32" name="Ellipse 31"/>
          <p:cNvSpPr/>
          <p:nvPr userDrawn="1"/>
        </p:nvSpPr>
        <p:spPr>
          <a:xfrm>
            <a:off x="6724653" y="4349750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33" name="Ellipse 32"/>
          <p:cNvSpPr/>
          <p:nvPr userDrawn="1"/>
        </p:nvSpPr>
        <p:spPr>
          <a:xfrm>
            <a:off x="6724653" y="2593975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34" name="Ellipse 33"/>
          <p:cNvSpPr/>
          <p:nvPr userDrawn="1"/>
        </p:nvSpPr>
        <p:spPr>
          <a:xfrm>
            <a:off x="6724653" y="4811715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35" name="Ellipse 34"/>
          <p:cNvSpPr/>
          <p:nvPr userDrawn="1"/>
        </p:nvSpPr>
        <p:spPr>
          <a:xfrm>
            <a:off x="6724653" y="3249613"/>
            <a:ext cx="137583" cy="101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36" name="Ellipse 35"/>
          <p:cNvSpPr/>
          <p:nvPr userDrawn="1"/>
        </p:nvSpPr>
        <p:spPr>
          <a:xfrm>
            <a:off x="6724653" y="3730625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37" name="ZoneTexte 36"/>
          <p:cNvSpPr txBox="1">
            <a:spLocks noChangeArrowheads="1"/>
          </p:cNvSpPr>
          <p:nvPr userDrawn="1"/>
        </p:nvSpPr>
        <p:spPr bwMode="auto">
          <a:xfrm>
            <a:off x="6951135" y="2463801"/>
            <a:ext cx="4679951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150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Centre local de services communautaires (CLSC)</a:t>
            </a:r>
          </a:p>
        </p:txBody>
      </p:sp>
      <p:sp>
        <p:nvSpPr>
          <p:cNvPr id="38" name="ZoneTexte 37"/>
          <p:cNvSpPr txBox="1">
            <a:spLocks noChangeArrowheads="1"/>
          </p:cNvSpPr>
          <p:nvPr userDrawn="1"/>
        </p:nvSpPr>
        <p:spPr bwMode="auto">
          <a:xfrm>
            <a:off x="6951135" y="3125789"/>
            <a:ext cx="4679951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150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Centre hospitalier (CH)</a:t>
            </a:r>
          </a:p>
        </p:txBody>
      </p:sp>
      <p:sp>
        <p:nvSpPr>
          <p:cNvPr id="39" name="ZoneTexte 38"/>
          <p:cNvSpPr txBox="1">
            <a:spLocks noChangeArrowheads="1"/>
          </p:cNvSpPr>
          <p:nvPr userDrawn="1"/>
        </p:nvSpPr>
        <p:spPr bwMode="auto">
          <a:xfrm>
            <a:off x="6951135" y="3595689"/>
            <a:ext cx="4679951" cy="553982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fr-CA" altLang="fr-FR" sz="1500">
                <a:solidFill>
                  <a:srgbClr val="000000"/>
                </a:solidFill>
                <a:latin typeface="Arial" panose="020B0604020202020204" pitchFamily="34" charset="0"/>
              </a:rPr>
              <a:t>Centre d’hébergement et de soins de longue durée (CHSLD)</a:t>
            </a:r>
          </a:p>
        </p:txBody>
      </p:sp>
      <p:sp>
        <p:nvSpPr>
          <p:cNvPr id="40" name="ZoneTexte 39"/>
          <p:cNvSpPr txBox="1">
            <a:spLocks noChangeArrowheads="1"/>
          </p:cNvSpPr>
          <p:nvPr userDrawn="1"/>
        </p:nvSpPr>
        <p:spPr bwMode="auto">
          <a:xfrm>
            <a:off x="6951136" y="4675189"/>
            <a:ext cx="4815417" cy="553982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fr-CA" altLang="fr-FR" sz="1500">
                <a:solidFill>
                  <a:srgbClr val="000000"/>
                </a:solidFill>
                <a:latin typeface="Arial" panose="020B0604020202020204" pitchFamily="34" charset="0"/>
              </a:rPr>
              <a:t>Centre de protection de l’enfance et de la jeunesse (CPEJ)</a:t>
            </a:r>
          </a:p>
        </p:txBody>
      </p:sp>
      <p:sp>
        <p:nvSpPr>
          <p:cNvPr id="41" name="ZoneTexte 40"/>
          <p:cNvSpPr txBox="1">
            <a:spLocks noChangeArrowheads="1"/>
          </p:cNvSpPr>
          <p:nvPr userDrawn="1"/>
        </p:nvSpPr>
        <p:spPr bwMode="auto">
          <a:xfrm>
            <a:off x="6951135" y="4217990"/>
            <a:ext cx="3486151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fr-CA" altLang="fr-FR" sz="1500">
                <a:solidFill>
                  <a:srgbClr val="000000"/>
                </a:solidFill>
                <a:latin typeface="Arial" panose="020B0604020202020204" pitchFamily="34" charset="0"/>
              </a:rPr>
              <a:t>Centre de réadaptation (CR)</a:t>
            </a:r>
          </a:p>
        </p:txBody>
      </p:sp>
      <p:pic>
        <p:nvPicPr>
          <p:cNvPr id="42" name="Imag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2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ZoneTexte 19"/>
          <p:cNvSpPr txBox="1">
            <a:spLocks noChangeArrowheads="1"/>
          </p:cNvSpPr>
          <p:nvPr userDrawn="1"/>
        </p:nvSpPr>
        <p:spPr bwMode="auto">
          <a:xfrm>
            <a:off x="443130" y="244689"/>
            <a:ext cx="10936817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MISSIONS</a:t>
            </a:r>
          </a:p>
        </p:txBody>
      </p:sp>
    </p:spTree>
    <p:extLst>
      <p:ext uri="{BB962C8B-B14F-4D97-AF65-F5344CB8AC3E}">
        <p14:creationId xmlns:p14="http://schemas.microsoft.com/office/powerpoint/2010/main" val="228014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s missions_ANGL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01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</p:txBody>
      </p:sp>
      <p:pic>
        <p:nvPicPr>
          <p:cNvPr id="25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98" y="1617663"/>
            <a:ext cx="6540500" cy="3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Connecteur droit 26"/>
          <p:cNvCxnSpPr>
            <a:cxnSpLocks noChangeShapeType="1"/>
          </p:cNvCxnSpPr>
          <p:nvPr userDrawn="1"/>
        </p:nvCxnSpPr>
        <p:spPr bwMode="auto">
          <a:xfrm>
            <a:off x="6792384" y="2484440"/>
            <a:ext cx="0" cy="2598737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ZoneTexte 27"/>
          <p:cNvSpPr txBox="1">
            <a:spLocks noChangeArrowheads="1"/>
          </p:cNvSpPr>
          <p:nvPr userDrawn="1"/>
        </p:nvSpPr>
        <p:spPr bwMode="auto">
          <a:xfrm>
            <a:off x="6656920" y="1763715"/>
            <a:ext cx="4794249" cy="58475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fr-CA" altLang="fr-FR" sz="1600" b="1" dirty="0">
                <a:solidFill>
                  <a:srgbClr val="E56E25"/>
                </a:solidFill>
                <a:latin typeface="Arial" panose="020B0604020202020204" pitchFamily="34" charset="0"/>
              </a:rPr>
              <a:t>5 MAJOR HEALTH AND SOCIAL SERVICES MISSIONS</a:t>
            </a:r>
          </a:p>
        </p:txBody>
      </p:sp>
      <p:sp>
        <p:nvSpPr>
          <p:cNvPr id="29" name="Rectangle 28"/>
          <p:cNvSpPr>
            <a:spLocks noChangeArrowheads="1"/>
          </p:cNvSpPr>
          <p:nvPr userDrawn="1"/>
        </p:nvSpPr>
        <p:spPr bwMode="auto">
          <a:xfrm>
            <a:off x="-25399" y="1617663"/>
            <a:ext cx="2273300" cy="3922712"/>
          </a:xfrm>
          <a:prstGeom prst="rect">
            <a:avLst/>
          </a:prstGeom>
          <a:solidFill>
            <a:srgbClr val="E56E25">
              <a:alpha val="85098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0"/>
              </a:srgbClr>
            </a:outerShdw>
          </a:effectLst>
        </p:spPr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cxnSp>
        <p:nvCxnSpPr>
          <p:cNvPr id="30" name="Connecteur droit 29"/>
          <p:cNvCxnSpPr/>
          <p:nvPr userDrawn="1"/>
        </p:nvCxnSpPr>
        <p:spPr>
          <a:xfrm>
            <a:off x="169333" y="2933700"/>
            <a:ext cx="1873251" cy="0"/>
          </a:xfrm>
          <a:prstGeom prst="line">
            <a:avLst/>
          </a:prstGeom>
          <a:ln>
            <a:solidFill>
              <a:srgbClr val="FEFEF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>
            <a:spLocks noChangeArrowheads="1"/>
          </p:cNvSpPr>
          <p:nvPr userDrawn="1"/>
        </p:nvSpPr>
        <p:spPr bwMode="auto">
          <a:xfrm>
            <a:off x="12702" y="3041650"/>
            <a:ext cx="2182284" cy="124647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fr-FR" sz="1500" b="1" dirty="0">
                <a:solidFill>
                  <a:srgbClr val="FFFFFF"/>
                </a:solidFill>
                <a:latin typeface="Arial" panose="020B0604020202020204" pitchFamily="34" charset="0"/>
              </a:rPr>
              <a:t>These missions are defined by the </a:t>
            </a:r>
            <a:r>
              <a:rPr lang="en-US" altLang="fr-FR" sz="1500" b="1" i="1" dirty="0">
                <a:solidFill>
                  <a:srgbClr val="FFFFFF"/>
                </a:solidFill>
                <a:latin typeface="Arial" panose="020B0604020202020204" pitchFamily="34" charset="0"/>
              </a:rPr>
              <a:t>Act respecting health services and social services.</a:t>
            </a:r>
          </a:p>
        </p:txBody>
      </p:sp>
      <p:sp>
        <p:nvSpPr>
          <p:cNvPr id="32" name="Ellipse 31"/>
          <p:cNvSpPr/>
          <p:nvPr userDrawn="1"/>
        </p:nvSpPr>
        <p:spPr>
          <a:xfrm>
            <a:off x="6724653" y="4349750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33" name="Ellipse 32"/>
          <p:cNvSpPr/>
          <p:nvPr userDrawn="1"/>
        </p:nvSpPr>
        <p:spPr>
          <a:xfrm>
            <a:off x="6724653" y="2593975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34" name="Ellipse 33"/>
          <p:cNvSpPr/>
          <p:nvPr userDrawn="1"/>
        </p:nvSpPr>
        <p:spPr>
          <a:xfrm>
            <a:off x="6724653" y="4811715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35" name="Ellipse 34"/>
          <p:cNvSpPr/>
          <p:nvPr userDrawn="1"/>
        </p:nvSpPr>
        <p:spPr>
          <a:xfrm>
            <a:off x="6724653" y="3249613"/>
            <a:ext cx="137583" cy="101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36" name="Ellipse 35"/>
          <p:cNvSpPr/>
          <p:nvPr userDrawn="1"/>
        </p:nvSpPr>
        <p:spPr>
          <a:xfrm>
            <a:off x="6724653" y="3730625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37" name="ZoneTexte 36"/>
          <p:cNvSpPr txBox="1">
            <a:spLocks noChangeArrowheads="1"/>
          </p:cNvSpPr>
          <p:nvPr userDrawn="1"/>
        </p:nvSpPr>
        <p:spPr bwMode="auto">
          <a:xfrm>
            <a:off x="6951135" y="2463801"/>
            <a:ext cx="4679951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1500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Local </a:t>
            </a:r>
            <a:r>
              <a:rPr lang="fr-CA" altLang="fr-FR" sz="1500" dirty="0" err="1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community</a:t>
            </a:r>
            <a:r>
              <a:rPr lang="fr-CA" altLang="fr-FR" sz="1500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 service centre (CLSC)</a:t>
            </a:r>
          </a:p>
        </p:txBody>
      </p:sp>
      <p:sp>
        <p:nvSpPr>
          <p:cNvPr id="38" name="ZoneTexte 37"/>
          <p:cNvSpPr txBox="1">
            <a:spLocks noChangeArrowheads="1"/>
          </p:cNvSpPr>
          <p:nvPr userDrawn="1"/>
        </p:nvSpPr>
        <p:spPr bwMode="auto">
          <a:xfrm>
            <a:off x="6951135" y="3125789"/>
            <a:ext cx="4679951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15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Hospital</a:t>
            </a:r>
            <a:r>
              <a:rPr lang="fr-CA" altLang="fr-FR" sz="15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centre (CH)</a:t>
            </a:r>
          </a:p>
        </p:txBody>
      </p:sp>
      <p:sp>
        <p:nvSpPr>
          <p:cNvPr id="39" name="ZoneTexte 38"/>
          <p:cNvSpPr txBox="1">
            <a:spLocks noChangeArrowheads="1"/>
          </p:cNvSpPr>
          <p:nvPr userDrawn="1"/>
        </p:nvSpPr>
        <p:spPr bwMode="auto">
          <a:xfrm>
            <a:off x="6951135" y="3595689"/>
            <a:ext cx="4679951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fr-FR" sz="15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Residential and long-term care </a:t>
            </a:r>
            <a:r>
              <a:rPr lang="en-US" altLang="fr-FR" sz="15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centre</a:t>
            </a:r>
            <a:r>
              <a:rPr lang="en-US" altLang="fr-FR" sz="15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(CHSLD)</a:t>
            </a:r>
          </a:p>
        </p:txBody>
      </p:sp>
      <p:sp>
        <p:nvSpPr>
          <p:cNvPr id="40" name="ZoneTexte 39"/>
          <p:cNvSpPr txBox="1">
            <a:spLocks noChangeArrowheads="1"/>
          </p:cNvSpPr>
          <p:nvPr userDrawn="1"/>
        </p:nvSpPr>
        <p:spPr bwMode="auto">
          <a:xfrm>
            <a:off x="6951136" y="4675189"/>
            <a:ext cx="4815417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fr-FR" sz="15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Youth and child protection </a:t>
            </a:r>
            <a:r>
              <a:rPr lang="en-US" altLang="fr-FR" sz="15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centre</a:t>
            </a:r>
            <a:r>
              <a:rPr lang="en-US" altLang="fr-FR" sz="15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(CPEJ)</a:t>
            </a:r>
          </a:p>
        </p:txBody>
      </p:sp>
      <p:sp>
        <p:nvSpPr>
          <p:cNvPr id="41" name="ZoneTexte 40"/>
          <p:cNvSpPr txBox="1">
            <a:spLocks noChangeArrowheads="1"/>
          </p:cNvSpPr>
          <p:nvPr userDrawn="1"/>
        </p:nvSpPr>
        <p:spPr bwMode="auto">
          <a:xfrm>
            <a:off x="6951135" y="4217990"/>
            <a:ext cx="3486151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fr-CA" altLang="fr-FR" sz="15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Rehabilitation</a:t>
            </a:r>
            <a:r>
              <a:rPr lang="fr-CA" altLang="fr-FR" sz="15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centre (CR)</a:t>
            </a:r>
          </a:p>
        </p:txBody>
      </p:sp>
      <p:pic>
        <p:nvPicPr>
          <p:cNvPr id="42" name="Imag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2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ZoneTexte 43"/>
          <p:cNvSpPr txBox="1">
            <a:spLocks noChangeArrowheads="1"/>
          </p:cNvSpPr>
          <p:nvPr userDrawn="1"/>
        </p:nvSpPr>
        <p:spPr bwMode="auto">
          <a:xfrm>
            <a:off x="442384" y="244476"/>
            <a:ext cx="10936816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MISSIONS</a:t>
            </a:r>
          </a:p>
        </p:txBody>
      </p:sp>
    </p:spTree>
    <p:extLst>
      <p:ext uri="{BB962C8B-B14F-4D97-AF65-F5344CB8AC3E}">
        <p14:creationId xmlns:p14="http://schemas.microsoft.com/office/powerpoint/2010/main" val="2661823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s missions_bilin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286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  <a:p>
            <a:pPr>
              <a:defRPr/>
            </a:pPr>
            <a:endParaRPr lang="en-CA" altLang="fr-FR" sz="2000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  <a:p>
            <a:pPr>
              <a:defRPr/>
            </a:pPr>
            <a:r>
              <a:rPr lang="en-US" altLang="fr-FR" sz="2000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  <a:p>
            <a:pPr>
              <a:defRPr/>
            </a:pPr>
            <a:endParaRPr lang="fr-CA" altLang="fr-FR" sz="2000" b="1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</p:txBody>
      </p:sp>
      <p:pic>
        <p:nvPicPr>
          <p:cNvPr id="42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98" y="1448780"/>
            <a:ext cx="6540500" cy="3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>
            <a:spLocks noChangeArrowheads="1"/>
          </p:cNvSpPr>
          <p:nvPr userDrawn="1"/>
        </p:nvSpPr>
        <p:spPr bwMode="auto">
          <a:xfrm>
            <a:off x="-25399" y="1448780"/>
            <a:ext cx="2273300" cy="3922712"/>
          </a:xfrm>
          <a:prstGeom prst="rect">
            <a:avLst/>
          </a:prstGeom>
          <a:solidFill>
            <a:srgbClr val="E56E25">
              <a:alpha val="85098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0"/>
              </a:srgbClr>
            </a:outerShdw>
          </a:effectLst>
        </p:spPr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cxnSp>
        <p:nvCxnSpPr>
          <p:cNvPr id="44" name="Connecteur droit 43"/>
          <p:cNvCxnSpPr/>
          <p:nvPr userDrawn="1"/>
        </p:nvCxnSpPr>
        <p:spPr>
          <a:xfrm>
            <a:off x="6792384" y="2528902"/>
            <a:ext cx="0" cy="2598737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ZoneTexte 8"/>
          <p:cNvSpPr txBox="1">
            <a:spLocks noChangeArrowheads="1"/>
          </p:cNvSpPr>
          <p:nvPr userDrawn="1"/>
        </p:nvSpPr>
        <p:spPr bwMode="auto">
          <a:xfrm>
            <a:off x="6656917" y="1403777"/>
            <a:ext cx="5535083" cy="52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1400" b="1" dirty="0">
                <a:solidFill>
                  <a:srgbClr val="E56E25"/>
                </a:solidFill>
                <a:latin typeface="Arial" panose="020B0604020202020204" pitchFamily="34" charset="0"/>
              </a:rPr>
              <a:t>5 GRANDES MISSIONS DE SANTÉ ET DE SERVICES SOCIAUX</a:t>
            </a:r>
          </a:p>
          <a:p>
            <a:pPr>
              <a:defRPr/>
            </a:pPr>
            <a:r>
              <a:rPr lang="fr-CA" altLang="fr-FR" sz="1400" dirty="0">
                <a:solidFill>
                  <a:srgbClr val="E56E25"/>
                </a:solidFill>
                <a:latin typeface="Arial" panose="020B0604020202020204" pitchFamily="34" charset="0"/>
              </a:rPr>
              <a:t>5 MAJOR HEALTH AND SOCIAL SERVICES MISSIONS</a:t>
            </a:r>
          </a:p>
        </p:txBody>
      </p:sp>
      <p:cxnSp>
        <p:nvCxnSpPr>
          <p:cNvPr id="46" name="Connecteur droit 45"/>
          <p:cNvCxnSpPr/>
          <p:nvPr userDrawn="1"/>
        </p:nvCxnSpPr>
        <p:spPr>
          <a:xfrm>
            <a:off x="222253" y="1718810"/>
            <a:ext cx="1873249" cy="0"/>
          </a:xfrm>
          <a:prstGeom prst="line">
            <a:avLst/>
          </a:prstGeom>
          <a:ln>
            <a:solidFill>
              <a:srgbClr val="FEFEF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ZoneTexte 11"/>
          <p:cNvSpPr txBox="1">
            <a:spLocks noChangeArrowheads="1"/>
          </p:cNvSpPr>
          <p:nvPr userDrawn="1"/>
        </p:nvSpPr>
        <p:spPr bwMode="auto">
          <a:xfrm>
            <a:off x="65619" y="1826761"/>
            <a:ext cx="2182283" cy="278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CA" altLang="fr-FR" sz="1500" b="1" dirty="0">
                <a:solidFill>
                  <a:srgbClr val="FFFFFF"/>
                </a:solidFill>
                <a:latin typeface="Arial" pitchFamily="34" charset="0"/>
                <a:ea typeface="Roboto Light"/>
              </a:rPr>
              <a:t>Ces missions ont été définies par la Loi sur les services de santé et les services sociaux.</a:t>
            </a:r>
          </a:p>
          <a:p>
            <a:pPr algn="ctr"/>
            <a:endParaRPr lang="en-CA" altLang="fr-FR" sz="1500" b="1" dirty="0">
              <a:solidFill>
                <a:srgbClr val="FFFFFF"/>
              </a:solidFill>
              <a:latin typeface="Arial" pitchFamily="34" charset="0"/>
              <a:ea typeface="Roboto Ligh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fr-FR" sz="1400" b="1" dirty="0">
                <a:solidFill>
                  <a:srgbClr val="FFFFFF"/>
                </a:solidFill>
                <a:latin typeface="Arial" pitchFamily="34" charset="0"/>
                <a:ea typeface="Roboto Light"/>
              </a:rPr>
              <a:t>These missions are defined by the </a:t>
            </a:r>
            <a:r>
              <a:rPr lang="en-US" altLang="fr-FR" sz="1400" b="1" i="1" dirty="0">
                <a:solidFill>
                  <a:srgbClr val="FFFFFF"/>
                </a:solidFill>
                <a:latin typeface="Arial" pitchFamily="34" charset="0"/>
                <a:ea typeface="Roboto Light"/>
              </a:rPr>
              <a:t>Act respecting health services and social services.</a:t>
            </a:r>
          </a:p>
          <a:p>
            <a:pPr algn="ctr"/>
            <a:endParaRPr lang="fr-CA" altLang="fr-FR" sz="1500" dirty="0">
              <a:solidFill>
                <a:srgbClr val="FFFFFF"/>
              </a:solidFill>
              <a:latin typeface="Arial" pitchFamily="34" charset="0"/>
              <a:ea typeface="Roboto Light"/>
            </a:endParaRPr>
          </a:p>
        </p:txBody>
      </p:sp>
      <p:sp>
        <p:nvSpPr>
          <p:cNvPr id="48" name="Ellipse 47"/>
          <p:cNvSpPr/>
          <p:nvPr userDrawn="1"/>
        </p:nvSpPr>
        <p:spPr>
          <a:xfrm>
            <a:off x="6724653" y="4325565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49" name="Ellipse 48"/>
          <p:cNvSpPr/>
          <p:nvPr userDrawn="1"/>
        </p:nvSpPr>
        <p:spPr>
          <a:xfrm>
            <a:off x="6724653" y="2659800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50" name="Ellipse 49"/>
          <p:cNvSpPr/>
          <p:nvPr userDrawn="1"/>
        </p:nvSpPr>
        <p:spPr>
          <a:xfrm>
            <a:off x="6724653" y="4857520"/>
            <a:ext cx="137583" cy="1031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51" name="Ellipse 50"/>
          <p:cNvSpPr/>
          <p:nvPr userDrawn="1"/>
        </p:nvSpPr>
        <p:spPr>
          <a:xfrm>
            <a:off x="6724653" y="3232578"/>
            <a:ext cx="137583" cy="101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52" name="Ellipse 51"/>
          <p:cNvSpPr/>
          <p:nvPr userDrawn="1"/>
        </p:nvSpPr>
        <p:spPr>
          <a:xfrm>
            <a:off x="6724653" y="3672550"/>
            <a:ext cx="137583" cy="10318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300" dirty="0">
              <a:solidFill>
                <a:srgbClr val="FFFFFF"/>
              </a:solidFill>
            </a:endParaRPr>
          </a:p>
        </p:txBody>
      </p:sp>
      <p:sp>
        <p:nvSpPr>
          <p:cNvPr id="53" name="ZoneTexte 17"/>
          <p:cNvSpPr txBox="1">
            <a:spLocks noChangeArrowheads="1"/>
          </p:cNvSpPr>
          <p:nvPr userDrawn="1"/>
        </p:nvSpPr>
        <p:spPr bwMode="auto">
          <a:xfrm>
            <a:off x="6951135" y="2415660"/>
            <a:ext cx="4679951" cy="69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altLang="fr-FR" sz="13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Centre local de services communautaires (CLSC)/Local </a:t>
            </a:r>
            <a:r>
              <a:rPr lang="fr-CA" altLang="fr-FR" sz="13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community</a:t>
            </a:r>
            <a:r>
              <a:rPr lang="fr-CA" altLang="fr-FR" sz="13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service centre (CLSC)</a:t>
            </a:r>
          </a:p>
          <a:p>
            <a:endParaRPr lang="fr-CA" altLang="fr-FR" sz="1300" dirty="0">
              <a:solidFill>
                <a:srgbClr val="000000"/>
              </a:solidFill>
              <a:latin typeface="Arial" pitchFamily="34" charset="0"/>
              <a:ea typeface="Roboto Light"/>
            </a:endParaRPr>
          </a:p>
        </p:txBody>
      </p:sp>
      <p:sp>
        <p:nvSpPr>
          <p:cNvPr id="54" name="ZoneTexte 18"/>
          <p:cNvSpPr txBox="1">
            <a:spLocks noChangeArrowheads="1"/>
          </p:cNvSpPr>
          <p:nvPr userDrawn="1"/>
        </p:nvSpPr>
        <p:spPr bwMode="auto">
          <a:xfrm>
            <a:off x="6951135" y="3135740"/>
            <a:ext cx="4679951" cy="52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altLang="fr-FR" sz="13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Centre hospitalier (CH)/</a:t>
            </a:r>
            <a:r>
              <a:rPr lang="fr-CA" altLang="fr-FR" sz="13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Hospital</a:t>
            </a:r>
            <a:r>
              <a:rPr lang="fr-CA" altLang="fr-FR" sz="13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centre (CH)</a:t>
            </a:r>
          </a:p>
          <a:p>
            <a:endParaRPr lang="fr-CA" altLang="fr-FR" sz="1500" dirty="0">
              <a:solidFill>
                <a:srgbClr val="000000"/>
              </a:solidFill>
              <a:latin typeface="Arial" pitchFamily="34" charset="0"/>
              <a:ea typeface="Roboto Light"/>
            </a:endParaRPr>
          </a:p>
        </p:txBody>
      </p:sp>
      <p:sp>
        <p:nvSpPr>
          <p:cNvPr id="55" name="ZoneTexte 19"/>
          <p:cNvSpPr txBox="1">
            <a:spLocks noChangeArrowheads="1"/>
          </p:cNvSpPr>
          <p:nvPr userDrawn="1"/>
        </p:nvSpPr>
        <p:spPr bwMode="auto">
          <a:xfrm>
            <a:off x="6951135" y="3450776"/>
            <a:ext cx="4679951" cy="72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altLang="fr-FR" sz="13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Centre d’hébergement et de soins de longue durée (CHSLD)/</a:t>
            </a:r>
            <a:r>
              <a:rPr lang="en-US" altLang="fr-FR" sz="13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Residential and long-term care </a:t>
            </a:r>
            <a:r>
              <a:rPr lang="en-US" altLang="fr-FR" sz="13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centre</a:t>
            </a:r>
            <a:r>
              <a:rPr lang="en-US" altLang="fr-FR" sz="13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(CHSLD)</a:t>
            </a:r>
          </a:p>
          <a:p>
            <a:endParaRPr lang="fr-CA" altLang="fr-FR" sz="1500" dirty="0">
              <a:solidFill>
                <a:srgbClr val="000000"/>
              </a:solidFill>
              <a:latin typeface="Arial" pitchFamily="34" charset="0"/>
              <a:ea typeface="Roboto Light"/>
            </a:endParaRPr>
          </a:p>
        </p:txBody>
      </p:sp>
      <p:sp>
        <p:nvSpPr>
          <p:cNvPr id="56" name="ZoneTexte 20"/>
          <p:cNvSpPr txBox="1">
            <a:spLocks noChangeArrowheads="1"/>
          </p:cNvSpPr>
          <p:nvPr userDrawn="1"/>
        </p:nvSpPr>
        <p:spPr bwMode="auto">
          <a:xfrm>
            <a:off x="6951136" y="4755920"/>
            <a:ext cx="4815417" cy="72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altLang="fr-FR" sz="13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Centre de protection de l’enfance et de la jeunesse (CPEJ)/</a:t>
            </a:r>
            <a:r>
              <a:rPr lang="en-US" altLang="fr-FR" sz="13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Youth and child protection </a:t>
            </a:r>
            <a:r>
              <a:rPr lang="en-US" altLang="fr-FR" sz="13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centre</a:t>
            </a:r>
            <a:r>
              <a:rPr lang="en-US" altLang="fr-FR" sz="13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(CPEJ)</a:t>
            </a:r>
          </a:p>
          <a:p>
            <a:endParaRPr lang="fr-CA" altLang="fr-FR" sz="1500" dirty="0">
              <a:solidFill>
                <a:srgbClr val="000000"/>
              </a:solidFill>
              <a:latin typeface="Arial" pitchFamily="34" charset="0"/>
              <a:ea typeface="Roboto Light"/>
            </a:endParaRPr>
          </a:p>
        </p:txBody>
      </p:sp>
      <p:sp>
        <p:nvSpPr>
          <p:cNvPr id="57" name="ZoneTexte 21"/>
          <p:cNvSpPr txBox="1">
            <a:spLocks noChangeArrowheads="1"/>
          </p:cNvSpPr>
          <p:nvPr userDrawn="1"/>
        </p:nvSpPr>
        <p:spPr bwMode="auto">
          <a:xfrm>
            <a:off x="6951135" y="4170856"/>
            <a:ext cx="3486151" cy="69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altLang="fr-FR" sz="13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Centre de réadaptation (CR)/</a:t>
            </a:r>
            <a:r>
              <a:rPr lang="fr-CA" altLang="fr-FR" sz="13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Rehabilitation</a:t>
            </a:r>
            <a:r>
              <a:rPr lang="fr-CA" altLang="fr-FR" sz="13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centre (CR)</a:t>
            </a:r>
          </a:p>
          <a:p>
            <a:endParaRPr lang="fr-CA" altLang="fr-FR" sz="1300" dirty="0">
              <a:solidFill>
                <a:srgbClr val="000000"/>
              </a:solidFill>
              <a:latin typeface="Arial" pitchFamily="34" charset="0"/>
              <a:ea typeface="Roboto Light"/>
            </a:endParaRPr>
          </a:p>
        </p:txBody>
      </p:sp>
      <p:pic>
        <p:nvPicPr>
          <p:cNvPr id="58" name="Imag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ZoneTexte 19"/>
          <p:cNvSpPr txBox="1">
            <a:spLocks noChangeArrowheads="1"/>
          </p:cNvSpPr>
          <p:nvPr userDrawn="1"/>
        </p:nvSpPr>
        <p:spPr bwMode="auto">
          <a:xfrm>
            <a:off x="442384" y="244476"/>
            <a:ext cx="10936816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MISSIONS</a:t>
            </a:r>
            <a:endParaRPr lang="fr-CA" altLang="fr-FR" sz="2100" dirty="0">
              <a:solidFill>
                <a:srgbClr val="000000">
                  <a:lumMod val="65000"/>
                  <a:lumOff val="35000"/>
                </a:srgbClr>
              </a:solidFill>
              <a:latin typeface="Arial" pitchFamily="34" charset="0"/>
              <a:ea typeface="MS UI Gothic" pitchFamily="34" charset="-128"/>
            </a:endParaRPr>
          </a:p>
        </p:txBody>
      </p:sp>
      <p:pic>
        <p:nvPicPr>
          <p:cNvPr id="60" name="Image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1071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s vale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</p:txBody>
      </p:sp>
      <p:grpSp>
        <p:nvGrpSpPr>
          <p:cNvPr id="22" name="Groupe 6"/>
          <p:cNvGrpSpPr>
            <a:grpSpLocks/>
          </p:cNvGrpSpPr>
          <p:nvPr userDrawn="1"/>
        </p:nvGrpSpPr>
        <p:grpSpPr bwMode="auto">
          <a:xfrm>
            <a:off x="5080000" y="2416176"/>
            <a:ext cx="1898651" cy="1439863"/>
            <a:chOff x="1176708" y="1542464"/>
            <a:chExt cx="977900" cy="989599"/>
          </a:xfrm>
        </p:grpSpPr>
        <p:sp>
          <p:nvSpPr>
            <p:cNvPr id="24" name="Ellipse 23"/>
            <p:cNvSpPr/>
            <p:nvPr userDrawn="1"/>
          </p:nvSpPr>
          <p:spPr>
            <a:xfrm>
              <a:off x="1176708" y="1554466"/>
              <a:ext cx="977900" cy="977597"/>
            </a:xfrm>
            <a:prstGeom prst="ellipse">
              <a:avLst/>
            </a:prstGeom>
            <a:solidFill>
              <a:srgbClr val="E56E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sz="1800">
                <a:solidFill>
                  <a:srgbClr val="FFFFFF"/>
                </a:solidFill>
              </a:endParaRPr>
            </a:p>
          </p:txBody>
        </p:sp>
        <p:pic>
          <p:nvPicPr>
            <p:cNvPr id="25" name="Image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210" y="1542464"/>
              <a:ext cx="928398" cy="928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5143500" y="3871914"/>
            <a:ext cx="1710267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500" dirty="0">
                <a:solidFill>
                  <a:srgbClr val="000000"/>
                </a:solidFill>
                <a:latin typeface="Arial" panose="020B0604020202020204" pitchFamily="34" charset="0"/>
              </a:rPr>
              <a:t>Clientèle</a:t>
            </a:r>
          </a:p>
        </p:txBody>
      </p:sp>
      <p:sp>
        <p:nvSpPr>
          <p:cNvPr id="27" name="ZoneTexte 26"/>
          <p:cNvSpPr txBox="1">
            <a:spLocks noChangeArrowheads="1"/>
          </p:cNvSpPr>
          <p:nvPr userDrawn="1"/>
        </p:nvSpPr>
        <p:spPr bwMode="auto">
          <a:xfrm>
            <a:off x="1339853" y="1620839"/>
            <a:ext cx="2341033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500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Collaboration</a:t>
            </a:r>
          </a:p>
        </p:txBody>
      </p:sp>
      <p:sp>
        <p:nvSpPr>
          <p:cNvPr id="28" name="ZoneTexte 27"/>
          <p:cNvSpPr txBox="1">
            <a:spLocks noChangeArrowheads="1"/>
          </p:cNvSpPr>
          <p:nvPr userDrawn="1"/>
        </p:nvSpPr>
        <p:spPr bwMode="auto">
          <a:xfrm>
            <a:off x="821269" y="3694114"/>
            <a:ext cx="2341033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500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Transparence</a:t>
            </a:r>
          </a:p>
        </p:txBody>
      </p:sp>
      <p:sp>
        <p:nvSpPr>
          <p:cNvPr id="29" name="ZoneTexte 28"/>
          <p:cNvSpPr txBox="1">
            <a:spLocks noChangeArrowheads="1"/>
          </p:cNvSpPr>
          <p:nvPr userDrawn="1"/>
        </p:nvSpPr>
        <p:spPr bwMode="auto">
          <a:xfrm>
            <a:off x="8678335" y="3186114"/>
            <a:ext cx="2338917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500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Courage</a:t>
            </a:r>
          </a:p>
        </p:txBody>
      </p:sp>
      <p:sp>
        <p:nvSpPr>
          <p:cNvPr id="30" name="ZoneTexte 29"/>
          <p:cNvSpPr txBox="1">
            <a:spLocks noChangeArrowheads="1"/>
          </p:cNvSpPr>
          <p:nvPr userDrawn="1"/>
        </p:nvSpPr>
        <p:spPr bwMode="auto">
          <a:xfrm>
            <a:off x="7484536" y="1382714"/>
            <a:ext cx="2341033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500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Respect</a:t>
            </a:r>
          </a:p>
        </p:txBody>
      </p:sp>
      <p:pic>
        <p:nvPicPr>
          <p:cNvPr id="31" name="Imag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"/>
          <a:stretch>
            <a:fillRect/>
          </a:stretch>
        </p:blipFill>
        <p:spPr bwMode="auto">
          <a:xfrm>
            <a:off x="8583086" y="5364165"/>
            <a:ext cx="3287183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llipse 32"/>
          <p:cNvSpPr/>
          <p:nvPr userDrawn="1"/>
        </p:nvSpPr>
        <p:spPr>
          <a:xfrm>
            <a:off x="3395133" y="1312865"/>
            <a:ext cx="5215467" cy="3913187"/>
          </a:xfrm>
          <a:prstGeom prst="ellips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800">
              <a:solidFill>
                <a:srgbClr val="FFFFFF"/>
              </a:solidFill>
            </a:endParaRPr>
          </a:p>
        </p:txBody>
      </p:sp>
      <p:sp>
        <p:nvSpPr>
          <p:cNvPr id="34" name="ZoneTexte 33"/>
          <p:cNvSpPr txBox="1">
            <a:spLocks noChangeArrowheads="1"/>
          </p:cNvSpPr>
          <p:nvPr userDrawn="1"/>
        </p:nvSpPr>
        <p:spPr bwMode="auto">
          <a:xfrm>
            <a:off x="4834469" y="5757864"/>
            <a:ext cx="2341033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500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Innovation</a:t>
            </a:r>
          </a:p>
        </p:txBody>
      </p:sp>
      <p:pic>
        <p:nvPicPr>
          <p:cNvPr id="35" name="Imag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2882900"/>
            <a:ext cx="1348317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3" y="3316290"/>
            <a:ext cx="1348316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2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418" y="1201738"/>
            <a:ext cx="1348316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33" y="4689475"/>
            <a:ext cx="13462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33" y="1474790"/>
            <a:ext cx="134620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oneTexte 19"/>
          <p:cNvSpPr txBox="1">
            <a:spLocks noChangeArrowheads="1"/>
          </p:cNvSpPr>
          <p:nvPr userDrawn="1"/>
        </p:nvSpPr>
        <p:spPr bwMode="auto">
          <a:xfrm>
            <a:off x="443130" y="244689"/>
            <a:ext cx="10936817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VALEURS</a:t>
            </a:r>
          </a:p>
        </p:txBody>
      </p:sp>
    </p:spTree>
    <p:extLst>
      <p:ext uri="{BB962C8B-B14F-4D97-AF65-F5344CB8AC3E}">
        <p14:creationId xmlns:p14="http://schemas.microsoft.com/office/powerpoint/2010/main" val="23603992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s valeurs_ANGL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01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</p:txBody>
      </p:sp>
      <p:grpSp>
        <p:nvGrpSpPr>
          <p:cNvPr id="22" name="Groupe 6"/>
          <p:cNvGrpSpPr>
            <a:grpSpLocks/>
          </p:cNvGrpSpPr>
          <p:nvPr userDrawn="1"/>
        </p:nvGrpSpPr>
        <p:grpSpPr bwMode="auto">
          <a:xfrm>
            <a:off x="5080000" y="2416176"/>
            <a:ext cx="1898651" cy="1439863"/>
            <a:chOff x="1176708" y="1542464"/>
            <a:chExt cx="977900" cy="989599"/>
          </a:xfrm>
        </p:grpSpPr>
        <p:sp>
          <p:nvSpPr>
            <p:cNvPr id="24" name="Ellipse 23"/>
            <p:cNvSpPr/>
            <p:nvPr userDrawn="1"/>
          </p:nvSpPr>
          <p:spPr>
            <a:xfrm>
              <a:off x="1176708" y="1554466"/>
              <a:ext cx="977900" cy="977597"/>
            </a:xfrm>
            <a:prstGeom prst="ellipse">
              <a:avLst/>
            </a:prstGeom>
            <a:solidFill>
              <a:srgbClr val="E56E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sz="1800">
                <a:solidFill>
                  <a:srgbClr val="FFFFFF"/>
                </a:solidFill>
              </a:endParaRPr>
            </a:p>
          </p:txBody>
        </p:sp>
        <p:pic>
          <p:nvPicPr>
            <p:cNvPr id="25" name="Image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210" y="1542464"/>
              <a:ext cx="928398" cy="928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5143500" y="3871914"/>
            <a:ext cx="1710267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Clientele</a:t>
            </a:r>
            <a:endParaRPr lang="fr-CA" altLang="fr-FR" sz="15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ZoneTexte 26"/>
          <p:cNvSpPr txBox="1">
            <a:spLocks noChangeArrowheads="1"/>
          </p:cNvSpPr>
          <p:nvPr userDrawn="1"/>
        </p:nvSpPr>
        <p:spPr bwMode="auto">
          <a:xfrm>
            <a:off x="1339853" y="1620839"/>
            <a:ext cx="2341033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500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Collaboration</a:t>
            </a:r>
          </a:p>
        </p:txBody>
      </p:sp>
      <p:sp>
        <p:nvSpPr>
          <p:cNvPr id="28" name="ZoneTexte 27"/>
          <p:cNvSpPr txBox="1">
            <a:spLocks noChangeArrowheads="1"/>
          </p:cNvSpPr>
          <p:nvPr userDrawn="1"/>
        </p:nvSpPr>
        <p:spPr bwMode="auto">
          <a:xfrm>
            <a:off x="821269" y="3694114"/>
            <a:ext cx="2341033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500" dirty="0" err="1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Transparency</a:t>
            </a:r>
            <a:endParaRPr lang="fr-CA" altLang="fr-FR" sz="1500" dirty="0">
              <a:solidFill>
                <a:srgbClr val="000000"/>
              </a:solidFill>
              <a:latin typeface="Arial" pitchFamily="34" charset="0"/>
              <a:ea typeface="Roboto Light"/>
              <a:cs typeface="Arial" panose="020B0604020202020204" pitchFamily="34" charset="0"/>
            </a:endParaRPr>
          </a:p>
        </p:txBody>
      </p:sp>
      <p:sp>
        <p:nvSpPr>
          <p:cNvPr id="29" name="ZoneTexte 28"/>
          <p:cNvSpPr txBox="1">
            <a:spLocks noChangeArrowheads="1"/>
          </p:cNvSpPr>
          <p:nvPr userDrawn="1"/>
        </p:nvSpPr>
        <p:spPr bwMode="auto">
          <a:xfrm>
            <a:off x="8678335" y="3186114"/>
            <a:ext cx="2338917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500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Courage</a:t>
            </a:r>
          </a:p>
        </p:txBody>
      </p:sp>
      <p:sp>
        <p:nvSpPr>
          <p:cNvPr id="30" name="ZoneTexte 29"/>
          <p:cNvSpPr txBox="1">
            <a:spLocks noChangeArrowheads="1"/>
          </p:cNvSpPr>
          <p:nvPr userDrawn="1"/>
        </p:nvSpPr>
        <p:spPr bwMode="auto">
          <a:xfrm>
            <a:off x="7484536" y="1382714"/>
            <a:ext cx="2341033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500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Respect</a:t>
            </a:r>
          </a:p>
        </p:txBody>
      </p:sp>
      <p:pic>
        <p:nvPicPr>
          <p:cNvPr id="31" name="Imag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"/>
          <a:stretch>
            <a:fillRect/>
          </a:stretch>
        </p:blipFill>
        <p:spPr bwMode="auto">
          <a:xfrm>
            <a:off x="8583086" y="5364165"/>
            <a:ext cx="3287183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llipse 32"/>
          <p:cNvSpPr/>
          <p:nvPr userDrawn="1"/>
        </p:nvSpPr>
        <p:spPr>
          <a:xfrm>
            <a:off x="3395133" y="1312865"/>
            <a:ext cx="5215467" cy="3913187"/>
          </a:xfrm>
          <a:prstGeom prst="ellips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800">
              <a:solidFill>
                <a:srgbClr val="FFFFFF"/>
              </a:solidFill>
            </a:endParaRPr>
          </a:p>
        </p:txBody>
      </p:sp>
      <p:sp>
        <p:nvSpPr>
          <p:cNvPr id="34" name="ZoneTexte 33"/>
          <p:cNvSpPr txBox="1">
            <a:spLocks noChangeArrowheads="1"/>
          </p:cNvSpPr>
          <p:nvPr userDrawn="1"/>
        </p:nvSpPr>
        <p:spPr bwMode="auto">
          <a:xfrm>
            <a:off x="4834469" y="5757864"/>
            <a:ext cx="2341033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500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Innovation</a:t>
            </a:r>
          </a:p>
        </p:txBody>
      </p:sp>
      <p:pic>
        <p:nvPicPr>
          <p:cNvPr id="35" name="Imag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2882900"/>
            <a:ext cx="1348317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3" y="3316290"/>
            <a:ext cx="1348316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2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418" y="1201738"/>
            <a:ext cx="1348316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33" y="4689475"/>
            <a:ext cx="13462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33" y="1474790"/>
            <a:ext cx="134620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oneTexte 19"/>
          <p:cNvSpPr txBox="1">
            <a:spLocks noChangeArrowheads="1"/>
          </p:cNvSpPr>
          <p:nvPr userDrawn="1"/>
        </p:nvSpPr>
        <p:spPr bwMode="auto">
          <a:xfrm>
            <a:off x="442384" y="244476"/>
            <a:ext cx="10936816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VALUES</a:t>
            </a:r>
          </a:p>
        </p:txBody>
      </p:sp>
    </p:spTree>
    <p:extLst>
      <p:ext uri="{BB962C8B-B14F-4D97-AF65-F5344CB8AC3E}">
        <p14:creationId xmlns:p14="http://schemas.microsoft.com/office/powerpoint/2010/main" val="22435365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s valeurs_bilin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286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  <a:p>
            <a:pPr>
              <a:defRPr/>
            </a:pPr>
            <a:endParaRPr lang="en-CA" altLang="fr-FR" sz="2000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  <a:p>
            <a:pPr>
              <a:defRPr/>
            </a:pPr>
            <a:r>
              <a:rPr lang="en-US" altLang="fr-FR" sz="2000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  <a:p>
            <a:pPr>
              <a:defRPr/>
            </a:pPr>
            <a:endParaRPr lang="fr-CA" altLang="fr-FR" sz="2000" b="1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</p:txBody>
      </p:sp>
      <p:pic>
        <p:nvPicPr>
          <p:cNvPr id="19" name="Imag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ZoneTexte 19"/>
          <p:cNvSpPr txBox="1">
            <a:spLocks noChangeArrowheads="1"/>
          </p:cNvSpPr>
          <p:nvPr userDrawn="1"/>
        </p:nvSpPr>
        <p:spPr bwMode="auto">
          <a:xfrm>
            <a:off x="442384" y="244476"/>
            <a:ext cx="10936816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VALEURS | </a:t>
            </a:r>
            <a:r>
              <a:rPr lang="fr-CA" altLang="fr-FR" sz="2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VALUES</a:t>
            </a:r>
          </a:p>
        </p:txBody>
      </p:sp>
      <p:pic>
        <p:nvPicPr>
          <p:cNvPr id="35" name="Imag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e 6"/>
          <p:cNvGrpSpPr>
            <a:grpSpLocks/>
          </p:cNvGrpSpPr>
          <p:nvPr userDrawn="1"/>
        </p:nvGrpSpPr>
        <p:grpSpPr bwMode="auto">
          <a:xfrm>
            <a:off x="5080000" y="2416176"/>
            <a:ext cx="1898651" cy="1439863"/>
            <a:chOff x="1176708" y="1542464"/>
            <a:chExt cx="977900" cy="989599"/>
          </a:xfrm>
        </p:grpSpPr>
        <p:sp>
          <p:nvSpPr>
            <p:cNvPr id="37" name="Ellipse 36"/>
            <p:cNvSpPr/>
            <p:nvPr userDrawn="1"/>
          </p:nvSpPr>
          <p:spPr>
            <a:xfrm>
              <a:off x="1176708" y="1554466"/>
              <a:ext cx="977900" cy="977597"/>
            </a:xfrm>
            <a:prstGeom prst="ellipse">
              <a:avLst/>
            </a:prstGeom>
            <a:solidFill>
              <a:srgbClr val="E56E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sz="1800">
                <a:solidFill>
                  <a:srgbClr val="FFFFFF"/>
                </a:solidFill>
              </a:endParaRPr>
            </a:p>
          </p:txBody>
        </p:sp>
        <p:pic>
          <p:nvPicPr>
            <p:cNvPr id="38" name="Image 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210" y="1542464"/>
              <a:ext cx="928398" cy="928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ZoneTexte 38"/>
          <p:cNvSpPr txBox="1">
            <a:spLocks noChangeArrowheads="1"/>
          </p:cNvSpPr>
          <p:nvPr userDrawn="1"/>
        </p:nvSpPr>
        <p:spPr bwMode="auto">
          <a:xfrm>
            <a:off x="5143500" y="3871914"/>
            <a:ext cx="1710267" cy="553982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500" b="1" dirty="0">
                <a:solidFill>
                  <a:srgbClr val="000000"/>
                </a:solidFill>
                <a:latin typeface="Arial" panose="020B0604020202020204" pitchFamily="34" charset="0"/>
              </a:rPr>
              <a:t>Clientèle</a:t>
            </a:r>
          </a:p>
          <a:p>
            <a:pPr algn="ctr">
              <a:defRPr/>
            </a:pPr>
            <a:r>
              <a:rPr lang="fr-CA" altLang="fr-FR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Clientele</a:t>
            </a:r>
            <a:endParaRPr lang="fr-CA" altLang="fr-FR" sz="15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ZoneTexte 39"/>
          <p:cNvSpPr txBox="1">
            <a:spLocks noChangeArrowheads="1"/>
          </p:cNvSpPr>
          <p:nvPr userDrawn="1"/>
        </p:nvSpPr>
        <p:spPr bwMode="auto">
          <a:xfrm>
            <a:off x="1339853" y="1620839"/>
            <a:ext cx="2341033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500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Collaboration</a:t>
            </a:r>
          </a:p>
        </p:txBody>
      </p:sp>
      <p:sp>
        <p:nvSpPr>
          <p:cNvPr id="41" name="ZoneTexte 40"/>
          <p:cNvSpPr txBox="1">
            <a:spLocks noChangeArrowheads="1"/>
          </p:cNvSpPr>
          <p:nvPr userDrawn="1"/>
        </p:nvSpPr>
        <p:spPr bwMode="auto">
          <a:xfrm>
            <a:off x="821269" y="3694114"/>
            <a:ext cx="2341033" cy="553982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500" b="1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Transparence</a:t>
            </a:r>
          </a:p>
          <a:p>
            <a:pPr algn="ctr">
              <a:defRPr/>
            </a:pPr>
            <a:r>
              <a:rPr lang="fr-CA" altLang="fr-FR" sz="1500" dirty="0" err="1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Transparency</a:t>
            </a:r>
            <a:endParaRPr lang="fr-CA" altLang="fr-FR" sz="1500" dirty="0">
              <a:solidFill>
                <a:srgbClr val="000000"/>
              </a:solidFill>
              <a:latin typeface="Arial" pitchFamily="34" charset="0"/>
              <a:ea typeface="Roboto Light"/>
              <a:cs typeface="Arial" panose="020B0604020202020204" pitchFamily="34" charset="0"/>
            </a:endParaRPr>
          </a:p>
        </p:txBody>
      </p:sp>
      <p:sp>
        <p:nvSpPr>
          <p:cNvPr id="42" name="ZoneTexte 41"/>
          <p:cNvSpPr txBox="1">
            <a:spLocks noChangeArrowheads="1"/>
          </p:cNvSpPr>
          <p:nvPr userDrawn="1"/>
        </p:nvSpPr>
        <p:spPr bwMode="auto">
          <a:xfrm>
            <a:off x="8678335" y="3186114"/>
            <a:ext cx="2338917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500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Courage</a:t>
            </a:r>
          </a:p>
        </p:txBody>
      </p:sp>
      <p:sp>
        <p:nvSpPr>
          <p:cNvPr id="43" name="ZoneTexte 42"/>
          <p:cNvSpPr txBox="1">
            <a:spLocks noChangeArrowheads="1"/>
          </p:cNvSpPr>
          <p:nvPr userDrawn="1"/>
        </p:nvSpPr>
        <p:spPr bwMode="auto">
          <a:xfrm>
            <a:off x="7484536" y="1382714"/>
            <a:ext cx="2341033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500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Respect</a:t>
            </a:r>
          </a:p>
        </p:txBody>
      </p:sp>
      <p:sp>
        <p:nvSpPr>
          <p:cNvPr id="44" name="Ellipse 43"/>
          <p:cNvSpPr/>
          <p:nvPr userDrawn="1"/>
        </p:nvSpPr>
        <p:spPr>
          <a:xfrm>
            <a:off x="3395133" y="1312865"/>
            <a:ext cx="5215467" cy="3913187"/>
          </a:xfrm>
          <a:prstGeom prst="ellips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800">
              <a:solidFill>
                <a:srgbClr val="FFFFFF"/>
              </a:solidFill>
            </a:endParaRPr>
          </a:p>
        </p:txBody>
      </p:sp>
      <p:sp>
        <p:nvSpPr>
          <p:cNvPr id="45" name="ZoneTexte 44"/>
          <p:cNvSpPr txBox="1">
            <a:spLocks noChangeArrowheads="1"/>
          </p:cNvSpPr>
          <p:nvPr userDrawn="1"/>
        </p:nvSpPr>
        <p:spPr bwMode="auto">
          <a:xfrm>
            <a:off x="4834469" y="5757864"/>
            <a:ext cx="2341033" cy="323149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500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Innovation</a:t>
            </a:r>
          </a:p>
        </p:txBody>
      </p:sp>
      <p:pic>
        <p:nvPicPr>
          <p:cNvPr id="46" name="Imag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2882900"/>
            <a:ext cx="1348317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3" y="3316290"/>
            <a:ext cx="1348316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 2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418" y="1201738"/>
            <a:ext cx="1348316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33" y="4689475"/>
            <a:ext cx="13462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33" y="1474790"/>
            <a:ext cx="134620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0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s déf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2631019" y="3106738"/>
            <a:ext cx="7020983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>
            <a:spLocks noChangeArrowheads="1"/>
          </p:cNvSpPr>
          <p:nvPr userDrawn="1"/>
        </p:nvSpPr>
        <p:spPr bwMode="auto">
          <a:xfrm>
            <a:off x="8195734" y="3997325"/>
            <a:ext cx="2338917" cy="369316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Intégration</a:t>
            </a:r>
          </a:p>
        </p:txBody>
      </p:sp>
      <p:sp>
        <p:nvSpPr>
          <p:cNvPr id="19" name="ZoneTexte 18"/>
          <p:cNvSpPr txBox="1">
            <a:spLocks noChangeArrowheads="1"/>
          </p:cNvSpPr>
          <p:nvPr userDrawn="1"/>
        </p:nvSpPr>
        <p:spPr bwMode="auto">
          <a:xfrm>
            <a:off x="4969936" y="3997326"/>
            <a:ext cx="2341033" cy="646315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Fluidité </a:t>
            </a:r>
          </a:p>
          <a:p>
            <a:pPr algn="ctr">
              <a:defRPr/>
            </a:pPr>
            <a:r>
              <a:rPr lang="fr-CA" alt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et accès</a:t>
            </a:r>
          </a:p>
        </p:txBody>
      </p:sp>
      <p:sp>
        <p:nvSpPr>
          <p:cNvPr id="20" name="ZoneTexte 19"/>
          <p:cNvSpPr txBox="1">
            <a:spLocks noChangeArrowheads="1"/>
          </p:cNvSpPr>
          <p:nvPr userDrawn="1"/>
        </p:nvSpPr>
        <p:spPr bwMode="auto">
          <a:xfrm>
            <a:off x="1536700" y="3997326"/>
            <a:ext cx="2338917" cy="646315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800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Optimisation </a:t>
            </a:r>
          </a:p>
          <a:p>
            <a:pPr algn="ctr">
              <a:defRPr/>
            </a:pPr>
            <a:r>
              <a:rPr lang="fr-CA" altLang="fr-FR" sz="1800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et efficience</a:t>
            </a:r>
          </a:p>
        </p:txBody>
      </p:sp>
      <p:pic>
        <p:nvPicPr>
          <p:cNvPr id="21" name="Imag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35" y="2286002"/>
            <a:ext cx="2190751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86" y="2286002"/>
            <a:ext cx="2188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784" y="2286002"/>
            <a:ext cx="2190749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19"/>
          <p:cNvSpPr txBox="1">
            <a:spLocks noChangeArrowheads="1"/>
          </p:cNvSpPr>
          <p:nvPr userDrawn="1"/>
        </p:nvSpPr>
        <p:spPr bwMode="auto">
          <a:xfrm>
            <a:off x="443130" y="244689"/>
            <a:ext cx="10936817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DÉFIS</a:t>
            </a:r>
          </a:p>
        </p:txBody>
      </p:sp>
    </p:spTree>
    <p:extLst>
      <p:ext uri="{BB962C8B-B14F-4D97-AF65-F5344CB8AC3E}">
        <p14:creationId xmlns:p14="http://schemas.microsoft.com/office/powerpoint/2010/main" val="134893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A158B-1390-4017-A77B-33B656CCC46D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2022-03-22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CC1-A120-4F2F-A517-98654A022AB2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745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s défis_ANGL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01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2631019" y="3106738"/>
            <a:ext cx="7020983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>
            <a:spLocks noChangeArrowheads="1"/>
          </p:cNvSpPr>
          <p:nvPr userDrawn="1"/>
        </p:nvSpPr>
        <p:spPr bwMode="auto">
          <a:xfrm>
            <a:off x="8195734" y="3997325"/>
            <a:ext cx="2338917" cy="369316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Integration</a:t>
            </a:r>
            <a:endParaRPr lang="fr-CA" altLang="fr-FR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ZoneTexte 18"/>
          <p:cNvSpPr txBox="1">
            <a:spLocks noChangeArrowheads="1"/>
          </p:cNvSpPr>
          <p:nvPr userDrawn="1"/>
        </p:nvSpPr>
        <p:spPr bwMode="auto">
          <a:xfrm>
            <a:off x="4969936" y="3997326"/>
            <a:ext cx="2341033" cy="369316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8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Fluidity</a:t>
            </a:r>
            <a:r>
              <a:rPr lang="fr-CA" altLang="fr-FR" sz="18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and </a:t>
            </a:r>
            <a:r>
              <a:rPr lang="fr-CA" altLang="fr-FR" sz="18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access</a:t>
            </a:r>
            <a:endParaRPr lang="fr-CA" altLang="fr-FR" sz="1800" dirty="0">
              <a:solidFill>
                <a:srgbClr val="000000"/>
              </a:solidFill>
              <a:latin typeface="Arial" pitchFamily="34" charset="0"/>
              <a:ea typeface="Roboto Light"/>
            </a:endParaRPr>
          </a:p>
        </p:txBody>
      </p:sp>
      <p:sp>
        <p:nvSpPr>
          <p:cNvPr id="20" name="ZoneTexte 19"/>
          <p:cNvSpPr txBox="1">
            <a:spLocks noChangeArrowheads="1"/>
          </p:cNvSpPr>
          <p:nvPr userDrawn="1"/>
        </p:nvSpPr>
        <p:spPr bwMode="auto">
          <a:xfrm>
            <a:off x="1536700" y="3997325"/>
            <a:ext cx="2338917" cy="646315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8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Optimization</a:t>
            </a:r>
            <a:r>
              <a:rPr lang="fr-CA" altLang="fr-FR" sz="18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and</a:t>
            </a:r>
          </a:p>
          <a:p>
            <a:pPr algn="ctr">
              <a:defRPr/>
            </a:pPr>
            <a:r>
              <a:rPr lang="fr-CA" altLang="fr-FR" sz="18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efficiency</a:t>
            </a:r>
            <a:endParaRPr lang="fr-CA" altLang="fr-FR" sz="1800" dirty="0">
              <a:solidFill>
                <a:srgbClr val="000000"/>
              </a:solidFill>
              <a:latin typeface="Arial" pitchFamily="34" charset="0"/>
              <a:ea typeface="Roboto Light"/>
            </a:endParaRPr>
          </a:p>
        </p:txBody>
      </p:sp>
      <p:pic>
        <p:nvPicPr>
          <p:cNvPr id="21" name="Imag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35" y="2286002"/>
            <a:ext cx="2190751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86" y="2286002"/>
            <a:ext cx="2188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784" y="2286002"/>
            <a:ext cx="2190749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19"/>
          <p:cNvSpPr txBox="1">
            <a:spLocks noChangeArrowheads="1"/>
          </p:cNvSpPr>
          <p:nvPr userDrawn="1"/>
        </p:nvSpPr>
        <p:spPr bwMode="auto">
          <a:xfrm>
            <a:off x="442384" y="244476"/>
            <a:ext cx="10936816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34647903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s défis_bilin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286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  <a:p>
            <a:pPr>
              <a:defRPr/>
            </a:pPr>
            <a:endParaRPr lang="en-CA" altLang="fr-FR" sz="2000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  <a:p>
            <a:pPr>
              <a:defRPr/>
            </a:pPr>
            <a:r>
              <a:rPr lang="en-US" altLang="fr-FR" sz="2000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  <a:p>
            <a:pPr>
              <a:defRPr/>
            </a:pPr>
            <a:endParaRPr lang="fr-CA" altLang="fr-FR" sz="2000" b="1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2631019" y="2920780"/>
            <a:ext cx="7020983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7"/>
          <p:cNvSpPr txBox="1">
            <a:spLocks noChangeArrowheads="1"/>
          </p:cNvSpPr>
          <p:nvPr userDrawn="1"/>
        </p:nvSpPr>
        <p:spPr bwMode="auto">
          <a:xfrm>
            <a:off x="8257119" y="3811368"/>
            <a:ext cx="2338916" cy="64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CA" altLang="fr-FR" sz="1800" b="1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Intégration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altLang="fr-FR" sz="18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Integration</a:t>
            </a:r>
            <a:endParaRPr lang="fr-CA" altLang="fr-FR" sz="1800" dirty="0">
              <a:solidFill>
                <a:srgbClr val="000000"/>
              </a:solidFill>
              <a:latin typeface="Arial" pitchFamily="34" charset="0"/>
              <a:ea typeface="Roboto Light"/>
            </a:endParaRPr>
          </a:p>
        </p:txBody>
      </p:sp>
      <p:sp>
        <p:nvSpPr>
          <p:cNvPr id="16" name="ZoneTexte 8"/>
          <p:cNvSpPr txBox="1">
            <a:spLocks noChangeArrowheads="1"/>
          </p:cNvSpPr>
          <p:nvPr userDrawn="1"/>
        </p:nvSpPr>
        <p:spPr bwMode="auto">
          <a:xfrm>
            <a:off x="4969936" y="3811368"/>
            <a:ext cx="2341033" cy="64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CA" altLang="fr-FR" sz="1800" b="1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Fluidité et accès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altLang="fr-FR" sz="18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Fluidity</a:t>
            </a:r>
            <a:r>
              <a:rPr lang="fr-CA" altLang="fr-FR" sz="18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and </a:t>
            </a:r>
            <a:r>
              <a:rPr lang="fr-CA" altLang="fr-FR" sz="18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access</a:t>
            </a:r>
            <a:endParaRPr lang="fr-CA" altLang="fr-FR" sz="1800" dirty="0">
              <a:solidFill>
                <a:srgbClr val="000000"/>
              </a:solidFill>
              <a:latin typeface="Arial" pitchFamily="34" charset="0"/>
              <a:ea typeface="Roboto Light"/>
            </a:endParaRPr>
          </a:p>
        </p:txBody>
      </p:sp>
      <p:sp>
        <p:nvSpPr>
          <p:cNvPr id="17" name="ZoneTexte 9"/>
          <p:cNvSpPr txBox="1">
            <a:spLocks noChangeArrowheads="1"/>
          </p:cNvSpPr>
          <p:nvPr userDrawn="1"/>
        </p:nvSpPr>
        <p:spPr bwMode="auto">
          <a:xfrm>
            <a:off x="1415481" y="3811369"/>
            <a:ext cx="2699424" cy="147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CA" altLang="fr-FR" sz="1800" b="1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Optimisation et efficience</a:t>
            </a:r>
          </a:p>
          <a:p>
            <a:pPr algn="ctr"/>
            <a:r>
              <a:rPr lang="fr-CA" altLang="fr-FR" sz="18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Optimization</a:t>
            </a:r>
            <a:r>
              <a:rPr lang="fr-CA" altLang="fr-FR" sz="18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and</a:t>
            </a:r>
          </a:p>
          <a:p>
            <a:pPr algn="ctr"/>
            <a:r>
              <a:rPr lang="fr-CA" altLang="fr-FR" sz="18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efficiency</a:t>
            </a:r>
            <a:endParaRPr lang="fr-CA" altLang="fr-FR" sz="1800" dirty="0">
              <a:solidFill>
                <a:srgbClr val="000000"/>
              </a:solidFill>
              <a:latin typeface="Arial" pitchFamily="34" charset="0"/>
              <a:ea typeface="Roboto Light"/>
            </a:endParaRPr>
          </a:p>
          <a:p>
            <a:pPr algn="ctr"/>
            <a:endParaRPr lang="fr-CA" altLang="fr-FR" sz="1800" b="1" dirty="0">
              <a:solidFill>
                <a:srgbClr val="000000"/>
              </a:solidFill>
              <a:latin typeface="Arial" pitchFamily="34" charset="0"/>
              <a:ea typeface="Roboto Light"/>
            </a:endParaRPr>
          </a:p>
        </p:txBody>
      </p:sp>
      <p:pic>
        <p:nvPicPr>
          <p:cNvPr id="18" name="Imag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9"/>
          <p:cNvSpPr txBox="1">
            <a:spLocks noChangeArrowheads="1"/>
          </p:cNvSpPr>
          <p:nvPr userDrawn="1"/>
        </p:nvSpPr>
        <p:spPr bwMode="auto">
          <a:xfrm>
            <a:off x="442384" y="244476"/>
            <a:ext cx="10936816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DÉFIS | </a:t>
            </a:r>
            <a:r>
              <a:rPr lang="fr-CA" altLang="fr-FR" sz="2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CHALLENGES</a:t>
            </a:r>
          </a:p>
        </p:txBody>
      </p:sp>
      <p:pic>
        <p:nvPicPr>
          <p:cNvPr id="20" name="Imag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35" y="2102562"/>
            <a:ext cx="2190751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86" y="2102562"/>
            <a:ext cx="2188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784" y="2102562"/>
            <a:ext cx="2190749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9538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sion universit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 userDrawn="1"/>
        </p:nvCxnSpPr>
        <p:spPr>
          <a:xfrm>
            <a:off x="2631019" y="3106738"/>
            <a:ext cx="7020983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>
            <a:spLocks noChangeArrowheads="1"/>
          </p:cNvSpPr>
          <p:nvPr userDrawn="1"/>
        </p:nvSpPr>
        <p:spPr bwMode="auto">
          <a:xfrm>
            <a:off x="8257119" y="3997325"/>
            <a:ext cx="2338916" cy="369316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Recherche</a:t>
            </a:r>
          </a:p>
        </p:txBody>
      </p:sp>
      <p:sp>
        <p:nvSpPr>
          <p:cNvPr id="8" name="ZoneTexte 7"/>
          <p:cNvSpPr txBox="1">
            <a:spLocks noChangeArrowheads="1"/>
          </p:cNvSpPr>
          <p:nvPr userDrawn="1"/>
        </p:nvSpPr>
        <p:spPr bwMode="auto">
          <a:xfrm>
            <a:off x="4969936" y="3997324"/>
            <a:ext cx="2341033" cy="369316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Formation</a:t>
            </a:r>
          </a:p>
        </p:txBody>
      </p:sp>
      <p:sp>
        <p:nvSpPr>
          <p:cNvPr id="9" name="ZoneTexte 8"/>
          <p:cNvSpPr txBox="1">
            <a:spLocks noChangeArrowheads="1"/>
          </p:cNvSpPr>
          <p:nvPr userDrawn="1"/>
        </p:nvSpPr>
        <p:spPr bwMode="auto">
          <a:xfrm>
            <a:off x="1559985" y="3997324"/>
            <a:ext cx="2338916" cy="369316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800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Enseignement</a:t>
            </a:r>
          </a:p>
        </p:txBody>
      </p:sp>
      <p:pic>
        <p:nvPicPr>
          <p:cNvPr id="10" name="Imag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2" y="2286002"/>
            <a:ext cx="2188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34" y="2286002"/>
            <a:ext cx="2188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385" y="2286002"/>
            <a:ext cx="2188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9"/>
          <p:cNvSpPr txBox="1">
            <a:spLocks noChangeArrowheads="1"/>
          </p:cNvSpPr>
          <p:nvPr userDrawn="1"/>
        </p:nvSpPr>
        <p:spPr bwMode="auto">
          <a:xfrm>
            <a:off x="443130" y="244689"/>
            <a:ext cx="10936817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MISSION UNIVERSITAIRE</a:t>
            </a:r>
          </a:p>
        </p:txBody>
      </p:sp>
      <p:pic>
        <p:nvPicPr>
          <p:cNvPr id="15" name="Image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</p:txBody>
      </p:sp>
    </p:spTree>
    <p:extLst>
      <p:ext uri="{BB962C8B-B14F-4D97-AF65-F5344CB8AC3E}">
        <p14:creationId xmlns:p14="http://schemas.microsoft.com/office/powerpoint/2010/main" val="1219175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sion universitaire_ANGL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 userDrawn="1"/>
        </p:nvCxnSpPr>
        <p:spPr>
          <a:xfrm>
            <a:off x="2631019" y="3106738"/>
            <a:ext cx="7020983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>
            <a:spLocks noChangeArrowheads="1"/>
          </p:cNvSpPr>
          <p:nvPr userDrawn="1"/>
        </p:nvSpPr>
        <p:spPr bwMode="auto">
          <a:xfrm>
            <a:off x="8257119" y="3997325"/>
            <a:ext cx="2338916" cy="369316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Research</a:t>
            </a:r>
            <a:endParaRPr lang="fr-CA" altLang="fr-FR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ZoneTexte 7"/>
          <p:cNvSpPr txBox="1">
            <a:spLocks noChangeArrowheads="1"/>
          </p:cNvSpPr>
          <p:nvPr userDrawn="1"/>
        </p:nvSpPr>
        <p:spPr bwMode="auto">
          <a:xfrm>
            <a:off x="4969936" y="3997324"/>
            <a:ext cx="2341033" cy="369316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Training</a:t>
            </a:r>
          </a:p>
        </p:txBody>
      </p:sp>
      <p:sp>
        <p:nvSpPr>
          <p:cNvPr id="9" name="ZoneTexte 8"/>
          <p:cNvSpPr txBox="1">
            <a:spLocks noChangeArrowheads="1"/>
          </p:cNvSpPr>
          <p:nvPr userDrawn="1"/>
        </p:nvSpPr>
        <p:spPr bwMode="auto">
          <a:xfrm>
            <a:off x="1559985" y="3997324"/>
            <a:ext cx="2338916" cy="369316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800" dirty="0" err="1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Teaching</a:t>
            </a:r>
            <a:endParaRPr lang="fr-CA" altLang="fr-FR" sz="1800" dirty="0">
              <a:solidFill>
                <a:srgbClr val="000000"/>
              </a:solidFill>
              <a:latin typeface="Arial" pitchFamily="34" charset="0"/>
              <a:ea typeface="Roboto Light"/>
              <a:cs typeface="Arial" panose="020B0604020202020204" pitchFamily="34" charset="0"/>
            </a:endParaRPr>
          </a:p>
        </p:txBody>
      </p:sp>
      <p:pic>
        <p:nvPicPr>
          <p:cNvPr id="10" name="Imag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2" y="2286002"/>
            <a:ext cx="2188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34" y="2286002"/>
            <a:ext cx="2188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385" y="2286002"/>
            <a:ext cx="2188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9"/>
          <p:cNvSpPr txBox="1">
            <a:spLocks noChangeArrowheads="1"/>
          </p:cNvSpPr>
          <p:nvPr userDrawn="1"/>
        </p:nvSpPr>
        <p:spPr bwMode="auto">
          <a:xfrm>
            <a:off x="443130" y="244689"/>
            <a:ext cx="10936817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ACADEMIC MISSION</a:t>
            </a:r>
          </a:p>
        </p:txBody>
      </p:sp>
      <p:pic>
        <p:nvPicPr>
          <p:cNvPr id="15" name="Image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01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</p:txBody>
      </p:sp>
    </p:spTree>
    <p:extLst>
      <p:ext uri="{BB962C8B-B14F-4D97-AF65-F5344CB8AC3E}">
        <p14:creationId xmlns:p14="http://schemas.microsoft.com/office/powerpoint/2010/main" val="1611051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sion universitaire_BILIN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 userDrawn="1"/>
        </p:nvCxnSpPr>
        <p:spPr>
          <a:xfrm>
            <a:off x="2631019" y="3106738"/>
            <a:ext cx="7020983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>
            <a:spLocks noChangeArrowheads="1"/>
          </p:cNvSpPr>
          <p:nvPr userDrawn="1"/>
        </p:nvSpPr>
        <p:spPr bwMode="auto">
          <a:xfrm>
            <a:off x="8257119" y="3997326"/>
            <a:ext cx="2338916" cy="646315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800" b="1" dirty="0">
                <a:solidFill>
                  <a:srgbClr val="000000"/>
                </a:solidFill>
                <a:latin typeface="Arial" panose="020B0604020202020204" pitchFamily="34" charset="0"/>
              </a:rPr>
              <a:t>Recherche</a:t>
            </a:r>
          </a:p>
          <a:p>
            <a:pPr algn="ctr">
              <a:defRPr/>
            </a:pPr>
            <a:r>
              <a:rPr lang="fr-CA" altLang="fr-FR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Research</a:t>
            </a:r>
            <a:endParaRPr lang="fr-CA" altLang="fr-FR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ZoneTexte 7"/>
          <p:cNvSpPr txBox="1">
            <a:spLocks noChangeArrowheads="1"/>
          </p:cNvSpPr>
          <p:nvPr userDrawn="1"/>
        </p:nvSpPr>
        <p:spPr bwMode="auto">
          <a:xfrm>
            <a:off x="4969936" y="3997326"/>
            <a:ext cx="2341033" cy="646315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fr-CA" altLang="fr-FR" sz="1800" b="1" dirty="0">
                <a:solidFill>
                  <a:srgbClr val="000000"/>
                </a:solidFill>
                <a:latin typeface="Arial" panose="020B0604020202020204" pitchFamily="34" charset="0"/>
              </a:rPr>
              <a:t>Formation</a:t>
            </a:r>
          </a:p>
          <a:p>
            <a:pPr algn="ctr">
              <a:defRPr/>
            </a:pPr>
            <a:r>
              <a:rPr lang="fr-CA" alt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Training</a:t>
            </a:r>
          </a:p>
        </p:txBody>
      </p:sp>
      <p:sp>
        <p:nvSpPr>
          <p:cNvPr id="9" name="ZoneTexte 8"/>
          <p:cNvSpPr txBox="1">
            <a:spLocks noChangeArrowheads="1"/>
          </p:cNvSpPr>
          <p:nvPr userDrawn="1"/>
        </p:nvSpPr>
        <p:spPr bwMode="auto">
          <a:xfrm>
            <a:off x="1559985" y="3997326"/>
            <a:ext cx="2338916" cy="646315"/>
          </a:xfrm>
          <a:prstGeom prst="rect">
            <a:avLst/>
          </a:prstGeom>
          <a:noFill/>
          <a:ln>
            <a:noFill/>
          </a:ln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800" b="1" dirty="0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Enseignement</a:t>
            </a:r>
          </a:p>
          <a:p>
            <a:pPr algn="ctr">
              <a:defRPr/>
            </a:pPr>
            <a:r>
              <a:rPr lang="fr-CA" altLang="fr-FR" sz="1800" dirty="0" err="1">
                <a:solidFill>
                  <a:srgbClr val="000000"/>
                </a:solidFill>
                <a:latin typeface="Arial" pitchFamily="34" charset="0"/>
                <a:ea typeface="Roboto Light"/>
                <a:cs typeface="Arial" panose="020B0604020202020204" pitchFamily="34" charset="0"/>
              </a:rPr>
              <a:t>Teaching</a:t>
            </a:r>
            <a:endParaRPr lang="fr-CA" altLang="fr-FR" sz="1800" dirty="0">
              <a:solidFill>
                <a:srgbClr val="000000"/>
              </a:solidFill>
              <a:latin typeface="Arial" pitchFamily="34" charset="0"/>
              <a:ea typeface="Roboto Light"/>
              <a:cs typeface="Arial" panose="020B0604020202020204" pitchFamily="34" charset="0"/>
            </a:endParaRPr>
          </a:p>
        </p:txBody>
      </p:sp>
      <p:pic>
        <p:nvPicPr>
          <p:cNvPr id="10" name="Imag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2" y="2286002"/>
            <a:ext cx="2188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34" y="2286002"/>
            <a:ext cx="2188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385" y="2286002"/>
            <a:ext cx="2188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9"/>
          <p:cNvSpPr txBox="1">
            <a:spLocks noChangeArrowheads="1"/>
          </p:cNvSpPr>
          <p:nvPr userDrawn="1"/>
        </p:nvSpPr>
        <p:spPr bwMode="auto">
          <a:xfrm>
            <a:off x="443130" y="244689"/>
            <a:ext cx="10936817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MISSION UNIVERSITAIRE | </a:t>
            </a:r>
            <a:r>
              <a:rPr lang="fr-CA" altLang="fr-FR" sz="2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ACADEMIC MISSION</a:t>
            </a:r>
          </a:p>
        </p:txBody>
      </p:sp>
      <p:pic>
        <p:nvPicPr>
          <p:cNvPr id="15" name="Image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286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  <a:p>
            <a:pPr>
              <a:defRPr/>
            </a:pPr>
            <a:endParaRPr lang="en-CA" altLang="fr-FR" sz="2000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  <a:p>
            <a:pPr>
              <a:defRPr/>
            </a:pPr>
            <a:r>
              <a:rPr lang="en-US" altLang="fr-FR" sz="2000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  <a:p>
            <a:pPr>
              <a:defRPr/>
            </a:pPr>
            <a:endParaRPr lang="fr-CA" altLang="fr-FR" sz="2000" b="1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480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re haute dir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119" y="1477963"/>
            <a:ext cx="2961216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084" y="1460502"/>
            <a:ext cx="298026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9" y="1392240"/>
            <a:ext cx="3128433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Connecteur droit 23"/>
          <p:cNvCxnSpPr/>
          <p:nvPr userDrawn="1"/>
        </p:nvCxnSpPr>
        <p:spPr>
          <a:xfrm>
            <a:off x="1062567" y="3849688"/>
            <a:ext cx="2034117" cy="0"/>
          </a:xfrm>
          <a:prstGeom prst="line">
            <a:avLst/>
          </a:prstGeom>
          <a:ln w="21590">
            <a:solidFill>
              <a:srgbClr val="E56E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>
            <a:spLocks noChangeArrowheads="1"/>
          </p:cNvSpPr>
          <p:nvPr userDrawn="1"/>
        </p:nvSpPr>
        <p:spPr bwMode="auto">
          <a:xfrm>
            <a:off x="912284" y="3937001"/>
            <a:ext cx="2438400" cy="52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Roboto Bold"/>
              </a:rPr>
              <a:t>Benoit Morin</a:t>
            </a:r>
          </a:p>
          <a:p>
            <a:pPr algn="ctr">
              <a:defRPr/>
            </a:pPr>
            <a:r>
              <a:rPr lang="fr-CA" altLang="fr-FR" sz="14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Président-directeur général</a:t>
            </a:r>
          </a:p>
        </p:txBody>
      </p:sp>
      <p:cxnSp>
        <p:nvCxnSpPr>
          <p:cNvPr id="26" name="Connecteur droit 25"/>
          <p:cNvCxnSpPr/>
          <p:nvPr userDrawn="1"/>
        </p:nvCxnSpPr>
        <p:spPr>
          <a:xfrm>
            <a:off x="5048253" y="3851275"/>
            <a:ext cx="2034116" cy="0"/>
          </a:xfrm>
          <a:prstGeom prst="line">
            <a:avLst/>
          </a:prstGeom>
          <a:ln w="21590">
            <a:solidFill>
              <a:srgbClr val="E56E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>
            <a:spLocks noChangeArrowheads="1"/>
          </p:cNvSpPr>
          <p:nvPr userDrawn="1"/>
        </p:nvSpPr>
        <p:spPr bwMode="auto">
          <a:xfrm>
            <a:off x="4773084" y="3919539"/>
            <a:ext cx="2565400" cy="116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Roboto Bold"/>
              </a:rPr>
              <a:t>Lynne McVey</a:t>
            </a:r>
          </a:p>
          <a:p>
            <a:pPr algn="ctr">
              <a:defRPr/>
            </a:pPr>
            <a:r>
              <a:rPr lang="fr-CA" altLang="fr-FR" sz="14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Présidente-directrice générale adjointe,</a:t>
            </a:r>
          </a:p>
          <a:p>
            <a:pPr algn="ctr">
              <a:defRPr/>
            </a:pPr>
            <a:r>
              <a:rPr lang="fr-CA" altLang="fr-FR" sz="14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programmes cliniques et mission universitaire</a:t>
            </a:r>
          </a:p>
        </p:txBody>
      </p:sp>
      <p:cxnSp>
        <p:nvCxnSpPr>
          <p:cNvPr id="28" name="Connecteur droit 27"/>
          <p:cNvCxnSpPr/>
          <p:nvPr userDrawn="1"/>
        </p:nvCxnSpPr>
        <p:spPr>
          <a:xfrm>
            <a:off x="8930217" y="3849688"/>
            <a:ext cx="2032000" cy="0"/>
          </a:xfrm>
          <a:prstGeom prst="line">
            <a:avLst/>
          </a:prstGeom>
          <a:ln w="21590">
            <a:solidFill>
              <a:srgbClr val="E56E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>
            <a:spLocks noChangeArrowheads="1"/>
          </p:cNvSpPr>
          <p:nvPr userDrawn="1"/>
        </p:nvSpPr>
        <p:spPr bwMode="auto">
          <a:xfrm>
            <a:off x="8555569" y="3916365"/>
            <a:ext cx="2791884" cy="95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Roboto Bold"/>
              </a:rPr>
              <a:t>Marie-Claire Richer</a:t>
            </a:r>
          </a:p>
          <a:p>
            <a:pPr algn="ctr">
              <a:defRPr/>
            </a:pPr>
            <a:r>
              <a:rPr lang="fr-CA" altLang="fr-FR" sz="14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Directrice générale adjointe,</a:t>
            </a:r>
          </a:p>
          <a:p>
            <a:pPr algn="ctr">
              <a:defRPr/>
            </a:pPr>
            <a:r>
              <a:rPr lang="fr-CA" altLang="fr-FR" sz="14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amélioration continue, accès et infrastructures</a:t>
            </a:r>
          </a:p>
        </p:txBody>
      </p:sp>
      <p:sp>
        <p:nvSpPr>
          <p:cNvPr id="30" name="ZoneTexte 19"/>
          <p:cNvSpPr txBox="1">
            <a:spLocks noChangeArrowheads="1"/>
          </p:cNvSpPr>
          <p:nvPr userDrawn="1"/>
        </p:nvSpPr>
        <p:spPr bwMode="auto">
          <a:xfrm>
            <a:off x="443130" y="244689"/>
            <a:ext cx="10936817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LA HAUTE DIRECTION</a:t>
            </a:r>
          </a:p>
        </p:txBody>
      </p:sp>
    </p:spTree>
    <p:extLst>
      <p:ext uri="{BB962C8B-B14F-4D97-AF65-F5344CB8AC3E}">
        <p14:creationId xmlns:p14="http://schemas.microsoft.com/office/powerpoint/2010/main" val="49599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re haute direction_ANGL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01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119" y="1477963"/>
            <a:ext cx="2961216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084" y="1460502"/>
            <a:ext cx="298026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9" y="1392240"/>
            <a:ext cx="3128433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Connecteur droit 23"/>
          <p:cNvCxnSpPr/>
          <p:nvPr userDrawn="1"/>
        </p:nvCxnSpPr>
        <p:spPr>
          <a:xfrm>
            <a:off x="1062567" y="3849688"/>
            <a:ext cx="2034117" cy="0"/>
          </a:xfrm>
          <a:prstGeom prst="line">
            <a:avLst/>
          </a:prstGeom>
          <a:ln w="21590">
            <a:solidFill>
              <a:srgbClr val="E56E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>
            <a:spLocks noChangeArrowheads="1"/>
          </p:cNvSpPr>
          <p:nvPr userDrawn="1"/>
        </p:nvSpPr>
        <p:spPr bwMode="auto">
          <a:xfrm>
            <a:off x="912284" y="3937001"/>
            <a:ext cx="2438400" cy="52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Roboto Bold"/>
              </a:rPr>
              <a:t>Benoit Morin</a:t>
            </a:r>
          </a:p>
          <a:p>
            <a:pPr algn="ctr">
              <a:defRPr/>
            </a:pPr>
            <a:r>
              <a:rPr lang="fr-CA" altLang="fr-FR" sz="14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President</a:t>
            </a:r>
            <a:r>
              <a:rPr lang="fr-CA" altLang="fr-FR" sz="14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and CEO</a:t>
            </a:r>
          </a:p>
        </p:txBody>
      </p:sp>
      <p:cxnSp>
        <p:nvCxnSpPr>
          <p:cNvPr id="26" name="Connecteur droit 25"/>
          <p:cNvCxnSpPr/>
          <p:nvPr userDrawn="1"/>
        </p:nvCxnSpPr>
        <p:spPr>
          <a:xfrm>
            <a:off x="5048253" y="3851275"/>
            <a:ext cx="2034116" cy="0"/>
          </a:xfrm>
          <a:prstGeom prst="line">
            <a:avLst/>
          </a:prstGeom>
          <a:ln w="21590">
            <a:solidFill>
              <a:srgbClr val="E56E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>
            <a:spLocks noChangeArrowheads="1"/>
          </p:cNvSpPr>
          <p:nvPr userDrawn="1"/>
        </p:nvSpPr>
        <p:spPr bwMode="auto">
          <a:xfrm>
            <a:off x="4773084" y="3919539"/>
            <a:ext cx="2565400" cy="95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Roboto Bold"/>
              </a:rPr>
              <a:t>Lynne McVey</a:t>
            </a:r>
          </a:p>
          <a:p>
            <a:pPr algn="ctr">
              <a:defRPr/>
            </a:pPr>
            <a:r>
              <a:rPr lang="en-US" altLang="fr-FR" sz="14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Assistant President and CEO, Clinical Programs and Academic Mission</a:t>
            </a:r>
            <a:endParaRPr lang="fr-CA" altLang="fr-FR" sz="1400" dirty="0">
              <a:solidFill>
                <a:srgbClr val="000000"/>
              </a:solidFill>
              <a:latin typeface="Arial" pitchFamily="34" charset="0"/>
              <a:ea typeface="Roboto Light"/>
            </a:endParaRPr>
          </a:p>
        </p:txBody>
      </p:sp>
      <p:cxnSp>
        <p:nvCxnSpPr>
          <p:cNvPr id="28" name="Connecteur droit 27"/>
          <p:cNvCxnSpPr/>
          <p:nvPr userDrawn="1"/>
        </p:nvCxnSpPr>
        <p:spPr>
          <a:xfrm>
            <a:off x="8930217" y="3849688"/>
            <a:ext cx="2032000" cy="0"/>
          </a:xfrm>
          <a:prstGeom prst="line">
            <a:avLst/>
          </a:prstGeom>
          <a:ln w="21590">
            <a:solidFill>
              <a:srgbClr val="E56E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>
            <a:spLocks noChangeArrowheads="1"/>
          </p:cNvSpPr>
          <p:nvPr userDrawn="1"/>
        </p:nvSpPr>
        <p:spPr bwMode="auto">
          <a:xfrm>
            <a:off x="8555569" y="3916365"/>
            <a:ext cx="2791884" cy="95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fr-CA" altLang="fr-FR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Roboto Bold"/>
              </a:rPr>
              <a:t>Marie-Claire Richer</a:t>
            </a:r>
          </a:p>
          <a:p>
            <a:pPr algn="ctr">
              <a:defRPr/>
            </a:pPr>
            <a:r>
              <a:rPr lang="fr-CA" altLang="fr-FR" sz="14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Assistant </a:t>
            </a:r>
            <a:r>
              <a:rPr lang="fr-CA" altLang="fr-FR" sz="14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Executive</a:t>
            </a:r>
            <a:r>
              <a:rPr lang="fr-CA" altLang="fr-FR" sz="14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</a:t>
            </a:r>
            <a:r>
              <a:rPr lang="fr-CA" altLang="fr-FR" sz="14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Director</a:t>
            </a:r>
            <a:r>
              <a:rPr lang="fr-CA" altLang="fr-FR" sz="14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, </a:t>
            </a:r>
            <a:r>
              <a:rPr lang="fr-CA" altLang="fr-FR" sz="14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Continuous</a:t>
            </a:r>
            <a:r>
              <a:rPr lang="fr-CA" altLang="fr-FR" sz="14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</a:t>
            </a:r>
            <a:r>
              <a:rPr lang="fr-CA" altLang="fr-FR" sz="14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Improvement</a:t>
            </a:r>
            <a:r>
              <a:rPr lang="fr-CA" altLang="fr-FR" sz="14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, </a:t>
            </a:r>
            <a:r>
              <a:rPr lang="fr-CA" altLang="fr-FR" sz="14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Acces</a:t>
            </a:r>
            <a:r>
              <a:rPr lang="fr-CA" altLang="fr-FR" sz="14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and Infrastructures</a:t>
            </a:r>
          </a:p>
        </p:txBody>
      </p:sp>
      <p:sp>
        <p:nvSpPr>
          <p:cNvPr id="30" name="ZoneTexte 19"/>
          <p:cNvSpPr txBox="1">
            <a:spLocks noChangeArrowheads="1"/>
          </p:cNvSpPr>
          <p:nvPr userDrawn="1"/>
        </p:nvSpPr>
        <p:spPr bwMode="auto">
          <a:xfrm>
            <a:off x="442384" y="244476"/>
            <a:ext cx="10936816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MANAGEMENT TEAM</a:t>
            </a:r>
          </a:p>
        </p:txBody>
      </p:sp>
    </p:spTree>
    <p:extLst>
      <p:ext uri="{BB962C8B-B14F-4D97-AF65-F5344CB8AC3E}">
        <p14:creationId xmlns:p14="http://schemas.microsoft.com/office/powerpoint/2010/main" val="330696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re haute direction_bilin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286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  <a:p>
            <a:pPr>
              <a:defRPr/>
            </a:pPr>
            <a:endParaRPr lang="en-CA" altLang="fr-FR" sz="2000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  <a:p>
            <a:pPr>
              <a:defRPr/>
            </a:pPr>
            <a:r>
              <a:rPr lang="en-US" altLang="fr-FR" sz="2000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  <a:p>
            <a:pPr>
              <a:defRPr/>
            </a:pPr>
            <a:endParaRPr lang="fr-CA" altLang="fr-FR" sz="2000" b="1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</p:txBody>
      </p:sp>
      <p:sp>
        <p:nvSpPr>
          <p:cNvPr id="15" name="ZoneTexte 14"/>
          <p:cNvSpPr txBox="1">
            <a:spLocks noChangeArrowheads="1"/>
          </p:cNvSpPr>
          <p:nvPr userDrawn="1"/>
        </p:nvSpPr>
        <p:spPr bwMode="auto">
          <a:xfrm>
            <a:off x="897468" y="3933826"/>
            <a:ext cx="2438400" cy="64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CA" altLang="fr-FR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Roboto Bold"/>
              </a:rPr>
              <a:t>Benoit Morin</a:t>
            </a:r>
          </a:p>
          <a:p>
            <a:pPr algn="ctr"/>
            <a:r>
              <a:rPr lang="fr-CA" altLang="fr-FR" sz="1100" b="1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Président-directeur général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altLang="fr-FR" sz="11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President</a:t>
            </a:r>
            <a:r>
              <a:rPr lang="fr-CA" altLang="fr-FR" sz="11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and CEO</a:t>
            </a:r>
          </a:p>
        </p:txBody>
      </p:sp>
      <p:sp>
        <p:nvSpPr>
          <p:cNvPr id="17" name="ZoneTexte 16"/>
          <p:cNvSpPr txBox="1">
            <a:spLocks noChangeArrowheads="1"/>
          </p:cNvSpPr>
          <p:nvPr userDrawn="1"/>
        </p:nvSpPr>
        <p:spPr bwMode="auto">
          <a:xfrm>
            <a:off x="4794251" y="3919537"/>
            <a:ext cx="2565400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CA" altLang="fr-FR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Roboto Bold"/>
              </a:rPr>
              <a:t>Lynne </a:t>
            </a:r>
            <a:r>
              <a:rPr lang="fr-CA" altLang="fr-FR" sz="1400" b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Roboto Bold"/>
              </a:rPr>
              <a:t>McVey</a:t>
            </a:r>
            <a:endParaRPr lang="fr-CA" altLang="fr-FR" sz="1400" b="1" dirty="0">
              <a:solidFill>
                <a:srgbClr val="000000">
                  <a:lumMod val="65000"/>
                  <a:lumOff val="35000"/>
                </a:srgbClr>
              </a:solidFill>
              <a:latin typeface="Arial" pitchFamily="34" charset="0"/>
              <a:ea typeface="Roboto Bold"/>
            </a:endParaRPr>
          </a:p>
          <a:p>
            <a:pPr algn="ctr"/>
            <a:r>
              <a:rPr lang="fr-CA" altLang="fr-FR" sz="1100" b="1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Présidente-directrice générale adjointe,</a:t>
            </a:r>
          </a:p>
          <a:p>
            <a:pPr algn="ctr"/>
            <a:r>
              <a:rPr lang="fr-CA" altLang="fr-FR" sz="1100" b="1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programmes cliniques et mission universitaire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fr-FR" sz="11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Assistant President and CEO, Clinical Programs and Academic Mission</a:t>
            </a:r>
            <a:endParaRPr lang="fr-CA" altLang="fr-FR" sz="1100" dirty="0">
              <a:solidFill>
                <a:srgbClr val="000000"/>
              </a:solidFill>
              <a:latin typeface="Arial" pitchFamily="34" charset="0"/>
              <a:ea typeface="Roboto Light"/>
            </a:endParaRPr>
          </a:p>
        </p:txBody>
      </p:sp>
      <p:sp>
        <p:nvSpPr>
          <p:cNvPr id="18" name="ZoneTexte 17"/>
          <p:cNvSpPr txBox="1">
            <a:spLocks noChangeArrowheads="1"/>
          </p:cNvSpPr>
          <p:nvPr userDrawn="1"/>
        </p:nvSpPr>
        <p:spPr bwMode="auto">
          <a:xfrm>
            <a:off x="8555569" y="3916365"/>
            <a:ext cx="2791884" cy="115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CA" altLang="fr-FR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Roboto Bold"/>
              </a:rPr>
              <a:t>Marie-Claire Richer</a:t>
            </a:r>
          </a:p>
          <a:p>
            <a:pPr algn="ctr"/>
            <a:r>
              <a:rPr lang="fr-CA" altLang="fr-FR" sz="1100" b="1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Directrice générale adjointe,</a:t>
            </a:r>
          </a:p>
          <a:p>
            <a:pPr algn="ctr"/>
            <a:r>
              <a:rPr lang="fr-CA" altLang="fr-FR" sz="1100" b="1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amélioration continue, accès et infrastructures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altLang="fr-FR" sz="11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Assistant </a:t>
            </a:r>
            <a:r>
              <a:rPr lang="fr-CA" altLang="fr-FR" sz="11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Executive</a:t>
            </a:r>
            <a:r>
              <a:rPr lang="fr-CA" altLang="fr-FR" sz="11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</a:t>
            </a:r>
            <a:r>
              <a:rPr lang="fr-CA" altLang="fr-FR" sz="11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Director</a:t>
            </a:r>
            <a:r>
              <a:rPr lang="fr-CA" altLang="fr-FR" sz="11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, </a:t>
            </a:r>
            <a:r>
              <a:rPr lang="fr-CA" altLang="fr-FR" sz="11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Continuous</a:t>
            </a:r>
            <a:r>
              <a:rPr lang="fr-CA" altLang="fr-FR" sz="11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</a:t>
            </a:r>
            <a:r>
              <a:rPr lang="fr-CA" altLang="fr-FR" sz="11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Improvement</a:t>
            </a:r>
            <a:r>
              <a:rPr lang="fr-CA" altLang="fr-FR" sz="11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, </a:t>
            </a:r>
            <a:r>
              <a:rPr lang="fr-CA" altLang="fr-FR" sz="1100" dirty="0" err="1">
                <a:solidFill>
                  <a:srgbClr val="000000"/>
                </a:solidFill>
                <a:latin typeface="Arial" pitchFamily="34" charset="0"/>
                <a:ea typeface="Roboto Light"/>
              </a:rPr>
              <a:t>Acces</a:t>
            </a:r>
            <a:r>
              <a:rPr lang="fr-CA" altLang="fr-FR" sz="1100" dirty="0">
                <a:solidFill>
                  <a:srgbClr val="000000"/>
                </a:solidFill>
                <a:latin typeface="Arial" pitchFamily="34" charset="0"/>
                <a:ea typeface="Roboto Light"/>
              </a:rPr>
              <a:t> and Infrastructures</a:t>
            </a:r>
          </a:p>
        </p:txBody>
      </p:sp>
      <p:pic>
        <p:nvPicPr>
          <p:cNvPr id="19" name="Imag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>
            <a:spLocks noChangeArrowheads="1"/>
          </p:cNvSpPr>
          <p:nvPr userDrawn="1"/>
        </p:nvSpPr>
        <p:spPr bwMode="auto">
          <a:xfrm>
            <a:off x="442384" y="244476"/>
            <a:ext cx="10936816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HAUTE DIRECTION | </a:t>
            </a:r>
            <a:r>
              <a:rPr lang="fr-CA" altLang="fr-FR" sz="2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MANAGEMENT TEAM</a:t>
            </a:r>
          </a:p>
        </p:txBody>
      </p:sp>
      <p:pic>
        <p:nvPicPr>
          <p:cNvPr id="21" name="Imag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119" y="1477963"/>
            <a:ext cx="2961216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084" y="1460502"/>
            <a:ext cx="298026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9" y="1392240"/>
            <a:ext cx="3128433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24"/>
          <p:cNvCxnSpPr/>
          <p:nvPr userDrawn="1"/>
        </p:nvCxnSpPr>
        <p:spPr>
          <a:xfrm>
            <a:off x="1062567" y="3849688"/>
            <a:ext cx="2034117" cy="0"/>
          </a:xfrm>
          <a:prstGeom prst="line">
            <a:avLst/>
          </a:prstGeom>
          <a:ln w="21590">
            <a:solidFill>
              <a:srgbClr val="E56E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 userDrawn="1"/>
        </p:nvCxnSpPr>
        <p:spPr>
          <a:xfrm>
            <a:off x="5048253" y="3851275"/>
            <a:ext cx="2034116" cy="0"/>
          </a:xfrm>
          <a:prstGeom prst="line">
            <a:avLst/>
          </a:prstGeom>
          <a:ln w="21590">
            <a:solidFill>
              <a:srgbClr val="E56E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 userDrawn="1"/>
        </p:nvCxnSpPr>
        <p:spPr>
          <a:xfrm>
            <a:off x="8930217" y="3849688"/>
            <a:ext cx="2032000" cy="0"/>
          </a:xfrm>
          <a:prstGeom prst="line">
            <a:avLst/>
          </a:prstGeom>
          <a:ln w="21590">
            <a:solidFill>
              <a:srgbClr val="E56E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10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 userDrawn="1"/>
        </p:nvCxnSpPr>
        <p:spPr>
          <a:xfrm flipV="1">
            <a:off x="6136217" y="1449390"/>
            <a:ext cx="0" cy="3678237"/>
          </a:xfrm>
          <a:prstGeom prst="line">
            <a:avLst/>
          </a:prstGeom>
          <a:ln w="19050">
            <a:solidFill>
              <a:srgbClr val="E56E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 userDrawn="1"/>
        </p:nvSpPr>
        <p:spPr>
          <a:xfrm>
            <a:off x="5911851" y="5049838"/>
            <a:ext cx="457200" cy="341312"/>
          </a:xfrm>
          <a:prstGeom prst="ellipse">
            <a:avLst/>
          </a:prstGeom>
          <a:solidFill>
            <a:schemeClr val="bg1"/>
          </a:solidFill>
          <a:ln>
            <a:solidFill>
              <a:srgbClr val="E56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800">
              <a:solidFill>
                <a:srgbClr val="FFFFFF"/>
              </a:solidFill>
            </a:endParaRPr>
          </a:p>
        </p:txBody>
      </p:sp>
      <p:sp>
        <p:nvSpPr>
          <p:cNvPr id="12" name="ZoneTexte 13"/>
          <p:cNvSpPr txBox="1">
            <a:spLocks noChangeArrowheads="1"/>
          </p:cNvSpPr>
          <p:nvPr userDrawn="1"/>
        </p:nvSpPr>
        <p:spPr bwMode="auto">
          <a:xfrm>
            <a:off x="5899151" y="5019676"/>
            <a:ext cx="354550" cy="4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fr-CA" altLang="fr-FR" sz="2000" dirty="0">
                <a:solidFill>
                  <a:srgbClr val="E46C0A"/>
                </a:solidFill>
                <a:latin typeface="Arial Black" panose="020B0A04020102020204" pitchFamily="34" charset="0"/>
              </a:rPr>
              <a:t>+</a:t>
            </a:r>
          </a:p>
        </p:txBody>
      </p:sp>
      <p:pic>
        <p:nvPicPr>
          <p:cNvPr id="7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149" y="1119190"/>
            <a:ext cx="6891868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 userDrawn="1"/>
        </p:nvSpPr>
        <p:spPr>
          <a:xfrm>
            <a:off x="6396567" y="1328738"/>
            <a:ext cx="5759451" cy="4242171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lvl1pPr indent="-285750" defTabSz="539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71450" defTabSz="539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539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539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539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fr-CA" altLang="fr-FR" sz="14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300</a:t>
            </a:r>
            <a:r>
              <a:rPr lang="fr-CA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organismes communautaires locaux</a:t>
            </a:r>
          </a:p>
          <a:p>
            <a:pPr>
              <a:spcBef>
                <a:spcPts val="125"/>
              </a:spcBef>
              <a:buFont typeface="Arial" panose="020B0604020202020204" pitchFamily="34" charset="0"/>
              <a:buChar char="•"/>
              <a:defRPr/>
            </a:pPr>
            <a:r>
              <a:rPr lang="fr-CA" altLang="fr-FR" sz="14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  <a:r>
              <a:rPr lang="fr-CA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commissions scolaires </a:t>
            </a:r>
          </a:p>
          <a:p>
            <a:pPr>
              <a:spcBef>
                <a:spcPts val="125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84 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écoles primaires et secondaires</a:t>
            </a:r>
          </a:p>
          <a:p>
            <a:pPr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CEGEPS publics</a:t>
            </a:r>
          </a:p>
          <a:p>
            <a:pPr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centres Carrefour-jeunesse-emploi</a:t>
            </a:r>
          </a:p>
          <a:p>
            <a:pPr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164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CPE et services de garde</a:t>
            </a:r>
          </a:p>
          <a:p>
            <a:pPr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CA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Plusieurs partenaires municipaux des </a:t>
            </a:r>
            <a:r>
              <a:rPr lang="fr-CA" alt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fr-CA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villes </a:t>
            </a:r>
          </a:p>
          <a:p>
            <a:pPr>
              <a:spcBef>
                <a:spcPts val="125"/>
              </a:spcBef>
              <a:spcAft>
                <a:spcPts val="125"/>
              </a:spcAft>
              <a:defRPr/>
            </a:pPr>
            <a:r>
              <a:rPr lang="fr-CA" alt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et 4</a:t>
            </a:r>
            <a:r>
              <a:rPr lang="fr-CA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arrondissements</a:t>
            </a:r>
          </a:p>
          <a:p>
            <a:pPr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groupes de médecine familiale</a:t>
            </a:r>
            <a:endParaRPr lang="fr-FR" altLang="fr-FR" sz="1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cliniques-réseau</a:t>
            </a:r>
          </a:p>
          <a:p>
            <a:pPr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40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cliniques médicales</a:t>
            </a:r>
            <a:endParaRPr lang="fr-FR" altLang="fr-FR" sz="1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70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pharmacies communautaires</a:t>
            </a:r>
          </a:p>
          <a:p>
            <a:pPr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Ressources privées et privées conventionnées </a:t>
            </a:r>
            <a:b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(CHSLD, résidences privées, RI-RNI) </a:t>
            </a:r>
            <a:endParaRPr lang="fr-FR" altLang="fr-FR" sz="11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200+ 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entreprises d’économie sociale </a:t>
            </a:r>
          </a:p>
          <a:p>
            <a:pPr lvl="1">
              <a:spcBef>
                <a:spcPts val="125"/>
              </a:spcBef>
              <a:spcAft>
                <a:spcPts val="125"/>
              </a:spcAft>
              <a:defRPr/>
            </a:pPr>
            <a:r>
              <a:rPr lang="fr-FR" altLang="fr-FR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defRPr/>
            </a:pPr>
            <a:r>
              <a:rPr lang="fr-FR" altLang="fr-FR" sz="1200" dirty="0">
                <a:solidFill>
                  <a:srgbClr val="E46C0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Nos partenaires régionaux, suprarégionaux, fédéraux</a:t>
            </a:r>
            <a:endParaRPr lang="fr-FR" altLang="fr-FR" sz="1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CA" altLang="fr-FR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9"/>
          <p:cNvSpPr txBox="1">
            <a:spLocks noChangeArrowheads="1"/>
          </p:cNvSpPr>
          <p:nvPr userDrawn="1"/>
        </p:nvSpPr>
        <p:spPr bwMode="auto">
          <a:xfrm>
            <a:off x="442384" y="244476"/>
            <a:ext cx="10936816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PARTENAIRES</a:t>
            </a:r>
          </a:p>
        </p:txBody>
      </p:sp>
      <p:sp>
        <p:nvSpPr>
          <p:cNvPr id="14" name="ZoneTexte 13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</p:txBody>
      </p:sp>
    </p:spTree>
    <p:extLst>
      <p:ext uri="{BB962C8B-B14F-4D97-AF65-F5344CB8AC3E}">
        <p14:creationId xmlns:p14="http://schemas.microsoft.com/office/powerpoint/2010/main" val="1606423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tenaires_angl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 userDrawn="1"/>
        </p:nvCxnSpPr>
        <p:spPr>
          <a:xfrm flipV="1">
            <a:off x="6136217" y="1449390"/>
            <a:ext cx="0" cy="3678237"/>
          </a:xfrm>
          <a:prstGeom prst="line">
            <a:avLst/>
          </a:prstGeom>
          <a:ln w="19050">
            <a:solidFill>
              <a:srgbClr val="E56E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 userDrawn="1"/>
        </p:nvSpPr>
        <p:spPr>
          <a:xfrm>
            <a:off x="5911851" y="4959352"/>
            <a:ext cx="457200" cy="341313"/>
          </a:xfrm>
          <a:prstGeom prst="ellipse">
            <a:avLst/>
          </a:prstGeom>
          <a:solidFill>
            <a:schemeClr val="bg1"/>
          </a:solidFill>
          <a:ln>
            <a:solidFill>
              <a:srgbClr val="E56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800">
              <a:solidFill>
                <a:srgbClr val="FFFFFF"/>
              </a:solidFill>
            </a:endParaRPr>
          </a:p>
        </p:txBody>
      </p:sp>
      <p:sp>
        <p:nvSpPr>
          <p:cNvPr id="11" name="ZoneTexte 13"/>
          <p:cNvSpPr txBox="1">
            <a:spLocks noChangeArrowheads="1"/>
          </p:cNvSpPr>
          <p:nvPr userDrawn="1"/>
        </p:nvSpPr>
        <p:spPr bwMode="auto">
          <a:xfrm>
            <a:off x="5899151" y="4918077"/>
            <a:ext cx="354550" cy="40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fr-CA" altLang="fr-FR" sz="2000" dirty="0">
                <a:solidFill>
                  <a:srgbClr val="E46C0A"/>
                </a:solidFill>
                <a:latin typeface="Arial Black" panose="020B0A04020102020204" pitchFamily="34" charset="0"/>
              </a:rPr>
              <a:t>+</a:t>
            </a:r>
          </a:p>
        </p:txBody>
      </p:sp>
      <p:pic>
        <p:nvPicPr>
          <p:cNvPr id="13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149" y="1042989"/>
            <a:ext cx="6891868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 userDrawn="1"/>
        </p:nvSpPr>
        <p:spPr>
          <a:xfrm>
            <a:off x="6396567" y="1328739"/>
            <a:ext cx="5759451" cy="3785636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lvl1pPr indent="-285750" defTabSz="539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71450" defTabSz="539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539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539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539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fr-CA" altLang="fr-FR" sz="14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300</a:t>
            </a:r>
            <a:r>
              <a:rPr lang="fr-CA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fr-CA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organizations</a:t>
            </a:r>
            <a:endParaRPr lang="fr-CA" altLang="fr-FR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5"/>
              </a:spcBef>
              <a:buFont typeface="Arial" panose="020B0604020202020204" pitchFamily="34" charset="0"/>
              <a:buChar char="•"/>
              <a:defRPr/>
            </a:pPr>
            <a:r>
              <a:rPr lang="fr-CA" altLang="fr-FR" sz="14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  <a:r>
              <a:rPr lang="fr-CA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CA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boards</a:t>
            </a:r>
            <a:endParaRPr lang="fr-CA" altLang="fr-FR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5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84 </a:t>
            </a:r>
            <a:r>
              <a:rPr lang="fr-FR" alt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alt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schools</a:t>
            </a:r>
            <a:endParaRPr lang="fr-FR" altLang="fr-FR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public </a:t>
            </a:r>
            <a:r>
              <a:rPr lang="fr-FR" alt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CEGEPs</a:t>
            </a:r>
            <a:endParaRPr lang="fr-FR" altLang="fr-FR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Carrefour-jeunesse-emploi </a:t>
            </a:r>
            <a:r>
              <a:rPr lang="fr-FR" alt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centers</a:t>
            </a:r>
            <a:endParaRPr lang="fr-FR" altLang="fr-FR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164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daycare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centers</a:t>
            </a:r>
            <a:endParaRPr lang="fr-FR" altLang="fr-FR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32" defTabSz="539965"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CA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Numerous</a:t>
            </a:r>
            <a:r>
              <a:rPr lang="fr-CA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municipal </a:t>
            </a:r>
            <a:r>
              <a:rPr lang="fr-CA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r>
              <a:rPr lang="fr-CA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A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fr-CA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cities</a:t>
            </a:r>
            <a:r>
              <a:rPr lang="fr-CA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A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CA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boroughs</a:t>
            </a:r>
            <a:endParaRPr lang="fr-FR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groups</a:t>
            </a:r>
          </a:p>
          <a:p>
            <a:pPr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 </a:t>
            </a:r>
            <a:r>
              <a:rPr lang="fr-FR" alt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clinics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40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edical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clinics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70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pharmacies </a:t>
            </a:r>
          </a:p>
          <a:p>
            <a:pPr marL="285732"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and </a:t>
            </a:r>
            <a:r>
              <a:rPr 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authorized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ressources (</a:t>
            </a:r>
            <a:r>
              <a:rPr lang="fr-F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CHSLD, résidences privées, RI-RNI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200+ 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</a:t>
            </a:r>
            <a:r>
              <a:rPr lang="fr-FR" alt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  <a:r>
              <a:rPr lang="fr-FR" alt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endParaRPr lang="fr-FR" altLang="fr-FR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25"/>
              </a:spcBef>
              <a:spcAft>
                <a:spcPts val="125"/>
              </a:spcAft>
              <a:defRPr/>
            </a:pPr>
            <a:r>
              <a:rPr lang="fr-FR" altLang="fr-FR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defRPr/>
            </a:pPr>
            <a:r>
              <a:rPr lang="en-US" altLang="fr-FR" sz="1200" dirty="0">
                <a:solidFill>
                  <a:srgbClr val="E46C0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Our regional, </a:t>
            </a:r>
            <a:r>
              <a:rPr lang="en-US" altLang="fr-FR" sz="1200" dirty="0" err="1">
                <a:solidFill>
                  <a:srgbClr val="E46C0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supraregional</a:t>
            </a:r>
            <a:r>
              <a:rPr lang="en-US" altLang="fr-FR" sz="1200" dirty="0">
                <a:solidFill>
                  <a:srgbClr val="E46C0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and federal partners</a:t>
            </a:r>
            <a:endParaRPr lang="fr-CA" altLang="fr-FR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9"/>
          <p:cNvSpPr txBox="1">
            <a:spLocks noChangeArrowheads="1"/>
          </p:cNvSpPr>
          <p:nvPr userDrawn="1"/>
        </p:nvSpPr>
        <p:spPr bwMode="auto">
          <a:xfrm>
            <a:off x="442384" y="244476"/>
            <a:ext cx="10936816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PARTNERS</a:t>
            </a:r>
          </a:p>
        </p:txBody>
      </p:sp>
      <p:sp>
        <p:nvSpPr>
          <p:cNvPr id="16" name="ZoneTexte 15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  <a:p>
            <a:pPr>
              <a:defRPr/>
            </a:pPr>
            <a:endParaRPr lang="fr-CA" altLang="fr-FR" sz="2000" b="1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362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3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5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3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5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A158B-1390-4017-A77B-33B656CCC46D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2022-03-22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CC1-A120-4F2F-A517-98654A022AB2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8393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tenaires_bilin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 userDrawn="1"/>
        </p:nvCxnSpPr>
        <p:spPr>
          <a:xfrm flipV="1">
            <a:off x="6136217" y="819319"/>
            <a:ext cx="0" cy="4524206"/>
          </a:xfrm>
          <a:prstGeom prst="line">
            <a:avLst/>
          </a:prstGeom>
          <a:ln w="19050">
            <a:solidFill>
              <a:srgbClr val="E56E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 userDrawn="1"/>
        </p:nvSpPr>
        <p:spPr>
          <a:xfrm>
            <a:off x="5911851" y="5112914"/>
            <a:ext cx="457200" cy="341312"/>
          </a:xfrm>
          <a:prstGeom prst="ellipse">
            <a:avLst/>
          </a:prstGeom>
          <a:solidFill>
            <a:schemeClr val="bg1"/>
          </a:solidFill>
          <a:ln>
            <a:solidFill>
              <a:srgbClr val="E56E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fr-CA" sz="1800">
              <a:solidFill>
                <a:srgbClr val="FFFFFF"/>
              </a:solidFill>
            </a:endParaRPr>
          </a:p>
        </p:txBody>
      </p:sp>
      <p:sp>
        <p:nvSpPr>
          <p:cNvPr id="11" name="ZoneTexte 13"/>
          <p:cNvSpPr txBox="1">
            <a:spLocks noChangeArrowheads="1"/>
          </p:cNvSpPr>
          <p:nvPr userDrawn="1"/>
        </p:nvSpPr>
        <p:spPr bwMode="auto">
          <a:xfrm>
            <a:off x="5899151" y="5097593"/>
            <a:ext cx="354550" cy="4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fr-CA" altLang="fr-FR" sz="2000" dirty="0">
                <a:solidFill>
                  <a:srgbClr val="E46C0A"/>
                </a:solidFill>
                <a:latin typeface="Arial Black" panose="020B0A04020102020204" pitchFamily="34" charset="0"/>
              </a:rPr>
              <a:t>+</a:t>
            </a:r>
          </a:p>
        </p:txBody>
      </p:sp>
      <p:pic>
        <p:nvPicPr>
          <p:cNvPr id="6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815" y="998732"/>
            <a:ext cx="6891868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 userDrawn="1"/>
        </p:nvSpPr>
        <p:spPr>
          <a:xfrm>
            <a:off x="6396569" y="698668"/>
            <a:ext cx="5700100" cy="5062908"/>
          </a:xfrm>
          <a:prstGeom prst="rect">
            <a:avLst/>
          </a:prstGeom>
          <a:noFill/>
        </p:spPr>
        <p:txBody>
          <a:bodyPr wrap="square" lIns="91423" tIns="45712" rIns="91423" bIns="45712">
            <a:spAutoFit/>
          </a:bodyPr>
          <a:lstStyle>
            <a:lvl1pPr indent="-285750" defTabSz="539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71450" defTabSz="539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539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539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539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CA" altLang="fr-FR" sz="12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300</a:t>
            </a:r>
            <a:r>
              <a:rPr lang="fr-CA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organismes communautaires locaux/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r-CA" alt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fr-CA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organizations</a:t>
            </a:r>
            <a:endParaRPr lang="fr-CA" altLang="fr-F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5"/>
              </a:spcBef>
              <a:buFont typeface="Arial" panose="020B0604020202020204" pitchFamily="34" charset="0"/>
              <a:buChar char="•"/>
              <a:defRPr/>
            </a:pPr>
            <a:r>
              <a:rPr lang="fr-CA" altLang="fr-FR" sz="12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  <a:r>
              <a:rPr lang="fr-CA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commissions scolaires/</a:t>
            </a:r>
            <a:r>
              <a:rPr lang="fr-CA" alt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CA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boards</a:t>
            </a:r>
            <a:endParaRPr lang="fr-CA" altLang="fr-F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32" fontAlgn="base">
              <a:spcBef>
                <a:spcPts val="1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2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84 </a:t>
            </a:r>
            <a: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écoles primaires et secondaires/</a:t>
            </a:r>
            <a:r>
              <a:rPr lang="fr-FR" alt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alt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schools</a:t>
            </a:r>
            <a:endParaRPr lang="fr-FR" altLang="fr-F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2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  <a: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CEGEPS publics/public </a:t>
            </a:r>
            <a:r>
              <a:rPr lang="fr-FR" alt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CEGEPs</a:t>
            </a:r>
            <a:endParaRPr lang="fr-FR" altLang="fr-F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32" fontAlgn="base"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2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centres Carrefour-jeunesse-emploi/Carrefour-jeunesse-emploi </a:t>
            </a:r>
            <a:r>
              <a:rPr lang="fr-FR" alt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centers</a:t>
            </a:r>
            <a:endParaRPr lang="fr-FR" altLang="fr-F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2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164</a:t>
            </a:r>
            <a: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CPE et services de garde/</a:t>
            </a:r>
            <a:r>
              <a:rPr lang="fr-FR" alt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daycare</a:t>
            </a:r>
            <a: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centers</a:t>
            </a:r>
            <a:endParaRPr lang="fr-FR" altLang="fr-F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32"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CA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Plusieurs partenaires municipaux des </a:t>
            </a:r>
            <a:r>
              <a:rPr lang="fr-CA" altLang="fr-F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fr-CA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villes </a:t>
            </a:r>
            <a:r>
              <a:rPr lang="fr-CA" altLang="fr-F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4</a:t>
            </a:r>
            <a:r>
              <a:rPr lang="fr-CA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arrondissements/</a:t>
            </a:r>
            <a:r>
              <a:rPr lang="fr-CA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Numerous</a:t>
            </a:r>
            <a:r>
              <a:rPr lang="fr-CA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municipal </a:t>
            </a:r>
            <a:r>
              <a:rPr lang="fr-CA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r>
              <a:rPr lang="fr-CA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A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fr-CA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cities</a:t>
            </a:r>
            <a:r>
              <a:rPr lang="fr-CA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A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CA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boroughs</a:t>
            </a:r>
            <a:endParaRPr lang="fr-F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32" fontAlgn="base"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2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  <a: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groupes de médecine familiale</a:t>
            </a:r>
            <a:r>
              <a:rPr lang="fr-FR" altLang="fr-FR" sz="11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alt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groups</a:t>
            </a:r>
          </a:p>
          <a:p>
            <a:pPr fontAlgn="base"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cliniques-réseau/network </a:t>
            </a:r>
            <a:r>
              <a:rPr lang="fr-FR" alt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clinics</a:t>
            </a:r>
            <a: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2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40</a:t>
            </a:r>
            <a: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cliniques médicales</a:t>
            </a:r>
            <a:r>
              <a:rPr lang="fr-FR" altLang="fr-FR" sz="11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alt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edical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clinics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32" fontAlgn="base"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2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70</a:t>
            </a:r>
            <a: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pharmacies communautaires/</a:t>
            </a:r>
            <a:r>
              <a:rPr lang="fr-FR" alt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pharmacies </a:t>
            </a:r>
          </a:p>
          <a:p>
            <a:pPr marL="285732" eaLnBrk="0" fontAlgn="base" hangingPunct="0"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Ressources privées et privées conventionnées </a:t>
            </a:r>
            <a:b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(CHSLD, résidences privées, RI-RNI)/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and </a:t>
            </a:r>
            <a:r>
              <a:rPr 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authorized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ressources (</a:t>
            </a:r>
            <a:r>
              <a:rPr lang="fr-FR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CHSLD, résidences privées, RI-RNI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85732">
              <a:spcBef>
                <a:spcPts val="125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200+ </a:t>
            </a:r>
            <a: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entreprises d’économie sociale/social </a:t>
            </a:r>
            <a:r>
              <a:rPr lang="fr-FR" alt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  <a:r>
              <a:rPr lang="fr-FR" alt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endParaRPr lang="fr-FR" altLang="fr-F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25"/>
              </a:spcBef>
              <a:spcAft>
                <a:spcPts val="125"/>
              </a:spcAft>
              <a:defRPr/>
            </a:pPr>
            <a:r>
              <a:rPr lang="fr-FR" altLang="fr-FR" sz="11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100" dirty="0">
                <a:solidFill>
                  <a:srgbClr val="E46C0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Nos partenaires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100" dirty="0">
                <a:solidFill>
                  <a:srgbClr val="E46C0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régionaux,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100" dirty="0">
                <a:solidFill>
                  <a:srgbClr val="E46C0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suprarégionaux,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100" dirty="0">
                <a:solidFill>
                  <a:srgbClr val="E46C0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fédéraux</a:t>
            </a:r>
            <a:r>
              <a:rPr lang="fr-FR" altLang="fr-FR" sz="1100" b="1" i="1" dirty="0">
                <a:solidFill>
                  <a:srgbClr val="00000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fr-FR" sz="1100" dirty="0">
                <a:solidFill>
                  <a:srgbClr val="E46C0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Our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fr-FR" sz="1100" dirty="0">
                <a:solidFill>
                  <a:srgbClr val="E46C0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regional, </a:t>
            </a:r>
          </a:p>
          <a:p>
            <a:pPr>
              <a:defRPr/>
            </a:pPr>
            <a:r>
              <a:rPr lang="en-US" altLang="fr-FR" sz="1100" dirty="0" err="1">
                <a:solidFill>
                  <a:srgbClr val="E46C0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supraregional</a:t>
            </a:r>
            <a:r>
              <a:rPr lang="en-US" altLang="fr-FR" sz="1100" dirty="0">
                <a:solidFill>
                  <a:srgbClr val="E46C0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fr-FR" sz="1100" dirty="0">
                <a:solidFill>
                  <a:srgbClr val="E46C0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and federal </a:t>
            </a:r>
          </a:p>
          <a:p>
            <a:pPr>
              <a:defRPr/>
            </a:pPr>
            <a:r>
              <a:rPr lang="en-US" altLang="fr-FR" sz="1100" dirty="0">
                <a:solidFill>
                  <a:srgbClr val="E46C0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partners</a:t>
            </a:r>
            <a:endParaRPr lang="fr-CA" altLang="fr-F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9"/>
          <p:cNvSpPr txBox="1">
            <a:spLocks noChangeArrowheads="1"/>
          </p:cNvSpPr>
          <p:nvPr userDrawn="1"/>
        </p:nvSpPr>
        <p:spPr bwMode="auto">
          <a:xfrm>
            <a:off x="442384" y="244476"/>
            <a:ext cx="10936816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PARTENAIRES | </a:t>
            </a:r>
            <a:r>
              <a:rPr lang="fr-CA" altLang="fr-FR" sz="2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PARTNERS</a:t>
            </a:r>
          </a:p>
        </p:txBody>
      </p:sp>
      <p:pic>
        <p:nvPicPr>
          <p:cNvPr id="13" name="Imag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086" y="5343527"/>
            <a:ext cx="328718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286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  <a:p>
            <a:pPr>
              <a:defRPr/>
            </a:pPr>
            <a:endParaRPr lang="en-CA" altLang="fr-FR" sz="2000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  <a:p>
            <a:pPr>
              <a:defRPr/>
            </a:pPr>
            <a:r>
              <a:rPr lang="en-US" altLang="fr-FR" sz="2000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  <a:p>
            <a:pPr>
              <a:defRPr/>
            </a:pPr>
            <a:endParaRPr lang="fr-CA" altLang="fr-FR" sz="2000" b="1" dirty="0">
              <a:solidFill>
                <a:srgbClr val="FF0000"/>
              </a:solidFill>
              <a:ea typeface="MS UI 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286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re stru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" name="ZoneTexte 19"/>
          <p:cNvSpPr txBox="1">
            <a:spLocks noChangeArrowheads="1"/>
          </p:cNvSpPr>
          <p:nvPr userDrawn="1"/>
        </p:nvSpPr>
        <p:spPr bwMode="auto">
          <a:xfrm>
            <a:off x="443130" y="244689"/>
            <a:ext cx="10936817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STRUCTURE</a:t>
            </a:r>
          </a:p>
        </p:txBody>
      </p:sp>
      <p:pic>
        <p:nvPicPr>
          <p:cNvPr id="165" name="Image 16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745" y="5343502"/>
            <a:ext cx="3287580" cy="1272612"/>
          </a:xfrm>
          <a:prstGeom prst="rect">
            <a:avLst/>
          </a:prstGeom>
        </p:spPr>
      </p:pic>
      <p:cxnSp>
        <p:nvCxnSpPr>
          <p:cNvPr id="87" name="Connecteur droit 86"/>
          <p:cNvCxnSpPr/>
          <p:nvPr userDrawn="1"/>
        </p:nvCxnSpPr>
        <p:spPr>
          <a:xfrm flipH="1">
            <a:off x="5226833" y="2911439"/>
            <a:ext cx="29881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/>
          <p:cNvCxnSpPr/>
          <p:nvPr userDrawn="1"/>
        </p:nvCxnSpPr>
        <p:spPr>
          <a:xfrm flipH="1">
            <a:off x="5226837" y="2005403"/>
            <a:ext cx="343817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 userDrawn="1"/>
        </p:nvCxnSpPr>
        <p:spPr>
          <a:xfrm>
            <a:off x="5846428" y="1421469"/>
            <a:ext cx="0" cy="1688387"/>
          </a:xfrm>
          <a:prstGeom prst="line">
            <a:avLst/>
          </a:prstGeom>
          <a:ln w="28575">
            <a:solidFill>
              <a:srgbClr val="0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 userDrawn="1"/>
        </p:nvCxnSpPr>
        <p:spPr>
          <a:xfrm flipH="1">
            <a:off x="8611767" y="3264754"/>
            <a:ext cx="8335" cy="1340034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/>
          <p:cNvCxnSpPr/>
          <p:nvPr userDrawn="1"/>
        </p:nvCxnSpPr>
        <p:spPr>
          <a:xfrm>
            <a:off x="3876680" y="3058259"/>
            <a:ext cx="0" cy="157490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 userDrawn="1"/>
        </p:nvCxnSpPr>
        <p:spPr>
          <a:xfrm>
            <a:off x="7837120" y="4166676"/>
            <a:ext cx="0" cy="466484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/>
          <p:cNvCxnSpPr/>
          <p:nvPr userDrawn="1"/>
        </p:nvCxnSpPr>
        <p:spPr>
          <a:xfrm>
            <a:off x="7045365" y="3914443"/>
            <a:ext cx="0" cy="62444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/>
          <p:cNvCxnSpPr/>
          <p:nvPr userDrawn="1"/>
        </p:nvCxnSpPr>
        <p:spPr>
          <a:xfrm>
            <a:off x="10222385" y="3914443"/>
            <a:ext cx="0" cy="62444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 userDrawn="1"/>
        </p:nvCxnSpPr>
        <p:spPr>
          <a:xfrm>
            <a:off x="10987469" y="3914441"/>
            <a:ext cx="0" cy="62444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/>
          <p:cNvCxnSpPr/>
          <p:nvPr userDrawn="1"/>
        </p:nvCxnSpPr>
        <p:spPr>
          <a:xfrm>
            <a:off x="9367289" y="4166675"/>
            <a:ext cx="0" cy="372207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 userDrawn="1"/>
        </p:nvCxnSpPr>
        <p:spPr>
          <a:xfrm>
            <a:off x="2301505" y="4150719"/>
            <a:ext cx="0" cy="44951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/>
          <p:cNvCxnSpPr/>
          <p:nvPr userDrawn="1"/>
        </p:nvCxnSpPr>
        <p:spPr>
          <a:xfrm>
            <a:off x="3066589" y="4150719"/>
            <a:ext cx="0" cy="46547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 userDrawn="1"/>
        </p:nvCxnSpPr>
        <p:spPr>
          <a:xfrm>
            <a:off x="4686769" y="4150719"/>
            <a:ext cx="0" cy="44951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/>
          <p:cNvCxnSpPr/>
          <p:nvPr userDrawn="1"/>
        </p:nvCxnSpPr>
        <p:spPr>
          <a:xfrm>
            <a:off x="5451855" y="4150719"/>
            <a:ext cx="0" cy="46547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/>
          <p:cNvCxnSpPr/>
          <p:nvPr userDrawn="1"/>
        </p:nvCxnSpPr>
        <p:spPr>
          <a:xfrm>
            <a:off x="6241989" y="4150719"/>
            <a:ext cx="0" cy="46547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 userDrawn="1"/>
        </p:nvCxnSpPr>
        <p:spPr>
          <a:xfrm flipH="1">
            <a:off x="906354" y="4150713"/>
            <a:ext cx="5335639" cy="0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/>
          <p:cNvCxnSpPr/>
          <p:nvPr userDrawn="1"/>
        </p:nvCxnSpPr>
        <p:spPr>
          <a:xfrm flipH="1">
            <a:off x="5846434" y="3524658"/>
            <a:ext cx="3760948" cy="0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/>
          <p:cNvCxnSpPr/>
          <p:nvPr userDrawn="1"/>
        </p:nvCxnSpPr>
        <p:spPr>
          <a:xfrm flipH="1">
            <a:off x="3966693" y="3350238"/>
            <a:ext cx="1879739" cy="0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/>
          <p:cNvCxnSpPr/>
          <p:nvPr userDrawn="1"/>
        </p:nvCxnSpPr>
        <p:spPr>
          <a:xfrm flipH="1">
            <a:off x="5846434" y="2438886"/>
            <a:ext cx="1510661" cy="0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 userDrawn="1"/>
        </p:nvCxnSpPr>
        <p:spPr>
          <a:xfrm>
            <a:off x="5846429" y="2872180"/>
            <a:ext cx="0" cy="1278536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Ellipse 106"/>
          <p:cNvSpPr/>
          <p:nvPr userDrawn="1"/>
        </p:nvSpPr>
        <p:spPr>
          <a:xfrm>
            <a:off x="5380476" y="1628801"/>
            <a:ext cx="916193" cy="6871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000000"/>
              </a:solidFill>
            </a:endParaRPr>
          </a:p>
        </p:txBody>
      </p:sp>
      <p:cxnSp>
        <p:nvCxnSpPr>
          <p:cNvPr id="108" name="Connecteur droit 107"/>
          <p:cNvCxnSpPr/>
          <p:nvPr userDrawn="1"/>
        </p:nvCxnSpPr>
        <p:spPr>
          <a:xfrm>
            <a:off x="1491415" y="4150719"/>
            <a:ext cx="0" cy="44951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ZoneTexte 108"/>
          <p:cNvSpPr txBox="1"/>
          <p:nvPr userDrawn="1"/>
        </p:nvSpPr>
        <p:spPr>
          <a:xfrm>
            <a:off x="4485811" y="1843391"/>
            <a:ext cx="2721243" cy="27698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12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C.A.</a:t>
            </a:r>
          </a:p>
        </p:txBody>
      </p:sp>
      <p:sp>
        <p:nvSpPr>
          <p:cNvPr id="110" name="Ellipse 109"/>
          <p:cNvSpPr/>
          <p:nvPr userDrawn="1"/>
        </p:nvSpPr>
        <p:spPr>
          <a:xfrm>
            <a:off x="5380476" y="2540153"/>
            <a:ext cx="916193" cy="6871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000000"/>
              </a:solidFill>
            </a:endParaRPr>
          </a:p>
        </p:txBody>
      </p:sp>
      <p:sp>
        <p:nvSpPr>
          <p:cNvPr id="111" name="ZoneTexte 110"/>
          <p:cNvSpPr txBox="1"/>
          <p:nvPr userDrawn="1"/>
        </p:nvSpPr>
        <p:spPr>
          <a:xfrm>
            <a:off x="5436263" y="2745222"/>
            <a:ext cx="825685" cy="27698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12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PDG</a:t>
            </a:r>
          </a:p>
        </p:txBody>
      </p:sp>
      <p:sp>
        <p:nvSpPr>
          <p:cNvPr id="112" name="Ellipse 111"/>
          <p:cNvSpPr/>
          <p:nvPr userDrawn="1"/>
        </p:nvSpPr>
        <p:spPr>
          <a:xfrm>
            <a:off x="6490597" y="2089283"/>
            <a:ext cx="916193" cy="6871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000000"/>
              </a:solidFill>
            </a:endParaRPr>
          </a:p>
        </p:txBody>
      </p:sp>
      <p:sp>
        <p:nvSpPr>
          <p:cNvPr id="113" name="ZoneTexte 112"/>
          <p:cNvSpPr txBox="1"/>
          <p:nvPr userDrawn="1"/>
        </p:nvSpPr>
        <p:spPr>
          <a:xfrm>
            <a:off x="6535202" y="2295711"/>
            <a:ext cx="830948" cy="27698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12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CPQS</a:t>
            </a:r>
          </a:p>
        </p:txBody>
      </p:sp>
      <p:sp>
        <p:nvSpPr>
          <p:cNvPr id="114" name="Ellipse 113"/>
          <p:cNvSpPr/>
          <p:nvPr userDrawn="1"/>
        </p:nvSpPr>
        <p:spPr>
          <a:xfrm>
            <a:off x="3429028" y="3000635"/>
            <a:ext cx="916193" cy="6871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000000"/>
              </a:solidFill>
            </a:endParaRPr>
          </a:p>
        </p:txBody>
      </p:sp>
      <p:sp>
        <p:nvSpPr>
          <p:cNvPr id="115" name="ZoneTexte 114"/>
          <p:cNvSpPr txBox="1"/>
          <p:nvPr userDrawn="1"/>
        </p:nvSpPr>
        <p:spPr>
          <a:xfrm>
            <a:off x="2976583" y="3225473"/>
            <a:ext cx="1819915" cy="27698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12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PDGA</a:t>
            </a:r>
          </a:p>
        </p:txBody>
      </p:sp>
      <p:sp>
        <p:nvSpPr>
          <p:cNvPr id="116" name="Ellipse 115"/>
          <p:cNvSpPr/>
          <p:nvPr userDrawn="1"/>
        </p:nvSpPr>
        <p:spPr>
          <a:xfrm>
            <a:off x="8194033" y="3169403"/>
            <a:ext cx="916193" cy="6871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000000"/>
              </a:solidFill>
            </a:endParaRPr>
          </a:p>
        </p:txBody>
      </p:sp>
      <p:sp>
        <p:nvSpPr>
          <p:cNvPr id="117" name="ZoneTexte 116"/>
          <p:cNvSpPr txBox="1"/>
          <p:nvPr userDrawn="1"/>
        </p:nvSpPr>
        <p:spPr>
          <a:xfrm>
            <a:off x="7311195" y="3391933"/>
            <a:ext cx="2721243" cy="27698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12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DGA</a:t>
            </a:r>
          </a:p>
        </p:txBody>
      </p:sp>
      <p:sp>
        <p:nvSpPr>
          <p:cNvPr id="118" name="Rectangle 117"/>
          <p:cNvSpPr/>
          <p:nvPr userDrawn="1"/>
        </p:nvSpPr>
        <p:spPr>
          <a:xfrm>
            <a:off x="406160" y="3981948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119" name="Rectangle 118"/>
          <p:cNvSpPr/>
          <p:nvPr userDrawn="1"/>
        </p:nvSpPr>
        <p:spPr>
          <a:xfrm>
            <a:off x="1197428" y="4353239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120" name="Rectangle 119"/>
          <p:cNvSpPr/>
          <p:nvPr userDrawn="1"/>
        </p:nvSpPr>
        <p:spPr>
          <a:xfrm>
            <a:off x="1984111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121" name="Rectangle 120"/>
          <p:cNvSpPr/>
          <p:nvPr userDrawn="1"/>
        </p:nvSpPr>
        <p:spPr>
          <a:xfrm>
            <a:off x="2775378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122" name="Rectangle 121"/>
          <p:cNvSpPr/>
          <p:nvPr userDrawn="1"/>
        </p:nvSpPr>
        <p:spPr>
          <a:xfrm>
            <a:off x="3562059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123" name="Rectangle 122"/>
          <p:cNvSpPr/>
          <p:nvPr userDrawn="1"/>
        </p:nvSpPr>
        <p:spPr>
          <a:xfrm>
            <a:off x="4353327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124" name="Rectangle 123"/>
          <p:cNvSpPr/>
          <p:nvPr userDrawn="1"/>
        </p:nvSpPr>
        <p:spPr>
          <a:xfrm>
            <a:off x="5153047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125" name="Rectangle 124"/>
          <p:cNvSpPr/>
          <p:nvPr userDrawn="1"/>
        </p:nvSpPr>
        <p:spPr>
          <a:xfrm>
            <a:off x="5944315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126" name="Rectangle 125"/>
          <p:cNvSpPr/>
          <p:nvPr userDrawn="1"/>
        </p:nvSpPr>
        <p:spPr>
          <a:xfrm>
            <a:off x="6730995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127" name="Rectangle 126"/>
          <p:cNvSpPr/>
          <p:nvPr userDrawn="1"/>
        </p:nvSpPr>
        <p:spPr>
          <a:xfrm>
            <a:off x="7522263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128" name="Rectangle 127"/>
          <p:cNvSpPr/>
          <p:nvPr userDrawn="1"/>
        </p:nvSpPr>
        <p:spPr>
          <a:xfrm>
            <a:off x="8308943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129" name="Rectangle 128"/>
          <p:cNvSpPr/>
          <p:nvPr userDrawn="1"/>
        </p:nvSpPr>
        <p:spPr>
          <a:xfrm>
            <a:off x="9100211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130" name="Rectangle 129"/>
          <p:cNvSpPr/>
          <p:nvPr userDrawn="1"/>
        </p:nvSpPr>
        <p:spPr>
          <a:xfrm>
            <a:off x="9907355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131" name="Rectangle 130"/>
          <p:cNvSpPr/>
          <p:nvPr userDrawn="1"/>
        </p:nvSpPr>
        <p:spPr>
          <a:xfrm>
            <a:off x="10698620" y="4353239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cxnSp>
        <p:nvCxnSpPr>
          <p:cNvPr id="132" name="Connecteur droit 131"/>
          <p:cNvCxnSpPr/>
          <p:nvPr userDrawn="1"/>
        </p:nvCxnSpPr>
        <p:spPr>
          <a:xfrm flipH="1">
            <a:off x="5846431" y="3914437"/>
            <a:ext cx="5141043" cy="0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ZoneTexte 132"/>
          <p:cNvSpPr txBox="1"/>
          <p:nvPr userDrawn="1"/>
        </p:nvSpPr>
        <p:spPr>
          <a:xfrm>
            <a:off x="9727334" y="4461952"/>
            <a:ext cx="1035525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Finances</a:t>
            </a:r>
          </a:p>
        </p:txBody>
      </p:sp>
      <p:sp>
        <p:nvSpPr>
          <p:cNvPr id="134" name="ZoneTexte 133"/>
          <p:cNvSpPr txBox="1"/>
          <p:nvPr userDrawn="1"/>
        </p:nvSpPr>
        <p:spPr>
          <a:xfrm>
            <a:off x="219247" y="4058384"/>
            <a:ext cx="1035525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DPJ</a:t>
            </a:r>
          </a:p>
        </p:txBody>
      </p:sp>
      <p:sp>
        <p:nvSpPr>
          <p:cNvPr id="135" name="ZoneTexte 134"/>
          <p:cNvSpPr txBox="1"/>
          <p:nvPr userDrawn="1"/>
        </p:nvSpPr>
        <p:spPr>
          <a:xfrm>
            <a:off x="1233169" y="4442959"/>
            <a:ext cx="538612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DPJ</a:t>
            </a:r>
          </a:p>
        </p:txBody>
      </p:sp>
      <p:sp>
        <p:nvSpPr>
          <p:cNvPr id="136" name="ZoneTexte 135"/>
          <p:cNvSpPr txBox="1"/>
          <p:nvPr userDrawn="1"/>
        </p:nvSpPr>
        <p:spPr>
          <a:xfrm>
            <a:off x="1785724" y="4440780"/>
            <a:ext cx="1035525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DPSMD</a:t>
            </a:r>
          </a:p>
        </p:txBody>
      </p:sp>
      <p:sp>
        <p:nvSpPr>
          <p:cNvPr id="137" name="ZoneTexte 136"/>
          <p:cNvSpPr txBox="1"/>
          <p:nvPr userDrawn="1"/>
        </p:nvSpPr>
        <p:spPr>
          <a:xfrm>
            <a:off x="2701685" y="4334109"/>
            <a:ext cx="766044" cy="446260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DP</a:t>
            </a:r>
          </a:p>
          <a:p>
            <a:pPr algn="ctr"/>
            <a:r>
              <a:rPr lang="fr-CA" sz="7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DI-TSA-DP</a:t>
            </a:r>
          </a:p>
          <a:p>
            <a:pPr algn="ctr"/>
            <a:endParaRPr lang="fr-CA" sz="800" dirty="0">
              <a:solidFill>
                <a:srgbClr val="000304"/>
              </a:solidFill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38" name="ZoneTexte 137"/>
          <p:cNvSpPr txBox="1"/>
          <p:nvPr userDrawn="1"/>
        </p:nvSpPr>
        <p:spPr>
          <a:xfrm>
            <a:off x="3501838" y="4440780"/>
            <a:ext cx="766044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DPSAPA</a:t>
            </a:r>
          </a:p>
        </p:txBody>
      </p:sp>
      <p:sp>
        <p:nvSpPr>
          <p:cNvPr id="139" name="ZoneTexte 138"/>
          <p:cNvSpPr txBox="1"/>
          <p:nvPr userDrawn="1"/>
        </p:nvSpPr>
        <p:spPr>
          <a:xfrm>
            <a:off x="4414930" y="4440780"/>
            <a:ext cx="538612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DSI</a:t>
            </a:r>
          </a:p>
        </p:txBody>
      </p:sp>
      <p:sp>
        <p:nvSpPr>
          <p:cNvPr id="140" name="ZoneTexte 139"/>
          <p:cNvSpPr txBox="1"/>
          <p:nvPr userDrawn="1"/>
        </p:nvSpPr>
        <p:spPr>
          <a:xfrm>
            <a:off x="5186005" y="4445564"/>
            <a:ext cx="585387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DSM</a:t>
            </a:r>
          </a:p>
        </p:txBody>
      </p:sp>
      <p:sp>
        <p:nvSpPr>
          <p:cNvPr id="141" name="ZoneTexte 140"/>
          <p:cNvSpPr txBox="1"/>
          <p:nvPr userDrawn="1"/>
        </p:nvSpPr>
        <p:spPr>
          <a:xfrm>
            <a:off x="5861979" y="4444231"/>
            <a:ext cx="810087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DAUER</a:t>
            </a:r>
          </a:p>
        </p:txBody>
      </p:sp>
      <p:sp>
        <p:nvSpPr>
          <p:cNvPr id="142" name="ZoneTexte 141"/>
          <p:cNvSpPr txBox="1"/>
          <p:nvPr userDrawn="1"/>
        </p:nvSpPr>
        <p:spPr>
          <a:xfrm>
            <a:off x="6773154" y="4445564"/>
            <a:ext cx="538612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DSP</a:t>
            </a:r>
          </a:p>
        </p:txBody>
      </p:sp>
      <p:sp>
        <p:nvSpPr>
          <p:cNvPr id="143" name="ZoneTexte 142"/>
          <p:cNvSpPr txBox="1"/>
          <p:nvPr userDrawn="1"/>
        </p:nvSpPr>
        <p:spPr>
          <a:xfrm>
            <a:off x="7476598" y="4449767"/>
            <a:ext cx="764959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DQEPE</a:t>
            </a:r>
          </a:p>
        </p:txBody>
      </p:sp>
      <p:sp>
        <p:nvSpPr>
          <p:cNvPr id="144" name="ZoneTexte 143"/>
          <p:cNvSpPr txBox="1"/>
          <p:nvPr userDrawn="1"/>
        </p:nvSpPr>
        <p:spPr>
          <a:xfrm>
            <a:off x="8378630" y="4436677"/>
            <a:ext cx="538612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DST</a:t>
            </a:r>
          </a:p>
        </p:txBody>
      </p:sp>
      <p:sp>
        <p:nvSpPr>
          <p:cNvPr id="145" name="ZoneTexte 144"/>
          <p:cNvSpPr txBox="1"/>
          <p:nvPr userDrawn="1"/>
        </p:nvSpPr>
        <p:spPr>
          <a:xfrm>
            <a:off x="9072331" y="4447599"/>
            <a:ext cx="691816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DRIGB</a:t>
            </a:r>
          </a:p>
        </p:txBody>
      </p:sp>
      <p:sp>
        <p:nvSpPr>
          <p:cNvPr id="146" name="ZoneTexte 145"/>
          <p:cNvSpPr txBox="1"/>
          <p:nvPr userDrawn="1"/>
        </p:nvSpPr>
        <p:spPr>
          <a:xfrm>
            <a:off x="10646251" y="4445564"/>
            <a:ext cx="765085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DRHCAJ</a:t>
            </a:r>
          </a:p>
        </p:txBody>
      </p:sp>
      <p:sp>
        <p:nvSpPr>
          <p:cNvPr id="147" name="Ellipse 146"/>
          <p:cNvSpPr/>
          <p:nvPr userDrawn="1"/>
        </p:nvSpPr>
        <p:spPr>
          <a:xfrm>
            <a:off x="9303148" y="3290713"/>
            <a:ext cx="608469" cy="456352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000000"/>
              </a:solidFill>
            </a:endParaRPr>
          </a:p>
        </p:txBody>
      </p:sp>
      <p:sp>
        <p:nvSpPr>
          <p:cNvPr id="148" name="ZoneTexte 147"/>
          <p:cNvSpPr txBox="1"/>
          <p:nvPr userDrawn="1"/>
        </p:nvSpPr>
        <p:spPr>
          <a:xfrm>
            <a:off x="8782229" y="3414847"/>
            <a:ext cx="1664855" cy="230816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9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MU</a:t>
            </a:r>
          </a:p>
        </p:txBody>
      </p:sp>
      <p:cxnSp>
        <p:nvCxnSpPr>
          <p:cNvPr id="149" name="Connecteur droit 148"/>
          <p:cNvCxnSpPr/>
          <p:nvPr userDrawn="1"/>
        </p:nvCxnSpPr>
        <p:spPr>
          <a:xfrm flipH="1">
            <a:off x="7837124" y="4166673"/>
            <a:ext cx="1530171" cy="0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ZoneTexte 149"/>
          <p:cNvSpPr txBox="1"/>
          <p:nvPr userDrawn="1"/>
        </p:nvSpPr>
        <p:spPr>
          <a:xfrm>
            <a:off x="2616543" y="5101748"/>
            <a:ext cx="2651053" cy="260824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fr-CA" sz="1000" b="1" dirty="0">
                <a:solidFill>
                  <a:srgbClr val="000000">
                    <a:lumMod val="65000"/>
                    <a:lumOff val="35000"/>
                  </a:srgbClr>
                </a:solidFill>
                <a:ea typeface="Roboto" pitchFamily="2" charset="0"/>
                <a:cs typeface="Arial" panose="020B0604020202020204" pitchFamily="34" charset="0"/>
              </a:rPr>
              <a:t>9</a:t>
            </a:r>
            <a:r>
              <a:rPr lang="fr-CA" sz="1000" dirty="0">
                <a:solidFill>
                  <a:srgbClr val="000000">
                    <a:lumMod val="65000"/>
                    <a:lumOff val="35000"/>
                  </a:srgbClr>
                </a:solidFill>
                <a:ea typeface="Roboto" pitchFamily="2" charset="0"/>
                <a:cs typeface="Arial" panose="020B0604020202020204" pitchFamily="34" charset="0"/>
              </a:rPr>
              <a:t> directions cliniques</a:t>
            </a:r>
          </a:p>
        </p:txBody>
      </p:sp>
      <p:cxnSp>
        <p:nvCxnSpPr>
          <p:cNvPr id="151" name="Connecteur droit 150"/>
          <p:cNvCxnSpPr/>
          <p:nvPr userDrawn="1"/>
        </p:nvCxnSpPr>
        <p:spPr>
          <a:xfrm>
            <a:off x="386048" y="5004171"/>
            <a:ext cx="6971043" cy="0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151"/>
          <p:cNvCxnSpPr/>
          <p:nvPr userDrawn="1"/>
        </p:nvCxnSpPr>
        <p:spPr>
          <a:xfrm>
            <a:off x="7366148" y="4902915"/>
            <a:ext cx="0" cy="20252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152"/>
          <p:cNvCxnSpPr/>
          <p:nvPr userDrawn="1"/>
        </p:nvCxnSpPr>
        <p:spPr>
          <a:xfrm>
            <a:off x="386047" y="4902913"/>
            <a:ext cx="0" cy="20252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/>
          <p:cNvCxnSpPr/>
          <p:nvPr userDrawn="1"/>
        </p:nvCxnSpPr>
        <p:spPr>
          <a:xfrm>
            <a:off x="7502151" y="5004171"/>
            <a:ext cx="3845363" cy="0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154"/>
          <p:cNvCxnSpPr/>
          <p:nvPr userDrawn="1"/>
        </p:nvCxnSpPr>
        <p:spPr>
          <a:xfrm>
            <a:off x="11347509" y="4902913"/>
            <a:ext cx="0" cy="20252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155"/>
          <p:cNvCxnSpPr/>
          <p:nvPr userDrawn="1"/>
        </p:nvCxnSpPr>
        <p:spPr>
          <a:xfrm>
            <a:off x="7502147" y="4902915"/>
            <a:ext cx="0" cy="20252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156"/>
          <p:cNvCxnSpPr/>
          <p:nvPr userDrawn="1"/>
        </p:nvCxnSpPr>
        <p:spPr>
          <a:xfrm>
            <a:off x="5226829" y="2005403"/>
            <a:ext cx="0" cy="906038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ZoneTexte 157"/>
          <p:cNvSpPr txBox="1"/>
          <p:nvPr userDrawn="1"/>
        </p:nvSpPr>
        <p:spPr>
          <a:xfrm>
            <a:off x="8149470" y="5097391"/>
            <a:ext cx="2651053" cy="260824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fr-CA" sz="1000" b="1" dirty="0">
                <a:solidFill>
                  <a:srgbClr val="000000">
                    <a:lumMod val="65000"/>
                    <a:lumOff val="35000"/>
                  </a:srgbClr>
                </a:solidFill>
                <a:ea typeface="Roboto" pitchFamily="2" charset="0"/>
                <a:cs typeface="Arial" panose="020B0604020202020204" pitchFamily="34" charset="0"/>
              </a:rPr>
              <a:t>5</a:t>
            </a:r>
            <a:r>
              <a:rPr lang="fr-CA" sz="1000" dirty="0">
                <a:solidFill>
                  <a:srgbClr val="000000">
                    <a:lumMod val="65000"/>
                    <a:lumOff val="35000"/>
                  </a:srgbClr>
                </a:solidFill>
                <a:ea typeface="Roboto" pitchFamily="2" charset="0"/>
                <a:cs typeface="Arial" panose="020B0604020202020204" pitchFamily="34" charset="0"/>
              </a:rPr>
              <a:t> directions administratives</a:t>
            </a:r>
          </a:p>
        </p:txBody>
      </p:sp>
      <p:sp>
        <p:nvSpPr>
          <p:cNvPr id="159" name="Rectangle 158"/>
          <p:cNvSpPr/>
          <p:nvPr userDrawn="1"/>
        </p:nvSpPr>
        <p:spPr>
          <a:xfrm>
            <a:off x="5432926" y="1240501"/>
            <a:ext cx="764500" cy="207749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160" name="ZoneTexte 159"/>
          <p:cNvSpPr txBox="1"/>
          <p:nvPr userDrawn="1"/>
        </p:nvSpPr>
        <p:spPr>
          <a:xfrm>
            <a:off x="5419581" y="1232446"/>
            <a:ext cx="859048" cy="230816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9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MSSS</a:t>
            </a:r>
          </a:p>
        </p:txBody>
      </p:sp>
      <p:sp>
        <p:nvSpPr>
          <p:cNvPr id="161" name="Rectangle 160"/>
          <p:cNvSpPr/>
          <p:nvPr userDrawn="1"/>
        </p:nvSpPr>
        <p:spPr>
          <a:xfrm>
            <a:off x="-144691" y="-99392"/>
            <a:ext cx="12481385" cy="7056784"/>
          </a:xfrm>
          <a:prstGeom prst="rect">
            <a:avLst/>
          </a:prstGeom>
          <a:solidFill>
            <a:srgbClr val="404040">
              <a:alpha val="38039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pic>
        <p:nvPicPr>
          <p:cNvPr id="162" name="Image 161"/>
          <p:cNvPicPr>
            <a:picLocks noChangeAspect="1"/>
          </p:cNvPicPr>
          <p:nvPr userDrawn="1"/>
        </p:nvPicPr>
        <p:blipFill rotWithShape="1">
          <a:blip r:embed="rId4"/>
          <a:srcRect l="21636" t="24161" r="19907" b="21700"/>
          <a:stretch/>
        </p:blipFill>
        <p:spPr>
          <a:xfrm>
            <a:off x="2364515" y="2236652"/>
            <a:ext cx="7605847" cy="2970330"/>
          </a:xfrm>
          <a:prstGeom prst="rect">
            <a:avLst/>
          </a:prstGeom>
          <a:ln w="57150">
            <a:solidFill>
              <a:srgbClr val="404040"/>
            </a:solidFill>
          </a:ln>
        </p:spPr>
      </p:pic>
      <p:pic>
        <p:nvPicPr>
          <p:cNvPr id="163" name="Image 162"/>
          <p:cNvPicPr>
            <a:picLocks noChangeAspect="1"/>
          </p:cNvPicPr>
          <p:nvPr userDrawn="1"/>
        </p:nvPicPr>
        <p:blipFill rotWithShape="1">
          <a:blip r:embed="rId5"/>
          <a:srcRect l="21658" t="50050" r="1553" b="23495"/>
          <a:stretch/>
        </p:blipFill>
        <p:spPr>
          <a:xfrm>
            <a:off x="315752" y="2829968"/>
            <a:ext cx="11642955" cy="1691375"/>
          </a:xfrm>
          <a:prstGeom prst="rect">
            <a:avLst/>
          </a:prstGeom>
          <a:ln w="57150">
            <a:solidFill>
              <a:srgbClr val="404040"/>
            </a:solidFill>
          </a:ln>
        </p:spPr>
      </p:pic>
      <p:pic>
        <p:nvPicPr>
          <p:cNvPr id="164" name="Image 163"/>
          <p:cNvPicPr>
            <a:picLocks noChangeAspect="1"/>
          </p:cNvPicPr>
          <p:nvPr userDrawn="1"/>
        </p:nvPicPr>
        <p:blipFill rotWithShape="1">
          <a:blip r:embed="rId6"/>
          <a:srcRect l="18523" t="50000" r="19561" b="21700"/>
          <a:stretch/>
        </p:blipFill>
        <p:spPr>
          <a:xfrm>
            <a:off x="1619210" y="2778208"/>
            <a:ext cx="9135079" cy="1760672"/>
          </a:xfrm>
          <a:prstGeom prst="rect">
            <a:avLst/>
          </a:prstGeom>
          <a:ln w="57150">
            <a:solidFill>
              <a:srgbClr val="404040"/>
            </a:solidFill>
          </a:ln>
        </p:spPr>
      </p:pic>
      <p:sp>
        <p:nvSpPr>
          <p:cNvPr id="84" name="ZoneTexte 83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CA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Diapositive disponible pour utilisation complémentaire à votre présentation. S’il vous plait ne pas modifier.</a:t>
            </a:r>
          </a:p>
        </p:txBody>
      </p:sp>
    </p:spTree>
    <p:extLst>
      <p:ext uri="{BB962C8B-B14F-4D97-AF65-F5344CB8AC3E}">
        <p14:creationId xmlns:p14="http://schemas.microsoft.com/office/powerpoint/2010/main" val="389512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10" grpId="0" animBg="1"/>
      <p:bldP spid="110" grpId="1" animBg="1"/>
      <p:bldP spid="112" grpId="0" animBg="1"/>
      <p:bldP spid="112" grpId="1" animBg="1"/>
      <p:bldP spid="114" grpId="0" animBg="1"/>
      <p:bldP spid="114" grpId="1" animBg="1"/>
      <p:bldP spid="116" grpId="0" animBg="1"/>
      <p:bldP spid="116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47" grpId="0" animBg="1"/>
      <p:bldP spid="147" grpId="1" animBg="1"/>
      <p:bldP spid="159" grpId="0" animBg="1"/>
      <p:bldP spid="159" grpId="1" animBg="1"/>
      <p:bldP spid="161" grpId="0" animBg="1"/>
      <p:bldP spid="161" grpId="1" animBg="1"/>
      <p:bldP spid="161" grpId="2" animBg="1"/>
      <p:bldP spid="161" grpId="3" animBg="1"/>
      <p:bldP spid="161" grpId="4" animBg="1"/>
      <p:bldP spid="161" grpId="5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re structure_ANGL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7502"/>
            <a:ext cx="21166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ZoneTexte 19"/>
          <p:cNvSpPr txBox="1">
            <a:spLocks noChangeArrowheads="1"/>
          </p:cNvSpPr>
          <p:nvPr userDrawn="1"/>
        </p:nvSpPr>
        <p:spPr bwMode="auto">
          <a:xfrm>
            <a:off x="443130" y="244689"/>
            <a:ext cx="10936817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CA" altLang="fr-FR" sz="21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MS UI Gothic" pitchFamily="34" charset="-128"/>
              </a:rPr>
              <a:t>STRUCTURE</a:t>
            </a:r>
          </a:p>
        </p:txBody>
      </p:sp>
      <p:pic>
        <p:nvPicPr>
          <p:cNvPr id="86" name="Image 8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745" y="5343502"/>
            <a:ext cx="3287580" cy="1272612"/>
          </a:xfrm>
          <a:prstGeom prst="rect">
            <a:avLst/>
          </a:prstGeom>
        </p:spPr>
      </p:pic>
      <p:cxnSp>
        <p:nvCxnSpPr>
          <p:cNvPr id="8" name="Connecteur droit 7"/>
          <p:cNvCxnSpPr/>
          <p:nvPr userDrawn="1"/>
        </p:nvCxnSpPr>
        <p:spPr>
          <a:xfrm flipH="1">
            <a:off x="5226833" y="2911439"/>
            <a:ext cx="29881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 userDrawn="1"/>
        </p:nvCxnSpPr>
        <p:spPr>
          <a:xfrm flipH="1">
            <a:off x="5226837" y="2005403"/>
            <a:ext cx="343817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 userDrawn="1"/>
        </p:nvCxnSpPr>
        <p:spPr>
          <a:xfrm>
            <a:off x="5846428" y="1421469"/>
            <a:ext cx="0" cy="1688387"/>
          </a:xfrm>
          <a:prstGeom prst="line">
            <a:avLst/>
          </a:prstGeom>
          <a:ln w="28575">
            <a:solidFill>
              <a:srgbClr val="0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 userDrawn="1"/>
        </p:nvCxnSpPr>
        <p:spPr>
          <a:xfrm flipH="1">
            <a:off x="8611767" y="3264754"/>
            <a:ext cx="8335" cy="1340034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3876680" y="3058259"/>
            <a:ext cx="0" cy="157490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 userDrawn="1"/>
        </p:nvCxnSpPr>
        <p:spPr>
          <a:xfrm>
            <a:off x="7837120" y="4166676"/>
            <a:ext cx="0" cy="466484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 userDrawn="1"/>
        </p:nvCxnSpPr>
        <p:spPr>
          <a:xfrm>
            <a:off x="7045365" y="3914443"/>
            <a:ext cx="0" cy="62444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 userDrawn="1"/>
        </p:nvCxnSpPr>
        <p:spPr>
          <a:xfrm>
            <a:off x="10222385" y="3914443"/>
            <a:ext cx="0" cy="62444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 userDrawn="1"/>
        </p:nvCxnSpPr>
        <p:spPr>
          <a:xfrm>
            <a:off x="10987469" y="3914441"/>
            <a:ext cx="0" cy="62444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 userDrawn="1"/>
        </p:nvCxnSpPr>
        <p:spPr>
          <a:xfrm>
            <a:off x="9367289" y="4166675"/>
            <a:ext cx="0" cy="372207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>
            <a:off x="2301505" y="4150719"/>
            <a:ext cx="0" cy="44951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 userDrawn="1"/>
        </p:nvCxnSpPr>
        <p:spPr>
          <a:xfrm>
            <a:off x="3066589" y="4150719"/>
            <a:ext cx="0" cy="46547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 userDrawn="1"/>
        </p:nvCxnSpPr>
        <p:spPr>
          <a:xfrm>
            <a:off x="4686769" y="4150719"/>
            <a:ext cx="0" cy="44951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 userDrawn="1"/>
        </p:nvCxnSpPr>
        <p:spPr>
          <a:xfrm>
            <a:off x="5451855" y="4150719"/>
            <a:ext cx="0" cy="46547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 userDrawn="1"/>
        </p:nvCxnSpPr>
        <p:spPr>
          <a:xfrm>
            <a:off x="6241989" y="4150719"/>
            <a:ext cx="0" cy="46547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 userDrawn="1"/>
        </p:nvCxnSpPr>
        <p:spPr>
          <a:xfrm flipH="1">
            <a:off x="906354" y="4150713"/>
            <a:ext cx="5335639" cy="0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 userDrawn="1"/>
        </p:nvCxnSpPr>
        <p:spPr>
          <a:xfrm flipH="1">
            <a:off x="5846434" y="3524658"/>
            <a:ext cx="3760948" cy="0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 userDrawn="1"/>
        </p:nvCxnSpPr>
        <p:spPr>
          <a:xfrm flipH="1">
            <a:off x="3966693" y="3350238"/>
            <a:ext cx="1879739" cy="0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 userDrawn="1"/>
        </p:nvCxnSpPr>
        <p:spPr>
          <a:xfrm flipH="1">
            <a:off x="5846434" y="2438886"/>
            <a:ext cx="1510661" cy="0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 userDrawn="1"/>
        </p:nvCxnSpPr>
        <p:spPr>
          <a:xfrm>
            <a:off x="5846429" y="2872180"/>
            <a:ext cx="0" cy="1278536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 userDrawn="1"/>
        </p:nvSpPr>
        <p:spPr>
          <a:xfrm>
            <a:off x="5380476" y="1628801"/>
            <a:ext cx="916193" cy="6871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000000"/>
              </a:solidFill>
            </a:endParaRPr>
          </a:p>
        </p:txBody>
      </p:sp>
      <p:cxnSp>
        <p:nvCxnSpPr>
          <p:cNvPr id="29" name="Connecteur droit 28"/>
          <p:cNvCxnSpPr/>
          <p:nvPr userDrawn="1"/>
        </p:nvCxnSpPr>
        <p:spPr>
          <a:xfrm>
            <a:off x="1491415" y="4150719"/>
            <a:ext cx="0" cy="44951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 userDrawn="1"/>
        </p:nvSpPr>
        <p:spPr>
          <a:xfrm>
            <a:off x="4514884" y="1843391"/>
            <a:ext cx="2721243" cy="27698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12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B.O.D.</a:t>
            </a:r>
          </a:p>
        </p:txBody>
      </p:sp>
      <p:sp>
        <p:nvSpPr>
          <p:cNvPr id="31" name="Ellipse 30"/>
          <p:cNvSpPr/>
          <p:nvPr userDrawn="1"/>
        </p:nvSpPr>
        <p:spPr>
          <a:xfrm>
            <a:off x="5380476" y="2540153"/>
            <a:ext cx="916193" cy="6871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000000"/>
              </a:solidFill>
            </a:endParaRPr>
          </a:p>
        </p:txBody>
      </p:sp>
      <p:sp>
        <p:nvSpPr>
          <p:cNvPr id="32" name="ZoneTexte 31"/>
          <p:cNvSpPr txBox="1"/>
          <p:nvPr userDrawn="1"/>
        </p:nvSpPr>
        <p:spPr>
          <a:xfrm>
            <a:off x="5353813" y="2697184"/>
            <a:ext cx="994352" cy="369316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9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President and CEO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6490597" y="2089283"/>
            <a:ext cx="916193" cy="6871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000000"/>
              </a:solidFill>
            </a:endParaRPr>
          </a:p>
        </p:txBody>
      </p:sp>
      <p:sp>
        <p:nvSpPr>
          <p:cNvPr id="34" name="ZoneTexte 33"/>
          <p:cNvSpPr txBox="1"/>
          <p:nvPr userDrawn="1"/>
        </p:nvSpPr>
        <p:spPr>
          <a:xfrm>
            <a:off x="6535202" y="2295711"/>
            <a:ext cx="830948" cy="27698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12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SQCC</a:t>
            </a:r>
          </a:p>
        </p:txBody>
      </p:sp>
      <p:sp>
        <p:nvSpPr>
          <p:cNvPr id="35" name="Ellipse 34"/>
          <p:cNvSpPr/>
          <p:nvPr userDrawn="1"/>
        </p:nvSpPr>
        <p:spPr>
          <a:xfrm>
            <a:off x="3429028" y="3000635"/>
            <a:ext cx="916193" cy="6871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000000"/>
              </a:solidFill>
            </a:endParaRPr>
          </a:p>
        </p:txBody>
      </p:sp>
      <p:sp>
        <p:nvSpPr>
          <p:cNvPr id="36" name="ZoneTexte 35"/>
          <p:cNvSpPr txBox="1"/>
          <p:nvPr userDrawn="1"/>
        </p:nvSpPr>
        <p:spPr>
          <a:xfrm>
            <a:off x="2975653" y="3101190"/>
            <a:ext cx="1819915" cy="507815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9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Assistant</a:t>
            </a:r>
          </a:p>
          <a:p>
            <a:pPr algn="ctr"/>
            <a:r>
              <a:rPr lang="fr-CA" sz="9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President</a:t>
            </a:r>
          </a:p>
          <a:p>
            <a:pPr algn="ctr"/>
            <a:r>
              <a:rPr lang="fr-CA" sz="9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and CEO</a:t>
            </a:r>
          </a:p>
        </p:txBody>
      </p:sp>
      <p:sp>
        <p:nvSpPr>
          <p:cNvPr id="37" name="Ellipse 36"/>
          <p:cNvSpPr/>
          <p:nvPr userDrawn="1"/>
        </p:nvSpPr>
        <p:spPr>
          <a:xfrm>
            <a:off x="8194033" y="3169403"/>
            <a:ext cx="916193" cy="6871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000000"/>
              </a:solidFill>
            </a:endParaRPr>
          </a:p>
        </p:txBody>
      </p:sp>
      <p:sp>
        <p:nvSpPr>
          <p:cNvPr id="38" name="ZoneTexte 37"/>
          <p:cNvSpPr txBox="1"/>
          <p:nvPr userDrawn="1"/>
        </p:nvSpPr>
        <p:spPr>
          <a:xfrm>
            <a:off x="7311195" y="3391933"/>
            <a:ext cx="2721243" cy="27698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12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AED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406160" y="3981948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1197428" y="4353239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984111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2775378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3562059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4353327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45" name="Rectangle 44"/>
          <p:cNvSpPr/>
          <p:nvPr userDrawn="1"/>
        </p:nvSpPr>
        <p:spPr>
          <a:xfrm>
            <a:off x="5153047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5944315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6730995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48" name="Rectangle 47"/>
          <p:cNvSpPr/>
          <p:nvPr userDrawn="1"/>
        </p:nvSpPr>
        <p:spPr>
          <a:xfrm>
            <a:off x="7522263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49" name="Rectangle 48"/>
          <p:cNvSpPr/>
          <p:nvPr userDrawn="1"/>
        </p:nvSpPr>
        <p:spPr>
          <a:xfrm>
            <a:off x="8308943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9100211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51" name="Rectangle 50"/>
          <p:cNvSpPr/>
          <p:nvPr userDrawn="1"/>
        </p:nvSpPr>
        <p:spPr>
          <a:xfrm>
            <a:off x="9907355" y="4353241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52" name="Rectangle 51"/>
          <p:cNvSpPr/>
          <p:nvPr userDrawn="1"/>
        </p:nvSpPr>
        <p:spPr>
          <a:xfrm>
            <a:off x="10698620" y="4353239"/>
            <a:ext cx="648891" cy="371291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cxnSp>
        <p:nvCxnSpPr>
          <p:cNvPr id="53" name="Connecteur droit 52"/>
          <p:cNvCxnSpPr/>
          <p:nvPr userDrawn="1"/>
        </p:nvCxnSpPr>
        <p:spPr>
          <a:xfrm flipH="1">
            <a:off x="5846431" y="3914437"/>
            <a:ext cx="5141043" cy="0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 userDrawn="1"/>
        </p:nvSpPr>
        <p:spPr>
          <a:xfrm>
            <a:off x="9727334" y="4461952"/>
            <a:ext cx="1035525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FRD</a:t>
            </a:r>
          </a:p>
        </p:txBody>
      </p:sp>
      <p:sp>
        <p:nvSpPr>
          <p:cNvPr id="55" name="ZoneTexte 54"/>
          <p:cNvSpPr txBox="1"/>
          <p:nvPr userDrawn="1"/>
        </p:nvSpPr>
        <p:spPr>
          <a:xfrm>
            <a:off x="219247" y="4058384"/>
            <a:ext cx="1035525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YPD</a:t>
            </a:r>
          </a:p>
        </p:txBody>
      </p:sp>
      <p:sp>
        <p:nvSpPr>
          <p:cNvPr id="56" name="ZoneTexte 55"/>
          <p:cNvSpPr txBox="1"/>
          <p:nvPr userDrawn="1"/>
        </p:nvSpPr>
        <p:spPr>
          <a:xfrm>
            <a:off x="1233169" y="4442959"/>
            <a:ext cx="538612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YPD</a:t>
            </a:r>
          </a:p>
        </p:txBody>
      </p:sp>
      <p:sp>
        <p:nvSpPr>
          <p:cNvPr id="57" name="ZoneTexte 56"/>
          <p:cNvSpPr txBox="1"/>
          <p:nvPr userDrawn="1"/>
        </p:nvSpPr>
        <p:spPr>
          <a:xfrm>
            <a:off x="1790755" y="4440780"/>
            <a:ext cx="1035525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MHAPD</a:t>
            </a:r>
          </a:p>
        </p:txBody>
      </p:sp>
      <p:sp>
        <p:nvSpPr>
          <p:cNvPr id="58" name="ZoneTexte 57"/>
          <p:cNvSpPr txBox="1"/>
          <p:nvPr userDrawn="1"/>
        </p:nvSpPr>
        <p:spPr>
          <a:xfrm>
            <a:off x="2713675" y="4388843"/>
            <a:ext cx="766044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6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ID-ASD-PD</a:t>
            </a:r>
            <a:r>
              <a:rPr lang="fr-CA" sz="7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PD</a:t>
            </a:r>
          </a:p>
        </p:txBody>
      </p:sp>
      <p:sp>
        <p:nvSpPr>
          <p:cNvPr id="59" name="ZoneTexte 58"/>
          <p:cNvSpPr txBox="1"/>
          <p:nvPr userDrawn="1"/>
        </p:nvSpPr>
        <p:spPr>
          <a:xfrm>
            <a:off x="3501838" y="4440780"/>
            <a:ext cx="766044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SEAD</a:t>
            </a:r>
          </a:p>
        </p:txBody>
      </p:sp>
      <p:sp>
        <p:nvSpPr>
          <p:cNvPr id="60" name="ZoneTexte 59"/>
          <p:cNvSpPr txBox="1"/>
          <p:nvPr userDrawn="1"/>
        </p:nvSpPr>
        <p:spPr>
          <a:xfrm>
            <a:off x="4414930" y="4440780"/>
            <a:ext cx="538612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ND</a:t>
            </a:r>
          </a:p>
        </p:txBody>
      </p:sp>
      <p:sp>
        <p:nvSpPr>
          <p:cNvPr id="61" name="ZoneTexte 60"/>
          <p:cNvSpPr txBox="1"/>
          <p:nvPr userDrawn="1"/>
        </p:nvSpPr>
        <p:spPr>
          <a:xfrm>
            <a:off x="5186005" y="4445564"/>
            <a:ext cx="585387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MSD</a:t>
            </a:r>
          </a:p>
        </p:txBody>
      </p:sp>
      <p:sp>
        <p:nvSpPr>
          <p:cNvPr id="62" name="ZoneTexte 61"/>
          <p:cNvSpPr txBox="1"/>
          <p:nvPr userDrawn="1"/>
        </p:nvSpPr>
        <p:spPr>
          <a:xfrm>
            <a:off x="5861979" y="4444231"/>
            <a:ext cx="810087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AATRD</a:t>
            </a:r>
          </a:p>
        </p:txBody>
      </p:sp>
      <p:sp>
        <p:nvSpPr>
          <p:cNvPr id="63" name="ZoneTexte 62"/>
          <p:cNvSpPr txBox="1"/>
          <p:nvPr userDrawn="1"/>
        </p:nvSpPr>
        <p:spPr>
          <a:xfrm>
            <a:off x="6773154" y="4445564"/>
            <a:ext cx="538612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PSD</a:t>
            </a:r>
          </a:p>
        </p:txBody>
      </p:sp>
      <p:sp>
        <p:nvSpPr>
          <p:cNvPr id="64" name="ZoneTexte 63"/>
          <p:cNvSpPr txBox="1"/>
          <p:nvPr userDrawn="1"/>
        </p:nvSpPr>
        <p:spPr>
          <a:xfrm>
            <a:off x="7476598" y="4449767"/>
            <a:ext cx="764959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QAPED</a:t>
            </a:r>
          </a:p>
        </p:txBody>
      </p:sp>
      <p:sp>
        <p:nvSpPr>
          <p:cNvPr id="65" name="ZoneTexte 64"/>
          <p:cNvSpPr txBox="1"/>
          <p:nvPr userDrawn="1"/>
        </p:nvSpPr>
        <p:spPr>
          <a:xfrm>
            <a:off x="8378630" y="4436677"/>
            <a:ext cx="538612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TSD</a:t>
            </a:r>
          </a:p>
        </p:txBody>
      </p:sp>
      <p:sp>
        <p:nvSpPr>
          <p:cNvPr id="66" name="ZoneTexte 65"/>
          <p:cNvSpPr txBox="1"/>
          <p:nvPr userDrawn="1"/>
        </p:nvSpPr>
        <p:spPr>
          <a:xfrm>
            <a:off x="9072331" y="4447599"/>
            <a:ext cx="691816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IRBED</a:t>
            </a:r>
          </a:p>
        </p:txBody>
      </p:sp>
      <p:sp>
        <p:nvSpPr>
          <p:cNvPr id="67" name="ZoneTexte 66"/>
          <p:cNvSpPr txBox="1"/>
          <p:nvPr userDrawn="1"/>
        </p:nvSpPr>
        <p:spPr>
          <a:xfrm>
            <a:off x="10646251" y="4445564"/>
            <a:ext cx="765085" cy="215427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8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HRCLAD</a:t>
            </a:r>
          </a:p>
        </p:txBody>
      </p:sp>
      <p:sp>
        <p:nvSpPr>
          <p:cNvPr id="68" name="Ellipse 67"/>
          <p:cNvSpPr/>
          <p:nvPr userDrawn="1"/>
        </p:nvSpPr>
        <p:spPr>
          <a:xfrm>
            <a:off x="9303148" y="3290713"/>
            <a:ext cx="608469" cy="456352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000000"/>
              </a:solidFill>
            </a:endParaRPr>
          </a:p>
        </p:txBody>
      </p:sp>
      <p:sp>
        <p:nvSpPr>
          <p:cNvPr id="69" name="ZoneTexte 68"/>
          <p:cNvSpPr txBox="1"/>
          <p:nvPr userDrawn="1"/>
        </p:nvSpPr>
        <p:spPr>
          <a:xfrm>
            <a:off x="8782229" y="3414847"/>
            <a:ext cx="1664855" cy="230816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9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EM</a:t>
            </a:r>
          </a:p>
        </p:txBody>
      </p:sp>
      <p:cxnSp>
        <p:nvCxnSpPr>
          <p:cNvPr id="70" name="Connecteur droit 69"/>
          <p:cNvCxnSpPr/>
          <p:nvPr userDrawn="1"/>
        </p:nvCxnSpPr>
        <p:spPr>
          <a:xfrm flipH="1">
            <a:off x="7837124" y="4166673"/>
            <a:ext cx="1530171" cy="0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ZoneTexte 70"/>
          <p:cNvSpPr txBox="1"/>
          <p:nvPr userDrawn="1"/>
        </p:nvSpPr>
        <p:spPr>
          <a:xfrm>
            <a:off x="2616543" y="5101748"/>
            <a:ext cx="2651053" cy="260824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fr-CA" sz="1000" b="1" dirty="0">
                <a:solidFill>
                  <a:srgbClr val="000000">
                    <a:lumMod val="65000"/>
                    <a:lumOff val="35000"/>
                  </a:srgbClr>
                </a:solidFill>
                <a:ea typeface="Roboto" pitchFamily="2" charset="0"/>
                <a:cs typeface="Arial" panose="020B0604020202020204" pitchFamily="34" charset="0"/>
              </a:rPr>
              <a:t>9</a:t>
            </a:r>
            <a:r>
              <a:rPr lang="fr-CA" sz="1000" dirty="0">
                <a:solidFill>
                  <a:srgbClr val="000000">
                    <a:lumMod val="65000"/>
                    <a:lumOff val="35000"/>
                  </a:srgbClr>
                </a:solidFill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fr-CA" sz="1000" dirty="0" err="1">
                <a:solidFill>
                  <a:srgbClr val="000000">
                    <a:lumMod val="65000"/>
                    <a:lumOff val="35000"/>
                  </a:srgbClr>
                </a:solidFill>
                <a:ea typeface="Roboto" pitchFamily="2" charset="0"/>
                <a:cs typeface="Arial" panose="020B0604020202020204" pitchFamily="34" charset="0"/>
              </a:rPr>
              <a:t>clinical</a:t>
            </a:r>
            <a:r>
              <a:rPr lang="fr-CA" sz="1000" dirty="0">
                <a:solidFill>
                  <a:srgbClr val="000000">
                    <a:lumMod val="65000"/>
                    <a:lumOff val="35000"/>
                  </a:srgbClr>
                </a:solidFill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fr-CA" sz="1000" dirty="0" err="1">
                <a:solidFill>
                  <a:srgbClr val="000000">
                    <a:lumMod val="65000"/>
                    <a:lumOff val="35000"/>
                  </a:srgbClr>
                </a:solidFill>
                <a:ea typeface="Roboto" pitchFamily="2" charset="0"/>
                <a:cs typeface="Arial" panose="020B0604020202020204" pitchFamily="34" charset="0"/>
              </a:rPr>
              <a:t>directorates</a:t>
            </a:r>
            <a:endParaRPr lang="fr-CA" sz="1000" dirty="0">
              <a:solidFill>
                <a:srgbClr val="000000">
                  <a:lumMod val="65000"/>
                  <a:lumOff val="35000"/>
                </a:srgbClr>
              </a:solidFill>
              <a:ea typeface="Roboto" pitchFamily="2" charset="0"/>
              <a:cs typeface="Arial" panose="020B0604020202020204" pitchFamily="34" charset="0"/>
            </a:endParaRPr>
          </a:p>
        </p:txBody>
      </p:sp>
      <p:cxnSp>
        <p:nvCxnSpPr>
          <p:cNvPr id="72" name="Connecteur droit 71"/>
          <p:cNvCxnSpPr/>
          <p:nvPr userDrawn="1"/>
        </p:nvCxnSpPr>
        <p:spPr>
          <a:xfrm>
            <a:off x="386048" y="5004171"/>
            <a:ext cx="6971043" cy="0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 userDrawn="1"/>
        </p:nvCxnSpPr>
        <p:spPr>
          <a:xfrm>
            <a:off x="7366148" y="4902915"/>
            <a:ext cx="0" cy="20252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 userDrawn="1"/>
        </p:nvCxnSpPr>
        <p:spPr>
          <a:xfrm>
            <a:off x="386047" y="4902913"/>
            <a:ext cx="0" cy="20252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/>
          <p:nvPr userDrawn="1"/>
        </p:nvCxnSpPr>
        <p:spPr>
          <a:xfrm>
            <a:off x="7502151" y="5004171"/>
            <a:ext cx="3845363" cy="0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/>
          <p:cNvCxnSpPr/>
          <p:nvPr userDrawn="1"/>
        </p:nvCxnSpPr>
        <p:spPr>
          <a:xfrm>
            <a:off x="11347509" y="4902913"/>
            <a:ext cx="0" cy="20252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/>
          <p:nvPr userDrawn="1"/>
        </p:nvCxnSpPr>
        <p:spPr>
          <a:xfrm>
            <a:off x="7502147" y="4902915"/>
            <a:ext cx="0" cy="202523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 userDrawn="1"/>
        </p:nvCxnSpPr>
        <p:spPr>
          <a:xfrm>
            <a:off x="5226829" y="2005403"/>
            <a:ext cx="0" cy="906038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ZoneTexte 78"/>
          <p:cNvSpPr txBox="1"/>
          <p:nvPr userDrawn="1"/>
        </p:nvSpPr>
        <p:spPr>
          <a:xfrm>
            <a:off x="8076221" y="5097391"/>
            <a:ext cx="2838000" cy="260824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fr-CA" sz="1000" b="1" dirty="0">
                <a:solidFill>
                  <a:srgbClr val="000000">
                    <a:lumMod val="65000"/>
                    <a:lumOff val="35000"/>
                  </a:srgbClr>
                </a:solidFill>
                <a:ea typeface="Roboto" pitchFamily="2" charset="0"/>
                <a:cs typeface="Arial" panose="020B0604020202020204" pitchFamily="34" charset="0"/>
              </a:rPr>
              <a:t>5</a:t>
            </a:r>
            <a:r>
              <a:rPr lang="fr-CA" sz="1000" dirty="0">
                <a:solidFill>
                  <a:srgbClr val="000000">
                    <a:lumMod val="65000"/>
                    <a:lumOff val="35000"/>
                  </a:srgbClr>
                </a:solidFill>
                <a:ea typeface="Roboto" pitchFamily="2" charset="0"/>
                <a:cs typeface="Arial" panose="020B0604020202020204" pitchFamily="34" charset="0"/>
              </a:rPr>
              <a:t> administrative </a:t>
            </a:r>
            <a:r>
              <a:rPr lang="fr-CA" sz="1000" dirty="0" err="1">
                <a:solidFill>
                  <a:srgbClr val="000000">
                    <a:lumMod val="65000"/>
                    <a:lumOff val="35000"/>
                  </a:srgbClr>
                </a:solidFill>
                <a:ea typeface="Roboto" pitchFamily="2" charset="0"/>
                <a:cs typeface="Arial" panose="020B0604020202020204" pitchFamily="34" charset="0"/>
              </a:rPr>
              <a:t>directorates</a:t>
            </a:r>
            <a:endParaRPr lang="fr-CA" sz="1000" dirty="0">
              <a:solidFill>
                <a:srgbClr val="000000">
                  <a:lumMod val="65000"/>
                  <a:lumOff val="35000"/>
                </a:srgbClr>
              </a:solidFill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80" name="Rectangle 79"/>
          <p:cNvSpPr/>
          <p:nvPr userDrawn="1"/>
        </p:nvSpPr>
        <p:spPr>
          <a:xfrm>
            <a:off x="5432926" y="1240501"/>
            <a:ext cx="764500" cy="207749"/>
          </a:xfrm>
          <a:prstGeom prst="rect">
            <a:avLst/>
          </a:prstGeom>
          <a:solidFill>
            <a:schemeClr val="bg1"/>
          </a:solidFill>
          <a:ln w="19050">
            <a:solidFill>
              <a:srgbClr val="00030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sp>
        <p:nvSpPr>
          <p:cNvPr id="81" name="ZoneTexte 80"/>
          <p:cNvSpPr txBox="1"/>
          <p:nvPr userDrawn="1"/>
        </p:nvSpPr>
        <p:spPr>
          <a:xfrm>
            <a:off x="5385649" y="1232199"/>
            <a:ext cx="859048" cy="230816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algn="ctr"/>
            <a:r>
              <a:rPr lang="fr-CA" sz="900" dirty="0">
                <a:solidFill>
                  <a:srgbClr val="000304"/>
                </a:solidFill>
                <a:ea typeface="Roboto" pitchFamily="2" charset="0"/>
                <a:cs typeface="Arial" panose="020B0604020202020204" pitchFamily="34" charset="0"/>
              </a:rPr>
              <a:t>MSSS</a:t>
            </a:r>
          </a:p>
        </p:txBody>
      </p:sp>
      <p:sp>
        <p:nvSpPr>
          <p:cNvPr id="82" name="Rectangle 81"/>
          <p:cNvSpPr/>
          <p:nvPr userDrawn="1"/>
        </p:nvSpPr>
        <p:spPr>
          <a:xfrm>
            <a:off x="-74812" y="-99392"/>
            <a:ext cx="12390599" cy="7056784"/>
          </a:xfrm>
          <a:prstGeom prst="rect">
            <a:avLst/>
          </a:prstGeom>
          <a:solidFill>
            <a:srgbClr val="404040">
              <a:alpha val="38039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fr-CA" sz="1300">
              <a:solidFill>
                <a:srgbClr val="FFFFFF"/>
              </a:solidFill>
            </a:endParaRPr>
          </a:p>
        </p:txBody>
      </p:sp>
      <p:pic>
        <p:nvPicPr>
          <p:cNvPr id="83" name="Image 82"/>
          <p:cNvPicPr>
            <a:picLocks noChangeAspect="1"/>
          </p:cNvPicPr>
          <p:nvPr userDrawn="1"/>
        </p:nvPicPr>
        <p:blipFill rotWithShape="1">
          <a:blip r:embed="rId4"/>
          <a:srcRect l="28901" t="25392" r="6417" b="14316"/>
          <a:stretch/>
        </p:blipFill>
        <p:spPr>
          <a:xfrm>
            <a:off x="2328020" y="2100529"/>
            <a:ext cx="7658927" cy="3010327"/>
          </a:xfrm>
          <a:prstGeom prst="rect">
            <a:avLst/>
          </a:prstGeom>
          <a:ln w="57150">
            <a:solidFill>
              <a:srgbClr val="404040"/>
            </a:solidFill>
          </a:ln>
        </p:spPr>
      </p:pic>
      <p:pic>
        <p:nvPicPr>
          <p:cNvPr id="84" name="Image 83"/>
          <p:cNvPicPr>
            <a:picLocks noChangeAspect="1"/>
          </p:cNvPicPr>
          <p:nvPr userDrawn="1"/>
        </p:nvPicPr>
        <p:blipFill rotWithShape="1">
          <a:blip r:embed="rId5"/>
          <a:srcRect l="23366" t="48153" r="3304" b="27853"/>
          <a:stretch/>
        </p:blipFill>
        <p:spPr>
          <a:xfrm>
            <a:off x="238752" y="2830235"/>
            <a:ext cx="11683105" cy="1611939"/>
          </a:xfrm>
          <a:prstGeom prst="rect">
            <a:avLst/>
          </a:prstGeom>
          <a:ln w="57150">
            <a:solidFill>
              <a:srgbClr val="404040"/>
            </a:solidFill>
          </a:ln>
        </p:spPr>
      </p:pic>
      <p:pic>
        <p:nvPicPr>
          <p:cNvPr id="85" name="Image 84"/>
          <p:cNvPicPr>
            <a:picLocks noChangeAspect="1"/>
          </p:cNvPicPr>
          <p:nvPr userDrawn="1"/>
        </p:nvPicPr>
        <p:blipFill rotWithShape="1">
          <a:blip r:embed="rId6"/>
          <a:srcRect l="29938" t="50000" r="3996" b="23545"/>
          <a:stretch/>
        </p:blipFill>
        <p:spPr>
          <a:xfrm>
            <a:off x="349664" y="2712564"/>
            <a:ext cx="11461275" cy="1935215"/>
          </a:xfrm>
          <a:prstGeom prst="rect">
            <a:avLst/>
          </a:prstGeom>
          <a:ln w="57150">
            <a:solidFill>
              <a:srgbClr val="404040"/>
            </a:solidFill>
          </a:ln>
        </p:spPr>
      </p:pic>
      <p:sp>
        <p:nvSpPr>
          <p:cNvPr id="88" name="ZoneTexte 87"/>
          <p:cNvSpPr txBox="1">
            <a:spLocks noChangeArrowheads="1"/>
          </p:cNvSpPr>
          <p:nvPr userDrawn="1"/>
        </p:nvSpPr>
        <p:spPr bwMode="auto">
          <a:xfrm>
            <a:off x="12528552" y="-171450"/>
            <a:ext cx="3839633" cy="101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fr-FR" sz="2000" b="1" dirty="0">
                <a:solidFill>
                  <a:srgbClr val="FF0000"/>
                </a:solidFill>
                <a:ea typeface="MS UI Gothic" pitchFamily="34" charset="-128"/>
                <a:cs typeface="Arial" pitchFamily="34" charset="0"/>
              </a:rPr>
              <a:t>Slide available to complement your presentation. Please do not modify it.</a:t>
            </a:r>
          </a:p>
        </p:txBody>
      </p:sp>
    </p:spTree>
    <p:extLst>
      <p:ext uri="{BB962C8B-B14F-4D97-AF65-F5344CB8AC3E}">
        <p14:creationId xmlns:p14="http://schemas.microsoft.com/office/powerpoint/2010/main" val="238948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68" grpId="0" animBg="1"/>
      <p:bldP spid="68" grpId="1" animBg="1"/>
      <p:bldP spid="80" grpId="0" animBg="1"/>
      <p:bldP spid="80" grpId="1" animBg="1"/>
      <p:bldP spid="82" grpId="0" animBg="1"/>
      <p:bldP spid="82" grpId="1" animBg="1"/>
      <p:bldP spid="82" grpId="2" animBg="1"/>
      <p:bldP spid="82" grpId="3" animBg="1"/>
      <p:bldP spid="82" grpId="4" animBg="1"/>
      <p:bldP spid="82" grpId="5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856227B-31AD-42BF-BFFD-00AF5EBC78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5864" y="1915115"/>
            <a:ext cx="5018468" cy="3027770"/>
          </a:xfrm>
          <a:custGeom>
            <a:avLst/>
            <a:gdLst>
              <a:gd name="connsiteX0" fmla="*/ 504638 w 5018468"/>
              <a:gd name="connsiteY0" fmla="*/ 0 h 3027770"/>
              <a:gd name="connsiteX1" fmla="*/ 4513830 w 5018468"/>
              <a:gd name="connsiteY1" fmla="*/ 0 h 3027770"/>
              <a:gd name="connsiteX2" fmla="*/ 5018468 w 5018468"/>
              <a:gd name="connsiteY2" fmla="*/ 504638 h 3027770"/>
              <a:gd name="connsiteX3" fmla="*/ 5018468 w 5018468"/>
              <a:gd name="connsiteY3" fmla="*/ 3027770 h 3027770"/>
              <a:gd name="connsiteX4" fmla="*/ 0 w 5018468"/>
              <a:gd name="connsiteY4" fmla="*/ 3027770 h 3027770"/>
              <a:gd name="connsiteX5" fmla="*/ 0 w 5018468"/>
              <a:gd name="connsiteY5" fmla="*/ 504638 h 3027770"/>
              <a:gd name="connsiteX6" fmla="*/ 504638 w 5018468"/>
              <a:gd name="connsiteY6" fmla="*/ 0 h 302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8468" h="3027770">
                <a:moveTo>
                  <a:pt x="504638" y="0"/>
                </a:moveTo>
                <a:lnTo>
                  <a:pt x="4513830" y="0"/>
                </a:lnTo>
                <a:cubicBezTo>
                  <a:pt x="4792534" y="0"/>
                  <a:pt x="5018468" y="225934"/>
                  <a:pt x="5018468" y="504638"/>
                </a:cubicBezTo>
                <a:lnTo>
                  <a:pt x="5018468" y="3027770"/>
                </a:lnTo>
                <a:lnTo>
                  <a:pt x="0" y="3027770"/>
                </a:lnTo>
                <a:lnTo>
                  <a:pt x="0" y="504638"/>
                </a:lnTo>
                <a:cubicBezTo>
                  <a:pt x="0" y="225934"/>
                  <a:pt x="225934" y="0"/>
                  <a:pt x="5046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069F5BE1-D50A-4F30-82E6-649FE95B7687}"/>
              </a:ext>
            </a:extLst>
          </p:cNvPr>
          <p:cNvSpPr/>
          <p:nvPr userDrawn="1"/>
        </p:nvSpPr>
        <p:spPr>
          <a:xfrm>
            <a:off x="11448280" y="6128463"/>
            <a:ext cx="376093" cy="37609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DC761B-0A51-4141-A15E-5652EF56F8CD}"/>
              </a:ext>
            </a:extLst>
          </p:cNvPr>
          <p:cNvSpPr txBox="1"/>
          <p:nvPr userDrawn="1"/>
        </p:nvSpPr>
        <p:spPr>
          <a:xfrm>
            <a:off x="11391960" y="6185704"/>
            <a:ext cx="4887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91AF18D-0852-4468-85C6-A271F63CD70E}" type="slidenum">
              <a:rPr lang="en-US" sz="1100" smtClean="0">
                <a:solidFill>
                  <a:schemeClr val="bg2"/>
                </a:solidFill>
                <a:latin typeface="+mj-lt"/>
              </a:rPr>
              <a:pPr algn="ctr"/>
              <a:t>‹n°›</a:t>
            </a:fld>
            <a:endParaRPr lang="en-US" sz="1100" dirty="0">
              <a:solidFill>
                <a:schemeClr val="bg2"/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0281015-7A1E-4A86-8AB4-B79BCA67DF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3236" y="457200"/>
            <a:ext cx="5865528" cy="741363"/>
          </a:xfrm>
        </p:spPr>
        <p:txBody>
          <a:bodyPr>
            <a:noAutofit/>
          </a:bodyPr>
          <a:lstStyle>
            <a:lvl1pPr marL="0" indent="0" algn="ctr">
              <a:buNone/>
              <a:defRPr sz="4000">
                <a:latin typeface="+mj-lt"/>
              </a:defRPr>
            </a:lvl1pPr>
            <a:lvl2pPr>
              <a:defRPr sz="4000">
                <a:latin typeface="+mj-lt"/>
              </a:defRPr>
            </a:lvl2pPr>
            <a:lvl3pPr>
              <a:defRPr sz="4000">
                <a:latin typeface="+mj-lt"/>
              </a:defRPr>
            </a:lvl3pPr>
            <a:lvl4pPr>
              <a:defRPr sz="4000">
                <a:latin typeface="+mj-lt"/>
              </a:defRPr>
            </a:lvl4pPr>
            <a:lvl5pPr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CREATIVE 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53EDB0E-698A-4E8B-84A8-7A16F6CC10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63236" y="1076038"/>
            <a:ext cx="5865528" cy="321112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latin typeface="+mj-lt"/>
              </a:defRPr>
            </a:lvl1pPr>
            <a:lvl2pPr>
              <a:defRPr sz="4000">
                <a:latin typeface="+mj-lt"/>
              </a:defRPr>
            </a:lvl2pPr>
            <a:lvl3pPr>
              <a:defRPr sz="4000">
                <a:latin typeface="+mj-lt"/>
              </a:defRPr>
            </a:lvl3pPr>
            <a:lvl4pPr>
              <a:defRPr sz="4000">
                <a:latin typeface="+mj-lt"/>
              </a:defRPr>
            </a:lvl4pPr>
            <a:lvl5pPr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2707152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3232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6727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976798" y="1397397"/>
            <a:ext cx="8172734" cy="4063207"/>
          </a:xfrm>
          <a:custGeom>
            <a:avLst/>
            <a:gdLst>
              <a:gd name="connsiteX0" fmla="*/ 0 w 16341212"/>
              <a:gd name="connsiteY0" fmla="*/ 0 h 8126413"/>
              <a:gd name="connsiteX1" fmla="*/ 16341212 w 16341212"/>
              <a:gd name="connsiteY1" fmla="*/ 0 h 8126413"/>
              <a:gd name="connsiteX2" fmla="*/ 16341212 w 16341212"/>
              <a:gd name="connsiteY2" fmla="*/ 8126413 h 8126413"/>
              <a:gd name="connsiteX3" fmla="*/ 0 w 16341212"/>
              <a:gd name="connsiteY3" fmla="*/ 8126413 h 812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41212" h="8126413">
                <a:moveTo>
                  <a:pt x="0" y="0"/>
                </a:moveTo>
                <a:lnTo>
                  <a:pt x="16341212" y="0"/>
                </a:lnTo>
                <a:lnTo>
                  <a:pt x="16341212" y="8126413"/>
                </a:lnTo>
                <a:lnTo>
                  <a:pt x="0" y="81264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5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1" y="311727"/>
            <a:ext cx="5074766" cy="6234545"/>
          </a:xfrm>
          <a:custGeom>
            <a:avLst/>
            <a:gdLst>
              <a:gd name="connsiteX0" fmla="*/ 0 w 10146889"/>
              <a:gd name="connsiteY0" fmla="*/ 0 h 12469090"/>
              <a:gd name="connsiteX1" fmla="*/ 10146889 w 10146889"/>
              <a:gd name="connsiteY1" fmla="*/ 0 h 12469090"/>
              <a:gd name="connsiteX2" fmla="*/ 10146889 w 10146889"/>
              <a:gd name="connsiteY2" fmla="*/ 12469090 h 12469090"/>
              <a:gd name="connsiteX3" fmla="*/ 0 w 10146889"/>
              <a:gd name="connsiteY3" fmla="*/ 12469090 h 1246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46889" h="12469090">
                <a:moveTo>
                  <a:pt x="0" y="0"/>
                </a:moveTo>
                <a:lnTo>
                  <a:pt x="10146889" y="0"/>
                </a:lnTo>
                <a:lnTo>
                  <a:pt x="10146889" y="12469090"/>
                </a:lnTo>
                <a:lnTo>
                  <a:pt x="0" y="124690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441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1" y="1120877"/>
            <a:ext cx="11458896" cy="5737122"/>
          </a:xfrm>
          <a:custGeom>
            <a:avLst/>
            <a:gdLst>
              <a:gd name="connsiteX0" fmla="*/ 0 w 22911823"/>
              <a:gd name="connsiteY0" fmla="*/ 0 h 11474244"/>
              <a:gd name="connsiteX1" fmla="*/ 22911823 w 22911823"/>
              <a:gd name="connsiteY1" fmla="*/ 0 h 11474244"/>
              <a:gd name="connsiteX2" fmla="*/ 22911823 w 22911823"/>
              <a:gd name="connsiteY2" fmla="*/ 11474244 h 11474244"/>
              <a:gd name="connsiteX3" fmla="*/ 0 w 22911823"/>
              <a:gd name="connsiteY3" fmla="*/ 11474244 h 11474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1823" h="11474244">
                <a:moveTo>
                  <a:pt x="0" y="0"/>
                </a:moveTo>
                <a:lnTo>
                  <a:pt x="22911823" y="0"/>
                </a:lnTo>
                <a:lnTo>
                  <a:pt x="22911823" y="11474244"/>
                </a:lnTo>
                <a:lnTo>
                  <a:pt x="0" y="114742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459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5074766" y="1397397"/>
            <a:ext cx="5074767" cy="4063207"/>
          </a:xfrm>
          <a:custGeom>
            <a:avLst/>
            <a:gdLst>
              <a:gd name="connsiteX0" fmla="*/ 0 w 10146890"/>
              <a:gd name="connsiteY0" fmla="*/ 0 h 8126413"/>
              <a:gd name="connsiteX1" fmla="*/ 10146890 w 10146890"/>
              <a:gd name="connsiteY1" fmla="*/ 0 h 8126413"/>
              <a:gd name="connsiteX2" fmla="*/ 10146890 w 10146890"/>
              <a:gd name="connsiteY2" fmla="*/ 8126413 h 8126413"/>
              <a:gd name="connsiteX3" fmla="*/ 0 w 10146890"/>
              <a:gd name="connsiteY3" fmla="*/ 8126413 h 812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46890" h="8126413">
                <a:moveTo>
                  <a:pt x="0" y="0"/>
                </a:moveTo>
                <a:lnTo>
                  <a:pt x="10146890" y="0"/>
                </a:lnTo>
                <a:lnTo>
                  <a:pt x="10146890" y="8126413"/>
                </a:lnTo>
                <a:lnTo>
                  <a:pt x="0" y="81264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1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A158B-1390-4017-A77B-33B656CCC46D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2022-03-22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CC1-A120-4F2F-A517-98654A022AB2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995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5074767" y="311727"/>
            <a:ext cx="7117233" cy="6234545"/>
          </a:xfrm>
          <a:custGeom>
            <a:avLst/>
            <a:gdLst>
              <a:gd name="connsiteX0" fmla="*/ 0 w 14230760"/>
              <a:gd name="connsiteY0" fmla="*/ 0 h 12469090"/>
              <a:gd name="connsiteX1" fmla="*/ 14230760 w 14230760"/>
              <a:gd name="connsiteY1" fmla="*/ 0 h 12469090"/>
              <a:gd name="connsiteX2" fmla="*/ 14230760 w 14230760"/>
              <a:gd name="connsiteY2" fmla="*/ 12469090 h 12469090"/>
              <a:gd name="connsiteX3" fmla="*/ 0 w 14230760"/>
              <a:gd name="connsiteY3" fmla="*/ 12469090 h 1246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30760" h="12469090">
                <a:moveTo>
                  <a:pt x="0" y="0"/>
                </a:moveTo>
                <a:lnTo>
                  <a:pt x="14230760" y="0"/>
                </a:lnTo>
                <a:lnTo>
                  <a:pt x="14230760" y="12469090"/>
                </a:lnTo>
                <a:lnTo>
                  <a:pt x="0" y="124690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600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5074766" y="311727"/>
            <a:ext cx="5074767" cy="6234545"/>
          </a:xfrm>
          <a:custGeom>
            <a:avLst/>
            <a:gdLst>
              <a:gd name="connsiteX0" fmla="*/ 0 w 10146890"/>
              <a:gd name="connsiteY0" fmla="*/ 0 h 12469090"/>
              <a:gd name="connsiteX1" fmla="*/ 10146890 w 10146890"/>
              <a:gd name="connsiteY1" fmla="*/ 0 h 12469090"/>
              <a:gd name="connsiteX2" fmla="*/ 10146890 w 10146890"/>
              <a:gd name="connsiteY2" fmla="*/ 12469090 h 12469090"/>
              <a:gd name="connsiteX3" fmla="*/ 0 w 10146890"/>
              <a:gd name="connsiteY3" fmla="*/ 12469090 h 1246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46890" h="12469090">
                <a:moveTo>
                  <a:pt x="0" y="0"/>
                </a:moveTo>
                <a:lnTo>
                  <a:pt x="10146890" y="0"/>
                </a:lnTo>
                <a:lnTo>
                  <a:pt x="10146890" y="12469090"/>
                </a:lnTo>
                <a:lnTo>
                  <a:pt x="0" y="124690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06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1397397"/>
            <a:ext cx="10149533" cy="4063207"/>
          </a:xfrm>
          <a:custGeom>
            <a:avLst/>
            <a:gdLst>
              <a:gd name="connsiteX0" fmla="*/ 0 w 20293780"/>
              <a:gd name="connsiteY0" fmla="*/ 0 h 8126413"/>
              <a:gd name="connsiteX1" fmla="*/ 20293780 w 20293780"/>
              <a:gd name="connsiteY1" fmla="*/ 0 h 8126413"/>
              <a:gd name="connsiteX2" fmla="*/ 20293780 w 20293780"/>
              <a:gd name="connsiteY2" fmla="*/ 8126413 h 8126413"/>
              <a:gd name="connsiteX3" fmla="*/ 0 w 20293780"/>
              <a:gd name="connsiteY3" fmla="*/ 8126413 h 812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3780" h="8126413">
                <a:moveTo>
                  <a:pt x="0" y="0"/>
                </a:moveTo>
                <a:lnTo>
                  <a:pt x="20293780" y="0"/>
                </a:lnTo>
                <a:lnTo>
                  <a:pt x="20293780" y="8126413"/>
                </a:lnTo>
                <a:lnTo>
                  <a:pt x="0" y="81264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682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1976799" y="1397397"/>
            <a:ext cx="10215201" cy="4063207"/>
          </a:xfrm>
          <a:custGeom>
            <a:avLst/>
            <a:gdLst>
              <a:gd name="connsiteX0" fmla="*/ 0 w 20425082"/>
              <a:gd name="connsiteY0" fmla="*/ 0 h 8126413"/>
              <a:gd name="connsiteX1" fmla="*/ 20425082 w 20425082"/>
              <a:gd name="connsiteY1" fmla="*/ 0 h 8126413"/>
              <a:gd name="connsiteX2" fmla="*/ 20425082 w 20425082"/>
              <a:gd name="connsiteY2" fmla="*/ 8126413 h 8126413"/>
              <a:gd name="connsiteX3" fmla="*/ 0 w 20425082"/>
              <a:gd name="connsiteY3" fmla="*/ 8126413 h 812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25082" h="8126413">
                <a:moveTo>
                  <a:pt x="0" y="0"/>
                </a:moveTo>
                <a:lnTo>
                  <a:pt x="20425082" y="0"/>
                </a:lnTo>
                <a:lnTo>
                  <a:pt x="20425082" y="8126413"/>
                </a:lnTo>
                <a:lnTo>
                  <a:pt x="0" y="81264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636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1" y="311727"/>
            <a:ext cx="8394017" cy="6249293"/>
          </a:xfrm>
          <a:custGeom>
            <a:avLst/>
            <a:gdLst>
              <a:gd name="connsiteX0" fmla="*/ 0 w 16783663"/>
              <a:gd name="connsiteY0" fmla="*/ 0 h 12498586"/>
              <a:gd name="connsiteX1" fmla="*/ 4955458 w 16783663"/>
              <a:gd name="connsiteY1" fmla="*/ 0 h 12498586"/>
              <a:gd name="connsiteX2" fmla="*/ 16783663 w 16783663"/>
              <a:gd name="connsiteY2" fmla="*/ 12498586 h 12498586"/>
              <a:gd name="connsiteX3" fmla="*/ 0 w 16783663"/>
              <a:gd name="connsiteY3" fmla="*/ 12469090 h 12498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3663" h="12498586">
                <a:moveTo>
                  <a:pt x="0" y="0"/>
                </a:moveTo>
                <a:lnTo>
                  <a:pt x="4955458" y="0"/>
                </a:lnTo>
                <a:lnTo>
                  <a:pt x="16783663" y="12498586"/>
                </a:lnTo>
                <a:lnTo>
                  <a:pt x="0" y="124690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536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1" y="2767727"/>
            <a:ext cx="11458896" cy="4090273"/>
          </a:xfrm>
          <a:custGeom>
            <a:avLst/>
            <a:gdLst>
              <a:gd name="connsiteX0" fmla="*/ 0 w 22911823"/>
              <a:gd name="connsiteY0" fmla="*/ 0 h 8180546"/>
              <a:gd name="connsiteX1" fmla="*/ 22911823 w 22911823"/>
              <a:gd name="connsiteY1" fmla="*/ 0 h 8180546"/>
              <a:gd name="connsiteX2" fmla="*/ 22911823 w 22911823"/>
              <a:gd name="connsiteY2" fmla="*/ 8180546 h 8180546"/>
              <a:gd name="connsiteX3" fmla="*/ 0 w 22911823"/>
              <a:gd name="connsiteY3" fmla="*/ 8180546 h 818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1823" h="8180546">
                <a:moveTo>
                  <a:pt x="0" y="0"/>
                </a:moveTo>
                <a:lnTo>
                  <a:pt x="22911823" y="0"/>
                </a:lnTo>
                <a:lnTo>
                  <a:pt x="22911823" y="8180546"/>
                </a:lnTo>
                <a:lnTo>
                  <a:pt x="0" y="81805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13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A158B-1390-4017-A77B-33B656CCC46D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2022-03-22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CC1-A120-4F2F-A517-98654A022AB2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4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1" indent="0">
              <a:buNone/>
              <a:defRPr sz="1200"/>
            </a:lvl2pPr>
            <a:lvl3pPr marL="914342" indent="0">
              <a:buNone/>
              <a:defRPr sz="1000"/>
            </a:lvl3pPr>
            <a:lvl4pPr marL="1371513" indent="0">
              <a:buNone/>
              <a:defRPr sz="900"/>
            </a:lvl4pPr>
            <a:lvl5pPr marL="1828683" indent="0">
              <a:buNone/>
              <a:defRPr sz="900"/>
            </a:lvl5pPr>
            <a:lvl6pPr marL="2285853" indent="0">
              <a:buNone/>
              <a:defRPr sz="900"/>
            </a:lvl6pPr>
            <a:lvl7pPr marL="2743024" indent="0">
              <a:buNone/>
              <a:defRPr sz="900"/>
            </a:lvl7pPr>
            <a:lvl8pPr marL="3200195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A158B-1390-4017-A77B-33B656CCC46D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2022-03-22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CC1-A120-4F2F-A517-98654A022AB2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882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1" indent="0">
              <a:buNone/>
              <a:defRPr sz="2800"/>
            </a:lvl2pPr>
            <a:lvl3pPr marL="914342" indent="0">
              <a:buNone/>
              <a:defRPr sz="2400"/>
            </a:lvl3pPr>
            <a:lvl4pPr marL="1371513" indent="0">
              <a:buNone/>
              <a:defRPr sz="2000"/>
            </a:lvl4pPr>
            <a:lvl5pPr marL="1828683" indent="0">
              <a:buNone/>
              <a:defRPr sz="2000"/>
            </a:lvl5pPr>
            <a:lvl6pPr marL="2285853" indent="0">
              <a:buNone/>
              <a:defRPr sz="2000"/>
            </a:lvl6pPr>
            <a:lvl7pPr marL="2743024" indent="0">
              <a:buNone/>
              <a:defRPr sz="2000"/>
            </a:lvl7pPr>
            <a:lvl8pPr marL="3200195" indent="0">
              <a:buNone/>
              <a:defRPr sz="2000"/>
            </a:lvl8pPr>
            <a:lvl9pPr marL="3657366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1" indent="0">
              <a:buNone/>
              <a:defRPr sz="1200"/>
            </a:lvl2pPr>
            <a:lvl3pPr marL="914342" indent="0">
              <a:buNone/>
              <a:defRPr sz="1000"/>
            </a:lvl3pPr>
            <a:lvl4pPr marL="1371513" indent="0">
              <a:buNone/>
              <a:defRPr sz="900"/>
            </a:lvl4pPr>
            <a:lvl5pPr marL="1828683" indent="0">
              <a:buNone/>
              <a:defRPr sz="900"/>
            </a:lvl5pPr>
            <a:lvl6pPr marL="2285853" indent="0">
              <a:buNone/>
              <a:defRPr sz="900"/>
            </a:lvl6pPr>
            <a:lvl7pPr marL="2743024" indent="0">
              <a:buNone/>
              <a:defRPr sz="900"/>
            </a:lvl7pPr>
            <a:lvl8pPr marL="3200195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A158B-1390-4017-A77B-33B656CCC46D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2022-03-22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5CC1-A120-4F2F-A517-98654A022AB2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6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3" tIns="45712" rIns="91423" bIns="45712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23" tIns="45712" rIns="91423" bIns="45712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A158B-1390-4017-A77B-33B656CCC46D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2022-03-22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05CC1-A120-4F2F-A517-98654A022AB2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8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7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  <p:sldLayoutId id="2147483705" r:id="rId42"/>
    <p:sldLayoutId id="2147483706" r:id="rId43"/>
    <p:sldLayoutId id="2147483707" r:id="rId44"/>
    <p:sldLayoutId id="2147483708" r:id="rId45"/>
    <p:sldLayoutId id="2147483709" r:id="rId46"/>
    <p:sldLayoutId id="2147483710" r:id="rId47"/>
    <p:sldLayoutId id="2147483711" r:id="rId48"/>
    <p:sldLayoutId id="2147483712" r:id="rId49"/>
    <p:sldLayoutId id="2147483713" r:id="rId50"/>
    <p:sldLayoutId id="2147483714" r:id="rId51"/>
    <p:sldLayoutId id="2147483715" r:id="rId52"/>
    <p:sldLayoutId id="2147483987" r:id="rId53"/>
  </p:sldLayoutIdLst>
  <p:txStyles>
    <p:titleStyle>
      <a:lvl1pPr algn="ctr" defTabSz="91434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8" indent="-342878" algn="l" defTabSz="91434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3" indent="-285732" algn="l" defTabSz="914342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5" algn="l" defTabSz="9143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5" algn="l" defTabSz="914342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8" indent="-228585" algn="l" defTabSz="91434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5" algn="l" defTabSz="9143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9143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9143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9143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99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</p:sldLayoutIdLst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5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hyperlink" Target="http://www.formationcroisee.com/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microsoft.com/office/2007/relationships/hdphoto" Target="../media/hdphoto1.wdp"/><Relationship Id="rId4" Type="http://schemas.openxmlformats.org/officeDocument/2006/relationships/diagramLayout" Target="../diagrams/layout2.xml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2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3.xml"/><Relationship Id="rId5" Type="http://schemas.openxmlformats.org/officeDocument/2006/relationships/image" Target="../media/image88.png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4.xml"/><Relationship Id="rId5" Type="http://schemas.openxmlformats.org/officeDocument/2006/relationships/image" Target="../media/image88.pn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5.xml"/><Relationship Id="rId5" Type="http://schemas.openxmlformats.org/officeDocument/2006/relationships/image" Target="../media/image88.png"/><Relationship Id="rId4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6.xml"/><Relationship Id="rId5" Type="http://schemas.openxmlformats.org/officeDocument/2006/relationships/image" Target="../media/image88.png"/><Relationship Id="rId4" Type="http://schemas.openxmlformats.org/officeDocument/2006/relationships/image" Target="../media/image9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7.xml"/><Relationship Id="rId6" Type="http://schemas.openxmlformats.org/officeDocument/2006/relationships/hyperlink" Target="mailto:formation.dependances.ccsmtl@ssss.gouv.qc.ca" TargetMode="External"/><Relationship Id="rId5" Type="http://schemas.openxmlformats.org/officeDocument/2006/relationships/image" Target="../media/image88.png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tags" Target="../tags/tag10.xml"/><Relationship Id="rId7" Type="http://schemas.openxmlformats.org/officeDocument/2006/relationships/image" Target="../media/image8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55.xml"/><Relationship Id="rId4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5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50.jpeg"/><Relationship Id="rId4" Type="http://schemas.openxmlformats.org/officeDocument/2006/relationships/image" Target="../media/image97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F81CE0-9F39-4F0C-8CA5-BE05119F94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96688" y="1412776"/>
            <a:ext cx="6696744" cy="2762308"/>
          </a:xfrm>
        </p:spPr>
        <p:txBody>
          <a:bodyPr/>
          <a:lstStyle/>
          <a:p>
            <a:r>
              <a:rPr lang="fr-CA" sz="3600" b="1" dirty="0">
                <a:solidFill>
                  <a:schemeClr val="accent6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Continuum de services en dépendances pour les jeunes (12-25 ans) à Montréal</a:t>
            </a:r>
          </a:p>
          <a:p>
            <a:r>
              <a:rPr lang="fr-CA" sz="2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Rencontre virtuelle </a:t>
            </a:r>
          </a:p>
          <a:p>
            <a:r>
              <a:rPr lang="fr-CA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23 mars 2022</a:t>
            </a:r>
          </a:p>
          <a:p>
            <a:endParaRPr lang="fr-CA" sz="24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80" name="TextBox 4">
            <a:extLst>
              <a:ext uri="{FF2B5EF4-FFF2-40B4-BE49-F238E27FC236}">
                <a16:creationId xmlns:a16="http://schemas.microsoft.com/office/drawing/2014/main" id="{9F8DC3C8-64BD-6B4A-A53E-E80D75CFDE58}"/>
              </a:ext>
            </a:extLst>
          </p:cNvPr>
          <p:cNvSpPr txBox="1"/>
          <p:nvPr/>
        </p:nvSpPr>
        <p:spPr>
          <a:xfrm rot="5400000">
            <a:off x="5804892" y="-5759005"/>
            <a:ext cx="584741" cy="1219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vert270" wrap="square" lIns="91423" tIns="45712" rIns="91423" bIns="45712" rtlCol="0">
            <a:spAutoFit/>
          </a:bodyPr>
          <a:lstStyle/>
          <a:p>
            <a:pPr algn="ctr"/>
            <a:r>
              <a:rPr lang="fr-CA" altLang="fr-FR" sz="2600" dirty="0"/>
              <a:t>Programme de formation croisée sur les troubles de santé mentale et dépendance</a:t>
            </a:r>
          </a:p>
        </p:txBody>
      </p:sp>
      <p:sp>
        <p:nvSpPr>
          <p:cNvPr id="681" name="TextBox 678">
            <a:extLst>
              <a:ext uri="{FF2B5EF4-FFF2-40B4-BE49-F238E27FC236}">
                <a16:creationId xmlns:a16="http://schemas.microsoft.com/office/drawing/2014/main" id="{80865181-BCEC-C340-8459-423BE36E594E}"/>
              </a:ext>
            </a:extLst>
          </p:cNvPr>
          <p:cNvSpPr txBox="1"/>
          <p:nvPr/>
        </p:nvSpPr>
        <p:spPr>
          <a:xfrm>
            <a:off x="9193716" y="3140968"/>
            <a:ext cx="3022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0"/>
              </a:spcBef>
            </a:pPr>
            <a:r>
              <a:rPr lang="fr-CA" altLang="fr-FR" sz="1200" b="1" dirty="0">
                <a:solidFill>
                  <a:schemeClr val="bg1"/>
                </a:solidFill>
              </a:rPr>
              <a:t>José Bernard</a:t>
            </a:r>
            <a:endParaRPr lang="fr-CA" altLang="fr-FR" sz="1200" dirty="0">
              <a:solidFill>
                <a:schemeClr val="bg1"/>
              </a:solidFill>
            </a:endParaRPr>
          </a:p>
          <a:p>
            <a:pPr algn="r">
              <a:spcBef>
                <a:spcPct val="0"/>
              </a:spcBef>
            </a:pPr>
            <a:r>
              <a:rPr lang="fr-CA" altLang="fr-FR" sz="1200" i="1" dirty="0">
                <a:solidFill>
                  <a:schemeClr val="bg1"/>
                </a:solidFill>
              </a:rPr>
              <a:t>Collection Les Impatients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BC2505E-A57E-6F4F-A40C-ACF3B90DCD0E}"/>
              </a:ext>
            </a:extLst>
          </p:cNvPr>
          <p:cNvGrpSpPr/>
          <p:nvPr/>
        </p:nvGrpSpPr>
        <p:grpSpPr>
          <a:xfrm>
            <a:off x="119336" y="5229201"/>
            <a:ext cx="11953328" cy="1538286"/>
            <a:chOff x="3345791" y="5961338"/>
            <a:chExt cx="6206593" cy="848295"/>
          </a:xfrm>
        </p:grpSpPr>
        <p:pic>
          <p:nvPicPr>
            <p:cNvPr id="682" name="Picture 15">
              <a:extLst>
                <a:ext uri="{FF2B5EF4-FFF2-40B4-BE49-F238E27FC236}">
                  <a16:creationId xmlns:a16="http://schemas.microsoft.com/office/drawing/2014/main" id="{AB0E9200-994A-454C-B126-1C4EC749318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807" y="5999184"/>
              <a:ext cx="1117045" cy="691981"/>
            </a:xfrm>
            <a:prstGeom prst="rect">
              <a:avLst/>
            </a:prstGeom>
          </p:spPr>
        </p:pic>
        <p:pic>
          <p:nvPicPr>
            <p:cNvPr id="683" name="Picture 19">
              <a:extLst>
                <a:ext uri="{FF2B5EF4-FFF2-40B4-BE49-F238E27FC236}">
                  <a16:creationId xmlns:a16="http://schemas.microsoft.com/office/drawing/2014/main" id="{2F10FDB4-3D84-D545-81BE-7C62786264A7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240" y="5961338"/>
              <a:ext cx="1296144" cy="848295"/>
            </a:xfrm>
            <a:prstGeom prst="rect">
              <a:avLst/>
            </a:prstGeom>
          </p:spPr>
        </p:pic>
        <p:pic>
          <p:nvPicPr>
            <p:cNvPr id="684" name="Picture 3">
              <a:extLst>
                <a:ext uri="{FF2B5EF4-FFF2-40B4-BE49-F238E27FC236}">
                  <a16:creationId xmlns:a16="http://schemas.microsoft.com/office/drawing/2014/main" id="{F458C364-7DBF-2D49-822A-0CF160E433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791" y="6148743"/>
              <a:ext cx="2169670" cy="529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E0B1954-8C7D-4B85-A47F-068811663996}"/>
              </a:ext>
            </a:extLst>
          </p:cNvPr>
          <p:cNvSpPr/>
          <p:nvPr/>
        </p:nvSpPr>
        <p:spPr>
          <a:xfrm>
            <a:off x="-9778" y="5085184"/>
            <a:ext cx="12201776" cy="72008"/>
          </a:xfrm>
          <a:prstGeom prst="rect">
            <a:avLst/>
          </a:prstGeom>
          <a:solidFill>
            <a:srgbClr val="3A5177"/>
          </a:solidFill>
          <a:ln>
            <a:noFill/>
          </a:ln>
          <a:effectLst>
            <a:outerShdw blurRad="266700" dist="50800" dir="54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1343472" y="4077072"/>
            <a:ext cx="4107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www.formationcroisee.com</a:t>
            </a:r>
            <a:endParaRPr lang="en-CA" sz="24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EB658C-99D2-AC40-9407-2F091EF674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42" y="692696"/>
            <a:ext cx="554815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0108"/>
      </p:ext>
    </p:extLst>
  </p:cSld>
  <p:clrMapOvr>
    <a:masterClrMapping/>
  </p:clrMapOvr>
  <p:transition spd="slow" advTm="1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decel="5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5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81" grpId="0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7384"/>
            <a:ext cx="12192000" cy="6885384"/>
          </a:xfrm>
          <a:prstGeom prst="rect">
            <a:avLst/>
          </a:prstGeom>
          <a:solidFill>
            <a:srgbClr val="6BB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6691" y="6021288"/>
            <a:ext cx="1344740" cy="672075"/>
          </a:xfrm>
          <a:prstGeom prst="rect">
            <a:avLst/>
          </a:prstGeom>
        </p:spPr>
      </p:pic>
      <p:sp>
        <p:nvSpPr>
          <p:cNvPr id="8" name="Titre 6">
            <a:extLst>
              <a:ext uri="{FF2B5EF4-FFF2-40B4-BE49-F238E27FC236}">
                <a16:creationId xmlns:a16="http://schemas.microsoft.com/office/drawing/2014/main" id="{431C658B-5B72-3047-8D34-E402D4C8B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090" y="2680296"/>
            <a:ext cx="10303060" cy="1470025"/>
          </a:xfrm>
        </p:spPr>
        <p:txBody>
          <a:bodyPr>
            <a:noAutofit/>
          </a:bodyPr>
          <a:lstStyle/>
          <a:p>
            <a:pPr algn="l"/>
            <a:r>
              <a:rPr lang="fr-CA" sz="4800" b="1" dirty="0">
                <a:solidFill>
                  <a:schemeClr val="bg1"/>
                </a:solidFill>
              </a:rPr>
              <a:t>1) Contexte de financement SPA et SM </a:t>
            </a:r>
            <a:br>
              <a:rPr lang="fr-CA" sz="4800" b="1" dirty="0">
                <a:latin typeface="Calibri" panose="020F0502020204030204" pitchFamily="34" charset="0"/>
              </a:rPr>
            </a:br>
            <a:endParaRPr lang="fr-CA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42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e 8">
            <a:extLst>
              <a:ext uri="{FF2B5EF4-FFF2-40B4-BE49-F238E27FC236}">
                <a16:creationId xmlns:a16="http://schemas.microsoft.com/office/drawing/2014/main" id="{1F5B0EA8-B601-404C-B0E5-1EF94C0D96F1}"/>
              </a:ext>
            </a:extLst>
          </p:cNvPr>
          <p:cNvGraphicFramePr/>
          <p:nvPr/>
        </p:nvGraphicFramePr>
        <p:xfrm>
          <a:off x="2999900" y="-128472"/>
          <a:ext cx="8248153" cy="4305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12B178B4-CDED-454C-BED2-2E2B10ADA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6133" y="180708"/>
            <a:ext cx="7271799" cy="1336736"/>
          </a:xfrm>
        </p:spPr>
        <p:txBody>
          <a:bodyPr>
            <a:normAutofit/>
          </a:bodyPr>
          <a:lstStyle/>
          <a:p>
            <a:pPr algn="l"/>
            <a:r>
              <a:rPr lang="fr-CA" sz="5333" b="1" dirty="0">
                <a:solidFill>
                  <a:srgbClr val="FF5C39"/>
                </a:solidFill>
              </a:rPr>
              <a:t>Contexte</a:t>
            </a:r>
            <a:endParaRPr lang="fr-CA" sz="5333" b="1" dirty="0">
              <a:solidFill>
                <a:srgbClr val="FF5C39"/>
              </a:solidFill>
              <a:cs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EEEF1E-0984-F24D-A221-692A4CC213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273930"/>
            <a:ext cx="2132644" cy="8143444"/>
          </a:xfrm>
          <a:prstGeom prst="rect">
            <a:avLst/>
          </a:prstGeom>
        </p:spPr>
      </p:pic>
      <p:sp>
        <p:nvSpPr>
          <p:cNvPr id="8" name="Signalisation droite 7">
            <a:extLst>
              <a:ext uri="{FF2B5EF4-FFF2-40B4-BE49-F238E27FC236}">
                <a16:creationId xmlns:a16="http://schemas.microsoft.com/office/drawing/2014/main" id="{2E9EEBA3-DDA5-6345-8F8A-BB7E590F32BA}"/>
              </a:ext>
            </a:extLst>
          </p:cNvPr>
          <p:cNvSpPr/>
          <p:nvPr/>
        </p:nvSpPr>
        <p:spPr>
          <a:xfrm>
            <a:off x="5807452" y="3795387"/>
            <a:ext cx="2682241" cy="582820"/>
          </a:xfrm>
          <a:prstGeom prst="homePlate">
            <a:avLst/>
          </a:prstGeom>
          <a:solidFill>
            <a:srgbClr val="F8E4D3"/>
          </a:solidFill>
          <a:ln>
            <a:solidFill>
              <a:srgbClr val="F8E4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67" dirty="0">
                <a:solidFill>
                  <a:schemeClr val="tx1"/>
                </a:solidFill>
              </a:rPr>
              <a:t>Implantation du projet Aire Ouverte</a:t>
            </a:r>
          </a:p>
        </p:txBody>
      </p:sp>
      <p:sp>
        <p:nvSpPr>
          <p:cNvPr id="10" name="Signalisation droite 9">
            <a:extLst>
              <a:ext uri="{FF2B5EF4-FFF2-40B4-BE49-F238E27FC236}">
                <a16:creationId xmlns:a16="http://schemas.microsoft.com/office/drawing/2014/main" id="{CC700FC5-A852-8F47-8475-63FF2F79E192}"/>
              </a:ext>
            </a:extLst>
          </p:cNvPr>
          <p:cNvSpPr/>
          <p:nvPr/>
        </p:nvSpPr>
        <p:spPr>
          <a:xfrm>
            <a:off x="2999505" y="2777154"/>
            <a:ext cx="8079312" cy="381097"/>
          </a:xfrm>
          <a:prstGeom prst="homePlate">
            <a:avLst/>
          </a:prstGeom>
          <a:solidFill>
            <a:srgbClr val="FFA62F"/>
          </a:solidFill>
          <a:ln>
            <a:solidFill>
              <a:srgbClr val="FFA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67" dirty="0">
                <a:solidFill>
                  <a:schemeClr val="tx1"/>
                </a:solidFill>
              </a:rPr>
              <a:t>Plan d’action interministériel en santé mentale (2022-2026)</a:t>
            </a:r>
          </a:p>
        </p:txBody>
      </p:sp>
      <p:sp>
        <p:nvSpPr>
          <p:cNvPr id="11" name="Signalisation droite 10">
            <a:extLst>
              <a:ext uri="{FF2B5EF4-FFF2-40B4-BE49-F238E27FC236}">
                <a16:creationId xmlns:a16="http://schemas.microsoft.com/office/drawing/2014/main" id="{1F758299-7ED1-FC4D-96A0-4558F143AA66}"/>
              </a:ext>
            </a:extLst>
          </p:cNvPr>
          <p:cNvSpPr/>
          <p:nvPr/>
        </p:nvSpPr>
        <p:spPr>
          <a:xfrm>
            <a:off x="2999505" y="3202882"/>
            <a:ext cx="8079312" cy="381097"/>
          </a:xfrm>
          <a:prstGeom prst="homePlate">
            <a:avLst/>
          </a:prstGeom>
          <a:solidFill>
            <a:srgbClr val="FFA62F"/>
          </a:solidFill>
          <a:ln>
            <a:solidFill>
              <a:srgbClr val="FFA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67" dirty="0">
                <a:solidFill>
                  <a:schemeClr val="tx1"/>
                </a:solidFill>
              </a:rPr>
              <a:t>Plan d’action interministériel en dépendances (2018-2028)</a:t>
            </a:r>
          </a:p>
        </p:txBody>
      </p:sp>
      <p:sp>
        <p:nvSpPr>
          <p:cNvPr id="12" name="Signalisation droite 11">
            <a:extLst>
              <a:ext uri="{FF2B5EF4-FFF2-40B4-BE49-F238E27FC236}">
                <a16:creationId xmlns:a16="http://schemas.microsoft.com/office/drawing/2014/main" id="{C559FB7E-6161-8A40-B288-146D08C00F5F}"/>
              </a:ext>
            </a:extLst>
          </p:cNvPr>
          <p:cNvSpPr/>
          <p:nvPr/>
        </p:nvSpPr>
        <p:spPr>
          <a:xfrm>
            <a:off x="2999506" y="4031093"/>
            <a:ext cx="2596621" cy="602289"/>
          </a:xfrm>
          <a:prstGeom prst="homePlate">
            <a:avLst/>
          </a:prstGeom>
          <a:solidFill>
            <a:srgbClr val="F8BE92"/>
          </a:solidFill>
          <a:ln>
            <a:solidFill>
              <a:srgbClr val="F8B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67" dirty="0">
                <a:solidFill>
                  <a:schemeClr val="tx1"/>
                </a:solidFill>
              </a:rPr>
              <a:t>Rehaussement en santé mentale positive</a:t>
            </a:r>
          </a:p>
        </p:txBody>
      </p:sp>
      <p:sp>
        <p:nvSpPr>
          <p:cNvPr id="13" name="Signalisation droite 12">
            <a:extLst>
              <a:ext uri="{FF2B5EF4-FFF2-40B4-BE49-F238E27FC236}">
                <a16:creationId xmlns:a16="http://schemas.microsoft.com/office/drawing/2014/main" id="{C6F99307-7ED9-AD4A-A837-A453CD0F177F}"/>
              </a:ext>
            </a:extLst>
          </p:cNvPr>
          <p:cNvSpPr/>
          <p:nvPr/>
        </p:nvSpPr>
        <p:spPr>
          <a:xfrm>
            <a:off x="2999507" y="4834505"/>
            <a:ext cx="3486669" cy="602289"/>
          </a:xfrm>
          <a:prstGeom prst="homePlate">
            <a:avLst/>
          </a:prstGeom>
          <a:solidFill>
            <a:srgbClr val="F8BE92"/>
          </a:solidFill>
          <a:ln>
            <a:solidFill>
              <a:srgbClr val="F8B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67" dirty="0">
                <a:solidFill>
                  <a:schemeClr val="tx1"/>
                </a:solidFill>
              </a:rPr>
              <a:t>Rehaussement en prévention des dépendances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8E9713-F345-374D-A468-A10C1F5E5818}"/>
              </a:ext>
            </a:extLst>
          </p:cNvPr>
          <p:cNvSpPr/>
          <p:nvPr/>
        </p:nvSpPr>
        <p:spPr>
          <a:xfrm>
            <a:off x="2830664" y="1431235"/>
            <a:ext cx="3141208" cy="4163853"/>
          </a:xfrm>
          <a:prstGeom prst="rect">
            <a:avLst/>
          </a:prstGeom>
          <a:noFill/>
          <a:ln>
            <a:solidFill>
              <a:srgbClr val="FF5C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rgbClr val="FF5C39"/>
              </a:solidFill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48423EB7-A4A4-2A42-A475-B8C742249EF0}"/>
              </a:ext>
            </a:extLst>
          </p:cNvPr>
          <p:cNvSpPr/>
          <p:nvPr/>
        </p:nvSpPr>
        <p:spPr>
          <a:xfrm rot="9594194">
            <a:off x="5254752" y="3677183"/>
            <a:ext cx="3096493" cy="2595412"/>
          </a:xfrm>
          <a:prstGeom prst="arc">
            <a:avLst>
              <a:gd name="adj1" fmla="val 14439316"/>
              <a:gd name="adj2" fmla="val 70260"/>
            </a:avLst>
          </a:prstGeom>
          <a:ln w="28575">
            <a:solidFill>
              <a:srgbClr val="FF5C3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92992C5-6D19-A340-BAE5-ECC9CCCE9234}"/>
              </a:ext>
            </a:extLst>
          </p:cNvPr>
          <p:cNvSpPr/>
          <p:nvPr/>
        </p:nvSpPr>
        <p:spPr>
          <a:xfrm>
            <a:off x="7041520" y="4640881"/>
            <a:ext cx="2731008" cy="1182495"/>
          </a:xfrm>
          <a:prstGeom prst="ellipse">
            <a:avLst/>
          </a:prstGeom>
          <a:noFill/>
          <a:ln>
            <a:solidFill>
              <a:srgbClr val="FF5C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Actions de SP</a:t>
            </a:r>
          </a:p>
        </p:txBody>
      </p:sp>
    </p:spTree>
    <p:extLst>
      <p:ext uri="{BB962C8B-B14F-4D97-AF65-F5344CB8AC3E}">
        <p14:creationId xmlns:p14="http://schemas.microsoft.com/office/powerpoint/2010/main" val="1928056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7384"/>
            <a:ext cx="12192000" cy="6885384"/>
          </a:xfrm>
          <a:prstGeom prst="rect">
            <a:avLst/>
          </a:prstGeom>
          <a:solidFill>
            <a:srgbClr val="6BB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6691" y="6021288"/>
            <a:ext cx="1344740" cy="672075"/>
          </a:xfrm>
          <a:prstGeom prst="rect">
            <a:avLst/>
          </a:prstGeom>
        </p:spPr>
      </p:pic>
      <p:sp>
        <p:nvSpPr>
          <p:cNvPr id="8" name="Titre 6">
            <a:extLst>
              <a:ext uri="{FF2B5EF4-FFF2-40B4-BE49-F238E27FC236}">
                <a16:creationId xmlns:a16="http://schemas.microsoft.com/office/drawing/2014/main" id="{431C658B-5B72-3047-8D34-E402D4C8B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091" y="2680296"/>
            <a:ext cx="9601067" cy="1470025"/>
          </a:xfrm>
        </p:spPr>
        <p:txBody>
          <a:bodyPr>
            <a:noAutofit/>
          </a:bodyPr>
          <a:lstStyle/>
          <a:p>
            <a:pPr algn="l"/>
            <a:r>
              <a:rPr lang="fr-CA" sz="4800" b="1" dirty="0">
                <a:solidFill>
                  <a:schemeClr val="bg1"/>
                </a:solidFill>
              </a:rPr>
              <a:t>2) Quelques données</a:t>
            </a:r>
          </a:p>
        </p:txBody>
      </p:sp>
    </p:spTree>
    <p:extLst>
      <p:ext uri="{BB962C8B-B14F-4D97-AF65-F5344CB8AC3E}">
        <p14:creationId xmlns:p14="http://schemas.microsoft.com/office/powerpoint/2010/main" val="1076803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 txBox="1">
            <a:spLocks/>
          </p:cNvSpPr>
          <p:nvPr/>
        </p:nvSpPr>
        <p:spPr>
          <a:xfrm>
            <a:off x="1199456" y="1892831"/>
            <a:ext cx="5376597" cy="362356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sz="2133">
              <a:ea typeface="+mn-lt"/>
              <a:cs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139CD3D-0E32-3A4A-9296-2F0ABBCED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302650"/>
            <a:ext cx="10800523" cy="23678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729512C-16EB-714D-BA79-25E55C515F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361" y="3673316"/>
            <a:ext cx="10792140" cy="2395379"/>
          </a:xfrm>
          <a:prstGeom prst="rect">
            <a:avLst/>
          </a:prstGeom>
        </p:spPr>
      </p:pic>
      <p:sp>
        <p:nvSpPr>
          <p:cNvPr id="9" name="Titre 6">
            <a:extLst>
              <a:ext uri="{FF2B5EF4-FFF2-40B4-BE49-F238E27FC236}">
                <a16:creationId xmlns:a16="http://schemas.microsoft.com/office/drawing/2014/main" id="{ED58C101-A646-1548-A605-2F2FE2755607}"/>
              </a:ext>
            </a:extLst>
          </p:cNvPr>
          <p:cNvSpPr txBox="1">
            <a:spLocks/>
          </p:cNvSpPr>
          <p:nvPr/>
        </p:nvSpPr>
        <p:spPr>
          <a:xfrm>
            <a:off x="335360" y="274637"/>
            <a:ext cx="1152128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CA" sz="4533" b="1" dirty="0">
                <a:solidFill>
                  <a:srgbClr val="FF5C39"/>
                </a:solidFill>
              </a:rPr>
              <a:t>Quelques données  à Montréal – consommation de substances psychoactives (SPA)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D5D5B73-C7CF-4968-A4E1-A5903438E362}"/>
              </a:ext>
            </a:extLst>
          </p:cNvPr>
          <p:cNvSpPr txBox="1"/>
          <p:nvPr/>
        </p:nvSpPr>
        <p:spPr>
          <a:xfrm>
            <a:off x="65678" y="6488669"/>
            <a:ext cx="113315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1600" dirty="0">
                <a:solidFill>
                  <a:srgbClr val="7F7F7F"/>
                </a:solidFill>
              </a:rPr>
              <a:t>Source: Institut de la statistique du Québec, Enquête québécoise sur la santé des jeunes du secondaire, 2010-2011 et 2016-2017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357893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7384"/>
            <a:ext cx="12192000" cy="6885384"/>
          </a:xfrm>
          <a:prstGeom prst="rect">
            <a:avLst/>
          </a:prstGeom>
          <a:solidFill>
            <a:srgbClr val="6BB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6691" y="6021288"/>
            <a:ext cx="1344740" cy="672075"/>
          </a:xfrm>
          <a:prstGeom prst="rect">
            <a:avLst/>
          </a:prstGeom>
        </p:spPr>
      </p:pic>
      <p:sp>
        <p:nvSpPr>
          <p:cNvPr id="8" name="Titre 6">
            <a:extLst>
              <a:ext uri="{FF2B5EF4-FFF2-40B4-BE49-F238E27FC236}">
                <a16:creationId xmlns:a16="http://schemas.microsoft.com/office/drawing/2014/main" id="{431C658B-5B72-3047-8D34-E402D4C8B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091" y="2680296"/>
            <a:ext cx="9601067" cy="1470025"/>
          </a:xfrm>
        </p:spPr>
        <p:txBody>
          <a:bodyPr>
            <a:noAutofit/>
          </a:bodyPr>
          <a:lstStyle/>
          <a:p>
            <a:pPr algn="l"/>
            <a:r>
              <a:rPr lang="fr-CA" sz="4800" b="1" dirty="0">
                <a:solidFill>
                  <a:schemeClr val="bg1"/>
                </a:solidFill>
              </a:rPr>
              <a:t>3) Projet SPA et orientations montréalaises</a:t>
            </a:r>
          </a:p>
        </p:txBody>
      </p:sp>
    </p:spTree>
    <p:extLst>
      <p:ext uri="{BB962C8B-B14F-4D97-AF65-F5344CB8AC3E}">
        <p14:creationId xmlns:p14="http://schemas.microsoft.com/office/powerpoint/2010/main" val="260252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 txBox="1">
            <a:spLocks/>
          </p:cNvSpPr>
          <p:nvPr/>
        </p:nvSpPr>
        <p:spPr>
          <a:xfrm>
            <a:off x="2887896" y="1231933"/>
            <a:ext cx="8832981" cy="387346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lvl="1"/>
            <a:endParaRPr lang="fr-CA" sz="1867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51AFBD4-95EA-9048-8F7D-83748227F439}"/>
              </a:ext>
            </a:extLst>
          </p:cNvPr>
          <p:cNvSpPr txBox="1"/>
          <p:nvPr/>
        </p:nvSpPr>
        <p:spPr>
          <a:xfrm>
            <a:off x="2351585" y="1107913"/>
            <a:ext cx="9754775" cy="1805366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endParaRPr lang="fr-CA" sz="2133" dirty="0"/>
          </a:p>
          <a:p>
            <a:r>
              <a:rPr lang="fr-CA" sz="2133" dirty="0"/>
              <a:t>Investissement de $15 millions ($3.38 millions récurrents pour Montréal) du MSSS balisé par le cadre de référence de l’AQCID* et évalué par le RISQ** </a:t>
            </a:r>
            <a:r>
              <a:rPr lang="fr-CA" sz="1333" dirty="0"/>
              <a:t>						</a:t>
            </a:r>
            <a:endParaRPr lang="fr-CA" sz="1333" dirty="0">
              <a:cs typeface="Calibri"/>
            </a:endParaRPr>
          </a:p>
          <a:p>
            <a:pPr marL="190495" indent="-190495">
              <a:buFont typeface="Arial" panose="020B0604020202020204" pitchFamily="34" charset="0"/>
              <a:buChar char="•"/>
            </a:pPr>
            <a:endParaRPr lang="fr-CA" sz="1200" dirty="0">
              <a:cs typeface="Calibri"/>
            </a:endParaRPr>
          </a:p>
          <a:p>
            <a:pPr marL="190495" indent="-190495">
              <a:buFont typeface="Arial" panose="020B0604020202020204" pitchFamily="34" charset="0"/>
              <a:buChar char="•"/>
            </a:pPr>
            <a:endParaRPr lang="fr-CA" sz="1200" dirty="0">
              <a:cs typeface="Calibri"/>
            </a:endParaRPr>
          </a:p>
          <a:p>
            <a:endParaRPr lang="fr-FR" sz="1200" dirty="0">
              <a:cs typeface="Calibri"/>
            </a:endParaRPr>
          </a:p>
        </p:txBody>
      </p:sp>
      <p:pic>
        <p:nvPicPr>
          <p:cNvPr id="16" name="Picture 6" descr="Polyconsommation : de quoi parle-t-on ? – Association Addictions France  (anciennement ANPAA)">
            <a:extLst>
              <a:ext uri="{FF2B5EF4-FFF2-40B4-BE49-F238E27FC236}">
                <a16:creationId xmlns:a16="http://schemas.microsoft.com/office/drawing/2014/main" id="{E9783941-9B1D-0249-B281-B4F1D0A7D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8882" y="2322462"/>
            <a:ext cx="660961" cy="75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olyconsommation : de quoi parle-t-on ? – Association Addictions France  (anciennement ANPAA)">
            <a:extLst>
              <a:ext uri="{FF2B5EF4-FFF2-40B4-BE49-F238E27FC236}">
                <a16:creationId xmlns:a16="http://schemas.microsoft.com/office/drawing/2014/main" id="{6C57C0E7-D548-DF4B-AA65-745DAD9B8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0863" y="2506955"/>
            <a:ext cx="768896" cy="76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0D6D8A5-D026-3B46-8298-CE06DE60BDD7}"/>
              </a:ext>
            </a:extLst>
          </p:cNvPr>
          <p:cNvSpPr txBox="1"/>
          <p:nvPr/>
        </p:nvSpPr>
        <p:spPr>
          <a:xfrm>
            <a:off x="3915782" y="2466741"/>
            <a:ext cx="74598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Prévention de la consommation problématique de SPA</a:t>
            </a:r>
          </a:p>
          <a:p>
            <a:pPr marL="304792" indent="-304792">
              <a:buFont typeface="Arial" panose="020B0604020202020204" pitchFamily="34" charset="0"/>
              <a:buChar char="•"/>
            </a:pPr>
            <a:r>
              <a:rPr lang="fr-CA" sz="1600" dirty="0"/>
              <a:t>Prévention universelle à intervention précoce</a:t>
            </a:r>
          </a:p>
          <a:p>
            <a:endParaRPr lang="fr-FR" sz="12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B62AA1C-4443-014E-AD52-097D5950C1E1}"/>
              </a:ext>
            </a:extLst>
          </p:cNvPr>
          <p:cNvSpPr txBox="1"/>
          <p:nvPr/>
        </p:nvSpPr>
        <p:spPr>
          <a:xfrm>
            <a:off x="3915782" y="4583632"/>
            <a:ext cx="705611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Déployé par le milieu communautaire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fr-CA" sz="1600" dirty="0"/>
              <a:t>Démarche coordonnée par la Direction régionale de santé publique de Mtl incluant une communauté de pratiques des intervenants communautaires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fr-CA" sz="1600" dirty="0"/>
              <a:t>J</a:t>
            </a:r>
            <a:r>
              <a:rPr lang="fr-FR" sz="1600" dirty="0" err="1"/>
              <a:t>usqu'à</a:t>
            </a:r>
            <a:r>
              <a:rPr lang="fr-FR" sz="1600" dirty="0"/>
              <a:t> 18h / semaine par ratio de 1000 élèves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fr-FR" sz="1600" dirty="0"/>
              <a:t>± 60 intervenants communautaires dans les écoles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fr-CA" sz="1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D39CB02-AFC3-4288-B009-7634B5DF813A}"/>
              </a:ext>
            </a:extLst>
          </p:cNvPr>
          <p:cNvSpPr txBox="1"/>
          <p:nvPr/>
        </p:nvSpPr>
        <p:spPr>
          <a:xfrm>
            <a:off x="5689601" y="6858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sz="12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428CB6-703B-A94A-B8FB-50006ED92E1A}"/>
              </a:ext>
            </a:extLst>
          </p:cNvPr>
          <p:cNvSpPr/>
          <p:nvPr/>
        </p:nvSpPr>
        <p:spPr>
          <a:xfrm>
            <a:off x="1" y="0"/>
            <a:ext cx="2132644" cy="6858000"/>
          </a:xfrm>
          <a:prstGeom prst="rect">
            <a:avLst/>
          </a:prstGeom>
          <a:solidFill>
            <a:srgbClr val="6BB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4BF80AE-4278-4A48-99B6-1020DE7876CF}"/>
              </a:ext>
            </a:extLst>
          </p:cNvPr>
          <p:cNvSpPr txBox="1"/>
          <p:nvPr/>
        </p:nvSpPr>
        <p:spPr>
          <a:xfrm>
            <a:off x="5267105" y="6264914"/>
            <a:ext cx="494770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r">
              <a:lnSpc>
                <a:spcPct val="90000"/>
              </a:lnSpc>
              <a:spcBef>
                <a:spcPts val="1333"/>
              </a:spcBef>
              <a:defRPr/>
            </a:pPr>
            <a:r>
              <a:rPr lang="fr-CA" sz="12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* Association québécoise des centres d'intervention en dépendances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60E7A35-0ED5-4E49-8F76-41DA58F90391}"/>
              </a:ext>
            </a:extLst>
          </p:cNvPr>
          <p:cNvSpPr txBox="1"/>
          <p:nvPr/>
        </p:nvSpPr>
        <p:spPr>
          <a:xfrm>
            <a:off x="5101674" y="6470268"/>
            <a:ext cx="511313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r">
              <a:lnSpc>
                <a:spcPct val="90000"/>
              </a:lnSpc>
              <a:spcBef>
                <a:spcPts val="1333"/>
              </a:spcBef>
              <a:defRPr/>
            </a:pPr>
            <a:r>
              <a:rPr lang="fr-CA" sz="12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** Recherche et intervention sur les substances psychoactives - Québec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9229" y="3444124"/>
            <a:ext cx="832609" cy="832609"/>
          </a:xfrm>
          <a:prstGeom prst="rect">
            <a:avLst/>
          </a:prstGeom>
        </p:spPr>
      </p:pic>
      <p:pic>
        <p:nvPicPr>
          <p:cNvPr id="26" name="Image 18" descr="PATIENT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359" y="4861099"/>
            <a:ext cx="533708" cy="727019"/>
          </a:xfrm>
          <a:prstGeom prst="rect">
            <a:avLst/>
          </a:prstGeom>
        </p:spPr>
      </p:pic>
      <p:sp>
        <p:nvSpPr>
          <p:cNvPr id="25" name="Titre 6">
            <a:extLst>
              <a:ext uri="{FF2B5EF4-FFF2-40B4-BE49-F238E27FC236}">
                <a16:creationId xmlns:a16="http://schemas.microsoft.com/office/drawing/2014/main" id="{3DDC3BA7-8993-EC4F-BA4E-271D91277E5B}"/>
              </a:ext>
            </a:extLst>
          </p:cNvPr>
          <p:cNvSpPr txBox="1">
            <a:spLocks/>
          </p:cNvSpPr>
          <p:nvPr/>
        </p:nvSpPr>
        <p:spPr>
          <a:xfrm>
            <a:off x="2197875" y="274637"/>
            <a:ext cx="965876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fr-CA" sz="4800" b="1" dirty="0">
                <a:solidFill>
                  <a:srgbClr val="FF5C39"/>
                </a:solidFill>
              </a:rPr>
              <a:t>Projet d'actions préventives SPA milieux scolaires secondaires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B16EBF5-1D9E-524D-820C-10F3CAE2DE3C}"/>
              </a:ext>
            </a:extLst>
          </p:cNvPr>
          <p:cNvSpPr txBox="1"/>
          <p:nvPr/>
        </p:nvSpPr>
        <p:spPr>
          <a:xfrm>
            <a:off x="3915783" y="3482742"/>
            <a:ext cx="52503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Jeunes de 12-17 ans en milieu scolaire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fr-CA" sz="1600" dirty="0"/>
              <a:t>Écoles publiques et privées, anglophones et francophones</a:t>
            </a:r>
            <a:endParaRPr lang="fr-CA" sz="1867" dirty="0"/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40036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73"/>
    </mc:Choice>
    <mc:Fallback xmlns="">
      <p:transition spd="slow" advTm="12517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643625" y="222518"/>
            <a:ext cx="11041227" cy="1470025"/>
          </a:xfrm>
        </p:spPr>
        <p:txBody>
          <a:bodyPr>
            <a:noAutofit/>
          </a:bodyPr>
          <a:lstStyle/>
          <a:p>
            <a:pPr algn="l"/>
            <a:r>
              <a:rPr lang="fr-CA" sz="4800" b="1" dirty="0">
                <a:solidFill>
                  <a:srgbClr val="FF5C39"/>
                </a:solidFill>
              </a:rPr>
              <a:t>Orientations montréalaises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 txBox="1">
            <a:spLocks/>
          </p:cNvSpPr>
          <p:nvPr/>
        </p:nvSpPr>
        <p:spPr>
          <a:xfrm>
            <a:off x="643626" y="1459351"/>
            <a:ext cx="10904749" cy="5176132"/>
          </a:xfrm>
          <a:prstGeom prst="rect">
            <a:avLst/>
          </a:prstGeom>
        </p:spPr>
        <p:txBody>
          <a:bodyPr lIns="121920" tIns="60960" rIns="121920" bIns="6096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sz="2400" dirty="0"/>
          </a:p>
        </p:txBody>
      </p:sp>
      <p:graphicFrame>
        <p:nvGraphicFramePr>
          <p:cNvPr id="61" name="Text Placeholder 6">
            <a:extLst>
              <a:ext uri="{FF2B5EF4-FFF2-40B4-BE49-F238E27FC236}">
                <a16:creationId xmlns:a16="http://schemas.microsoft.com/office/drawing/2014/main" id="{6431D462-8AEA-FB4B-A610-69EE92CE2656}"/>
              </a:ext>
            </a:extLst>
          </p:cNvPr>
          <p:cNvGraphicFramePr/>
          <p:nvPr/>
        </p:nvGraphicFramePr>
        <p:xfrm>
          <a:off x="627333" y="1455599"/>
          <a:ext cx="7543528" cy="5176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id="{DC695A34-BEB1-6A42-A616-C2E60A3C5DA6}"/>
              </a:ext>
            </a:extLst>
          </p:cNvPr>
          <p:cNvGrpSpPr/>
          <p:nvPr/>
        </p:nvGrpSpPr>
        <p:grpSpPr>
          <a:xfrm>
            <a:off x="8142276" y="1701848"/>
            <a:ext cx="4196472" cy="2565352"/>
            <a:chOff x="4405161" y="1591985"/>
            <a:chExt cx="4838413" cy="288638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1096A69-194A-1C49-926B-7FF5EB415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0" y="1591985"/>
              <a:ext cx="4671574" cy="2714971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BCD0850-9CF9-1E4A-9657-E99A4F7EB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5161" y="1663333"/>
              <a:ext cx="4444447" cy="281503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7ADE2D5-605F-5744-A483-9882341ADC90}"/>
              </a:ext>
            </a:extLst>
          </p:cNvPr>
          <p:cNvSpPr/>
          <p:nvPr/>
        </p:nvSpPr>
        <p:spPr>
          <a:xfrm>
            <a:off x="8669988" y="1311969"/>
            <a:ext cx="3111379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1067" b="1" dirty="0"/>
              <a:t>Continuum de services en dépendance</a:t>
            </a:r>
          </a:p>
        </p:txBody>
      </p:sp>
      <p:sp>
        <p:nvSpPr>
          <p:cNvPr id="2" name="Flèche vers la droite 1">
            <a:extLst>
              <a:ext uri="{FF2B5EF4-FFF2-40B4-BE49-F238E27FC236}">
                <a16:creationId xmlns:a16="http://schemas.microsoft.com/office/drawing/2014/main" id="{5C58E093-B239-824E-9620-3A1CBA600D50}"/>
              </a:ext>
            </a:extLst>
          </p:cNvPr>
          <p:cNvSpPr/>
          <p:nvPr/>
        </p:nvSpPr>
        <p:spPr>
          <a:xfrm>
            <a:off x="8249164" y="2851469"/>
            <a:ext cx="342520" cy="257737"/>
          </a:xfrm>
          <a:prstGeom prst="rightArrow">
            <a:avLst/>
          </a:prstGeom>
          <a:solidFill>
            <a:srgbClr val="F8BE92"/>
          </a:solidFill>
          <a:ln>
            <a:solidFill>
              <a:srgbClr val="F8B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249983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7384"/>
            <a:ext cx="12192000" cy="6885384"/>
          </a:xfrm>
          <a:prstGeom prst="rect">
            <a:avLst/>
          </a:prstGeom>
          <a:solidFill>
            <a:srgbClr val="6BB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6691" y="6021288"/>
            <a:ext cx="1344740" cy="672075"/>
          </a:xfrm>
          <a:prstGeom prst="rect">
            <a:avLst/>
          </a:prstGeom>
        </p:spPr>
      </p:pic>
      <p:sp>
        <p:nvSpPr>
          <p:cNvPr id="8" name="Titre 6">
            <a:extLst>
              <a:ext uri="{FF2B5EF4-FFF2-40B4-BE49-F238E27FC236}">
                <a16:creationId xmlns:a16="http://schemas.microsoft.com/office/drawing/2014/main" id="{431C658B-5B72-3047-8D34-E402D4C8B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091" y="2680296"/>
            <a:ext cx="9601067" cy="1470025"/>
          </a:xfrm>
        </p:spPr>
        <p:txBody>
          <a:bodyPr>
            <a:noAutofit/>
          </a:bodyPr>
          <a:lstStyle/>
          <a:p>
            <a:pPr algn="l"/>
            <a:r>
              <a:rPr lang="fr-CA" sz="4800" b="1" dirty="0">
                <a:solidFill>
                  <a:schemeClr val="bg1"/>
                </a:solidFill>
              </a:rPr>
              <a:t>4) Organismes et programmes financés à Montréal</a:t>
            </a:r>
          </a:p>
        </p:txBody>
      </p:sp>
    </p:spTree>
    <p:extLst>
      <p:ext uri="{BB962C8B-B14F-4D97-AF65-F5344CB8AC3E}">
        <p14:creationId xmlns:p14="http://schemas.microsoft.com/office/powerpoint/2010/main" val="896572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>
            <a:extLst>
              <a:ext uri="{FF2B5EF4-FFF2-40B4-BE49-F238E27FC236}">
                <a16:creationId xmlns:a16="http://schemas.microsoft.com/office/drawing/2014/main" id="{27C6CA55-4BD3-D147-B6F2-7B4149100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080" y="4644257"/>
            <a:ext cx="2559665" cy="1378281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3F81FED1-DCD2-1148-ACE1-E8F9F748A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9916" y="1541844"/>
            <a:ext cx="2498459" cy="119491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A8C787C0-12CA-3441-9F87-4E61B22A9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31" y="4749752"/>
            <a:ext cx="2274847" cy="1731673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295113" y="427357"/>
            <a:ext cx="11041227" cy="1470025"/>
          </a:xfrm>
        </p:spPr>
        <p:txBody>
          <a:bodyPr>
            <a:noAutofit/>
          </a:bodyPr>
          <a:lstStyle/>
          <a:p>
            <a:pPr algn="l"/>
            <a:r>
              <a:rPr lang="fr-CA" sz="4800" b="1" dirty="0">
                <a:solidFill>
                  <a:srgbClr val="FF5C39"/>
                </a:solidFill>
              </a:rPr>
              <a:t>Programmes et organismes</a:t>
            </a:r>
            <a:br>
              <a:rPr lang="fr-CA" sz="4800" b="1" dirty="0">
                <a:solidFill>
                  <a:srgbClr val="FF5C39"/>
                </a:solidFill>
              </a:rPr>
            </a:br>
            <a:r>
              <a:rPr lang="fr-CA" sz="4800" b="1" dirty="0">
                <a:solidFill>
                  <a:srgbClr val="FF5C39"/>
                </a:solidFill>
              </a:rPr>
              <a:t>financés à Montréal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 txBox="1">
            <a:spLocks/>
          </p:cNvSpPr>
          <p:nvPr/>
        </p:nvSpPr>
        <p:spPr>
          <a:xfrm>
            <a:off x="643626" y="1459351"/>
            <a:ext cx="10904749" cy="5176132"/>
          </a:xfrm>
          <a:prstGeom prst="rect">
            <a:avLst/>
          </a:prstGeom>
        </p:spPr>
        <p:txBody>
          <a:bodyPr lIns="121920" tIns="60960" rIns="121920" bIns="6096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sz="2400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E1A3C9B-68C9-674E-B967-3B95D2CD3957}"/>
              </a:ext>
            </a:extLst>
          </p:cNvPr>
          <p:cNvSpPr/>
          <p:nvPr/>
        </p:nvSpPr>
        <p:spPr>
          <a:xfrm>
            <a:off x="3488427" y="2023544"/>
            <a:ext cx="3206496" cy="2023872"/>
          </a:xfrm>
          <a:prstGeom prst="ellipse">
            <a:avLst/>
          </a:prstGeom>
          <a:solidFill>
            <a:srgbClr val="C8E6E1"/>
          </a:solidFill>
          <a:ln>
            <a:solidFill>
              <a:srgbClr val="6BB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Programme APTE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D86B01C-97CE-1B44-96BC-C7CEFAA13950}"/>
              </a:ext>
            </a:extLst>
          </p:cNvPr>
          <p:cNvSpPr/>
          <p:nvPr/>
        </p:nvSpPr>
        <p:spPr>
          <a:xfrm>
            <a:off x="215392" y="4840224"/>
            <a:ext cx="2844800" cy="1479784"/>
          </a:xfrm>
          <a:prstGeom prst="ellipse">
            <a:avLst/>
          </a:prstGeom>
          <a:noFill/>
          <a:ln>
            <a:solidFill>
              <a:srgbClr val="6BB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12FF871-7671-914B-A4FF-CBE54BC3CB9F}"/>
              </a:ext>
            </a:extLst>
          </p:cNvPr>
          <p:cNvSpPr/>
          <p:nvPr/>
        </p:nvSpPr>
        <p:spPr>
          <a:xfrm>
            <a:off x="8703575" y="1449592"/>
            <a:ext cx="2844800" cy="1479784"/>
          </a:xfrm>
          <a:prstGeom prst="ellipse">
            <a:avLst/>
          </a:prstGeom>
          <a:noFill/>
          <a:ln>
            <a:solidFill>
              <a:srgbClr val="6BB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445C9E1-6CD7-244E-B7C3-36BDA8CA1A71}"/>
              </a:ext>
            </a:extLst>
          </p:cNvPr>
          <p:cNvSpPr/>
          <p:nvPr/>
        </p:nvSpPr>
        <p:spPr>
          <a:xfrm>
            <a:off x="7349413" y="4668516"/>
            <a:ext cx="2844800" cy="1479784"/>
          </a:xfrm>
          <a:prstGeom prst="ellipse">
            <a:avLst/>
          </a:prstGeom>
          <a:noFill/>
          <a:ln>
            <a:solidFill>
              <a:srgbClr val="6BB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>
              <a:solidFill>
                <a:schemeClr val="tx1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D4178B5-127C-BE4A-AF2C-CE7E1BE4144C}"/>
              </a:ext>
            </a:extLst>
          </p:cNvPr>
          <p:cNvCxnSpPr>
            <a:stCxn id="6" idx="7"/>
            <a:endCxn id="2" idx="3"/>
          </p:cNvCxnSpPr>
          <p:nvPr/>
        </p:nvCxnSpPr>
        <p:spPr>
          <a:xfrm flipV="1">
            <a:off x="2643582" y="3751027"/>
            <a:ext cx="1314425" cy="1305907"/>
          </a:xfrm>
          <a:prstGeom prst="line">
            <a:avLst/>
          </a:prstGeom>
          <a:ln w="28575">
            <a:solidFill>
              <a:srgbClr val="6BBB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8F01EFD-8415-3F4D-A695-5381B2BB4BE4}"/>
              </a:ext>
            </a:extLst>
          </p:cNvPr>
          <p:cNvCxnSpPr>
            <a:cxnSpLocks/>
            <a:stCxn id="10" idx="1"/>
            <a:endCxn id="2" idx="5"/>
          </p:cNvCxnSpPr>
          <p:nvPr/>
        </p:nvCxnSpPr>
        <p:spPr>
          <a:xfrm flipH="1" flipV="1">
            <a:off x="6225344" y="3751027"/>
            <a:ext cx="1540681" cy="1134199"/>
          </a:xfrm>
          <a:prstGeom prst="line">
            <a:avLst/>
          </a:prstGeom>
          <a:ln w="28575">
            <a:solidFill>
              <a:srgbClr val="6BBB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FDE09C3-0EA2-6344-BCEF-DBA212A6D361}"/>
              </a:ext>
            </a:extLst>
          </p:cNvPr>
          <p:cNvCxnSpPr>
            <a:cxnSpLocks/>
            <a:stCxn id="2" idx="6"/>
            <a:endCxn id="9" idx="2"/>
          </p:cNvCxnSpPr>
          <p:nvPr/>
        </p:nvCxnSpPr>
        <p:spPr>
          <a:xfrm flipV="1">
            <a:off x="6694923" y="2189485"/>
            <a:ext cx="2008652" cy="845996"/>
          </a:xfrm>
          <a:prstGeom prst="line">
            <a:avLst/>
          </a:prstGeom>
          <a:ln w="28575">
            <a:solidFill>
              <a:srgbClr val="6BBB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0677B71C-2A23-B149-80AB-3AD1B416E230}"/>
              </a:ext>
            </a:extLst>
          </p:cNvPr>
          <p:cNvCxnSpPr>
            <a:cxnSpLocks/>
            <a:stCxn id="6" idx="0"/>
            <a:endCxn id="20" idx="4"/>
          </p:cNvCxnSpPr>
          <p:nvPr/>
        </p:nvCxnSpPr>
        <p:spPr>
          <a:xfrm flipH="1" flipV="1">
            <a:off x="1186541" y="3551469"/>
            <a:ext cx="451251" cy="1288756"/>
          </a:xfrm>
          <a:prstGeom prst="line">
            <a:avLst/>
          </a:prstGeom>
          <a:ln w="28575">
            <a:solidFill>
              <a:srgbClr val="6BBB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174D9C64-5268-704E-8A40-FD1A367C9AEE}"/>
              </a:ext>
            </a:extLst>
          </p:cNvPr>
          <p:cNvSpPr/>
          <p:nvPr/>
        </p:nvSpPr>
        <p:spPr>
          <a:xfrm>
            <a:off x="108881" y="2519492"/>
            <a:ext cx="2155321" cy="1031977"/>
          </a:xfrm>
          <a:prstGeom prst="ellipse">
            <a:avLst/>
          </a:prstGeom>
          <a:solidFill>
            <a:srgbClr val="C8E6E1"/>
          </a:solidFill>
          <a:ln>
            <a:solidFill>
              <a:srgbClr val="6BB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67" b="1" dirty="0">
                <a:solidFill>
                  <a:schemeClr val="tx1"/>
                </a:solidFill>
              </a:rPr>
              <a:t>Programme Lift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285FDFB-A50B-B046-8BC2-E8447138D110}"/>
              </a:ext>
            </a:extLst>
          </p:cNvPr>
          <p:cNvCxnSpPr>
            <a:cxnSpLocks/>
            <a:stCxn id="9" idx="0"/>
            <a:endCxn id="23" idx="5"/>
          </p:cNvCxnSpPr>
          <p:nvPr/>
        </p:nvCxnSpPr>
        <p:spPr>
          <a:xfrm flipH="1" flipV="1">
            <a:off x="9189095" y="1225251"/>
            <a:ext cx="936880" cy="224341"/>
          </a:xfrm>
          <a:prstGeom prst="line">
            <a:avLst/>
          </a:prstGeom>
          <a:ln w="28575">
            <a:solidFill>
              <a:srgbClr val="6BBB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5FACB586-323F-2F46-A40B-F694378D3B70}"/>
              </a:ext>
            </a:extLst>
          </p:cNvPr>
          <p:cNvSpPr/>
          <p:nvPr/>
        </p:nvSpPr>
        <p:spPr>
          <a:xfrm>
            <a:off x="7349414" y="344404"/>
            <a:ext cx="2155321" cy="1031977"/>
          </a:xfrm>
          <a:prstGeom prst="ellipse">
            <a:avLst/>
          </a:prstGeom>
          <a:solidFill>
            <a:srgbClr val="C8E6E1"/>
          </a:solidFill>
          <a:ln>
            <a:solidFill>
              <a:srgbClr val="6BB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67" b="1" dirty="0">
                <a:solidFill>
                  <a:schemeClr val="tx1"/>
                </a:solidFill>
              </a:rPr>
              <a:t>IP via présence-école  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3E4BFB7-F2A1-C64D-B1AC-65F95727F83F}"/>
              </a:ext>
            </a:extLst>
          </p:cNvPr>
          <p:cNvSpPr/>
          <p:nvPr/>
        </p:nvSpPr>
        <p:spPr>
          <a:xfrm>
            <a:off x="9980174" y="188394"/>
            <a:ext cx="2155321" cy="1031977"/>
          </a:xfrm>
          <a:prstGeom prst="ellipse">
            <a:avLst/>
          </a:prstGeom>
          <a:solidFill>
            <a:srgbClr val="C8E6E1"/>
          </a:solidFill>
          <a:ln>
            <a:solidFill>
              <a:srgbClr val="6BB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67" b="1" dirty="0">
                <a:solidFill>
                  <a:schemeClr val="tx1"/>
                </a:solidFill>
              </a:rPr>
              <a:t>Activités estivales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EB7F90E0-3311-BE41-8CCD-9718C38C64DD}"/>
              </a:ext>
            </a:extLst>
          </p:cNvPr>
          <p:cNvCxnSpPr>
            <a:cxnSpLocks/>
            <a:stCxn id="9" idx="0"/>
            <a:endCxn id="27" idx="3"/>
          </p:cNvCxnSpPr>
          <p:nvPr/>
        </p:nvCxnSpPr>
        <p:spPr>
          <a:xfrm flipV="1">
            <a:off x="10125975" y="1069242"/>
            <a:ext cx="169839" cy="380351"/>
          </a:xfrm>
          <a:prstGeom prst="line">
            <a:avLst/>
          </a:prstGeom>
          <a:ln w="28575">
            <a:solidFill>
              <a:srgbClr val="6BBB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BA4C256E-2CF6-8F45-A830-F8C6AF6BE29A}"/>
              </a:ext>
            </a:extLst>
          </p:cNvPr>
          <p:cNvSpPr/>
          <p:nvPr/>
        </p:nvSpPr>
        <p:spPr>
          <a:xfrm>
            <a:off x="8111433" y="3412637"/>
            <a:ext cx="2841760" cy="1031977"/>
          </a:xfrm>
          <a:prstGeom prst="ellipse">
            <a:avLst/>
          </a:prstGeom>
          <a:solidFill>
            <a:srgbClr val="C8E6E1"/>
          </a:solidFill>
          <a:ln>
            <a:solidFill>
              <a:srgbClr val="6BB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67" b="1" dirty="0">
                <a:solidFill>
                  <a:schemeClr val="tx1"/>
                </a:solidFill>
              </a:rPr>
              <a:t>IP via présence-école dans certains milieux  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557E859-BDC1-1545-934D-A3EC7FB40BFE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8771813" y="4441420"/>
            <a:ext cx="713800" cy="227097"/>
          </a:xfrm>
          <a:prstGeom prst="line">
            <a:avLst/>
          </a:prstGeom>
          <a:ln w="28575">
            <a:solidFill>
              <a:srgbClr val="6BBB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72DC4F9D-3090-B440-AB19-55B8E8D837E9}"/>
              </a:ext>
            </a:extLst>
          </p:cNvPr>
          <p:cNvSpPr/>
          <p:nvPr/>
        </p:nvSpPr>
        <p:spPr>
          <a:xfrm>
            <a:off x="185672" y="3734401"/>
            <a:ext cx="2591417" cy="1031977"/>
          </a:xfrm>
          <a:prstGeom prst="ellipse">
            <a:avLst/>
          </a:prstGeom>
          <a:solidFill>
            <a:srgbClr val="C8E6E1"/>
          </a:solidFill>
          <a:ln>
            <a:solidFill>
              <a:srgbClr val="6BB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67" b="1" dirty="0">
                <a:solidFill>
                  <a:schemeClr val="tx1"/>
                </a:solidFill>
              </a:rPr>
              <a:t>IP via travail de corridor dans certains milieux  </a:t>
            </a:r>
          </a:p>
        </p:txBody>
      </p:sp>
    </p:spTree>
    <p:extLst>
      <p:ext uri="{BB962C8B-B14F-4D97-AF65-F5344CB8AC3E}">
        <p14:creationId xmlns:p14="http://schemas.microsoft.com/office/powerpoint/2010/main" val="815932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 txBox="1">
            <a:spLocks/>
          </p:cNvSpPr>
          <p:nvPr/>
        </p:nvSpPr>
        <p:spPr>
          <a:xfrm>
            <a:off x="643626" y="1459351"/>
            <a:ext cx="10904749" cy="5176132"/>
          </a:xfrm>
          <a:prstGeom prst="rect">
            <a:avLst/>
          </a:prstGeom>
        </p:spPr>
        <p:txBody>
          <a:bodyPr lIns="121920" tIns="60960" rIns="121920" bIns="6096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sz="2400" dirty="0"/>
          </a:p>
        </p:txBody>
      </p:sp>
      <p:sp>
        <p:nvSpPr>
          <p:cNvPr id="9" name="Titre 6">
            <a:extLst>
              <a:ext uri="{FF2B5EF4-FFF2-40B4-BE49-F238E27FC236}">
                <a16:creationId xmlns:a16="http://schemas.microsoft.com/office/drawing/2014/main" id="{87D70DDF-9883-3B41-93F0-143F8E7C612B}"/>
              </a:ext>
            </a:extLst>
          </p:cNvPr>
          <p:cNvSpPr txBox="1">
            <a:spLocks/>
          </p:cNvSpPr>
          <p:nvPr/>
        </p:nvSpPr>
        <p:spPr>
          <a:xfrm>
            <a:off x="643625" y="222518"/>
            <a:ext cx="11041227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4800" b="1" dirty="0">
                <a:solidFill>
                  <a:srgbClr val="FF5C39"/>
                </a:solidFill>
              </a:rPr>
              <a:t>Programmes et organismes financés à Montréal (suite)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5CA8E85-6B49-2F45-A0D4-992DBDADE0B7}"/>
              </a:ext>
            </a:extLst>
          </p:cNvPr>
          <p:cNvSpPr/>
          <p:nvPr/>
        </p:nvSpPr>
        <p:spPr>
          <a:xfrm>
            <a:off x="4909060" y="1781495"/>
            <a:ext cx="3206496" cy="2023872"/>
          </a:xfrm>
          <a:prstGeom prst="ellipse">
            <a:avLst/>
          </a:prstGeom>
          <a:solidFill>
            <a:srgbClr val="C8E6E1"/>
          </a:solidFill>
          <a:ln>
            <a:solidFill>
              <a:srgbClr val="6BB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Programme Agir, Munir, Prévenir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3D69619-AD12-0F42-B5B8-197E2A91A47D}"/>
              </a:ext>
            </a:extLst>
          </p:cNvPr>
          <p:cNvCxnSpPr>
            <a:cxnSpLocks/>
            <a:stCxn id="18" idx="7"/>
            <a:endCxn id="10" idx="3"/>
          </p:cNvCxnSpPr>
          <p:nvPr/>
        </p:nvCxnSpPr>
        <p:spPr>
          <a:xfrm flipV="1">
            <a:off x="2820405" y="3508978"/>
            <a:ext cx="2558235" cy="828749"/>
          </a:xfrm>
          <a:prstGeom prst="line">
            <a:avLst/>
          </a:prstGeom>
          <a:ln w="28575">
            <a:solidFill>
              <a:srgbClr val="6BBB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27CA274-9722-0F47-BA01-4C15B074EF74}"/>
              </a:ext>
            </a:extLst>
          </p:cNvPr>
          <p:cNvCxnSpPr>
            <a:cxnSpLocks/>
            <a:stCxn id="24" idx="1"/>
            <a:endCxn id="10" idx="5"/>
          </p:cNvCxnSpPr>
          <p:nvPr/>
        </p:nvCxnSpPr>
        <p:spPr>
          <a:xfrm flipH="1" flipV="1">
            <a:off x="7645977" y="3508978"/>
            <a:ext cx="1341489" cy="1201949"/>
          </a:xfrm>
          <a:prstGeom prst="line">
            <a:avLst/>
          </a:prstGeom>
          <a:ln w="28575">
            <a:solidFill>
              <a:srgbClr val="6BBB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53C1CFB7-A45C-A941-B3C6-104BD4D3B2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149" y="5305332"/>
            <a:ext cx="7600609" cy="1204179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3B4219E5-2A1F-F543-87AD-A707957B6416}"/>
              </a:ext>
            </a:extLst>
          </p:cNvPr>
          <p:cNvSpPr/>
          <p:nvPr/>
        </p:nvSpPr>
        <p:spPr>
          <a:xfrm>
            <a:off x="420432" y="5212017"/>
            <a:ext cx="7225545" cy="1297495"/>
          </a:xfrm>
          <a:prstGeom prst="ellipse">
            <a:avLst/>
          </a:prstGeom>
          <a:noFill/>
          <a:ln>
            <a:solidFill>
              <a:srgbClr val="6BB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67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4F02C76-63F0-CD41-8C7D-E8261521781F}"/>
              </a:ext>
            </a:extLst>
          </p:cNvPr>
          <p:cNvSpPr/>
          <p:nvPr/>
        </p:nvSpPr>
        <p:spPr>
          <a:xfrm>
            <a:off x="259497" y="4147714"/>
            <a:ext cx="3000292" cy="1297495"/>
          </a:xfrm>
          <a:prstGeom prst="ellipse">
            <a:avLst/>
          </a:prstGeom>
          <a:solidFill>
            <a:schemeClr val="bg1"/>
          </a:solidFill>
          <a:ln>
            <a:solidFill>
              <a:srgbClr val="6BB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67" b="1" dirty="0">
              <a:solidFill>
                <a:schemeClr val="tx1"/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966CF45-CBB4-0946-841D-2D88E8674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9864" y="4269012"/>
            <a:ext cx="2084677" cy="160891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0F071FD-6400-7142-9193-C84D657B3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39" y="4296941"/>
            <a:ext cx="1783616" cy="960408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E5005B0D-C41C-E546-85C1-55721866C96F}"/>
              </a:ext>
            </a:extLst>
          </p:cNvPr>
          <p:cNvSpPr/>
          <p:nvPr/>
        </p:nvSpPr>
        <p:spPr>
          <a:xfrm>
            <a:off x="8548083" y="4520914"/>
            <a:ext cx="3000292" cy="1297495"/>
          </a:xfrm>
          <a:prstGeom prst="ellipse">
            <a:avLst/>
          </a:prstGeom>
          <a:noFill/>
          <a:ln>
            <a:solidFill>
              <a:srgbClr val="6BB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67" b="1" dirty="0">
              <a:solidFill>
                <a:schemeClr val="tx1"/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BA3EE936-C239-7146-925B-6DBB541BB518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1512027" y="3859796"/>
            <a:ext cx="247616" cy="287917"/>
          </a:xfrm>
          <a:prstGeom prst="line">
            <a:avLst/>
          </a:prstGeom>
          <a:ln w="28575">
            <a:solidFill>
              <a:srgbClr val="6BBB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0500C969-BB6F-604D-83BA-65D716DF113F}"/>
              </a:ext>
            </a:extLst>
          </p:cNvPr>
          <p:cNvSpPr/>
          <p:nvPr/>
        </p:nvSpPr>
        <p:spPr>
          <a:xfrm>
            <a:off x="493305" y="2827820"/>
            <a:ext cx="2155321" cy="1031977"/>
          </a:xfrm>
          <a:prstGeom prst="ellipse">
            <a:avLst/>
          </a:prstGeom>
          <a:solidFill>
            <a:srgbClr val="C8E6E1"/>
          </a:solidFill>
          <a:ln>
            <a:solidFill>
              <a:srgbClr val="6BB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67" b="1" dirty="0">
                <a:solidFill>
                  <a:schemeClr val="tx1"/>
                </a:solidFill>
              </a:rPr>
              <a:t>IP via présence-école  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AA58F63-2EC9-8349-AEFB-E4BAC92BDF4B}"/>
              </a:ext>
            </a:extLst>
          </p:cNvPr>
          <p:cNvCxnSpPr>
            <a:cxnSpLocks/>
          </p:cNvCxnSpPr>
          <p:nvPr/>
        </p:nvCxnSpPr>
        <p:spPr>
          <a:xfrm flipV="1">
            <a:off x="10048228" y="4103123"/>
            <a:ext cx="269693" cy="417791"/>
          </a:xfrm>
          <a:prstGeom prst="line">
            <a:avLst/>
          </a:prstGeom>
          <a:ln w="28575">
            <a:solidFill>
              <a:srgbClr val="6BBB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3638D7B5-64E1-8242-BEDD-A6B81A93DA68}"/>
              </a:ext>
            </a:extLst>
          </p:cNvPr>
          <p:cNvSpPr/>
          <p:nvPr/>
        </p:nvSpPr>
        <p:spPr>
          <a:xfrm>
            <a:off x="9305232" y="3074478"/>
            <a:ext cx="2155321" cy="1031977"/>
          </a:xfrm>
          <a:prstGeom prst="ellipse">
            <a:avLst/>
          </a:prstGeom>
          <a:solidFill>
            <a:srgbClr val="C8E6E1"/>
          </a:solidFill>
          <a:ln>
            <a:solidFill>
              <a:srgbClr val="6BB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67" b="1" dirty="0">
                <a:solidFill>
                  <a:schemeClr val="tx1"/>
                </a:solidFill>
              </a:rPr>
              <a:t>IP via présence-école  </a:t>
            </a:r>
          </a:p>
        </p:txBody>
      </p:sp>
    </p:spTree>
    <p:extLst>
      <p:ext uri="{BB962C8B-B14F-4D97-AF65-F5344CB8AC3E}">
        <p14:creationId xmlns:p14="http://schemas.microsoft.com/office/powerpoint/2010/main" val="1544060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0B1954-8C7D-4B85-A47F-068811663996}"/>
              </a:ext>
            </a:extLst>
          </p:cNvPr>
          <p:cNvSpPr/>
          <p:nvPr/>
        </p:nvSpPr>
        <p:spPr>
          <a:xfrm>
            <a:off x="-24681" y="1914085"/>
            <a:ext cx="12329065" cy="49385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50800" dir="54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681AA9-AA2E-45AE-9B2F-85AC4727E5D0}"/>
              </a:ext>
            </a:extLst>
          </p:cNvPr>
          <p:cNvSpPr txBox="1"/>
          <p:nvPr/>
        </p:nvSpPr>
        <p:spPr>
          <a:xfrm>
            <a:off x="807404" y="2731428"/>
            <a:ext cx="5648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fr-FR" sz="3600" b="1" dirty="0"/>
              <a:t>Michel Perreault, Ph. D</a:t>
            </a:r>
            <a:r>
              <a:rPr lang="en-CA" altLang="fr-FR" sz="36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6684B2-12EB-4E09-9726-2BF8B99AADC0}"/>
              </a:ext>
            </a:extLst>
          </p:cNvPr>
          <p:cNvSpPr txBox="1"/>
          <p:nvPr/>
        </p:nvSpPr>
        <p:spPr>
          <a:xfrm>
            <a:off x="807404" y="3383339"/>
            <a:ext cx="55966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altLang="fr-FR" sz="400" dirty="0">
              <a:solidFill>
                <a:schemeClr val="accent2"/>
              </a:solidFill>
            </a:endParaRPr>
          </a:p>
          <a:p>
            <a:r>
              <a:rPr lang="en-CA" altLang="fr-FR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Chercheur</a:t>
            </a:r>
            <a:endParaRPr lang="en-CA" altLang="fr-FR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CA" altLang="fr-FR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Centre de recherche de </a:t>
            </a:r>
            <a:r>
              <a:rPr lang="en-CA" altLang="fr-FR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l’Institut</a:t>
            </a:r>
            <a:r>
              <a:rPr lang="en-CA" altLang="fr-FR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Douglas, CIUSSS ODIM </a:t>
            </a:r>
          </a:p>
          <a:p>
            <a:endParaRPr lang="en-CA" altLang="fr-FR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CA" altLang="fr-FR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Professeur</a:t>
            </a:r>
            <a:r>
              <a:rPr lang="en-CA" altLang="fr-FR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CA" altLang="fr-FR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agrégé</a:t>
            </a:r>
            <a:endParaRPr lang="en-CA" altLang="fr-FR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CA" altLang="fr-FR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Département</a:t>
            </a:r>
            <a:r>
              <a:rPr lang="en-CA" altLang="fr-FR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de </a:t>
            </a:r>
            <a:r>
              <a:rPr lang="en-CA" altLang="fr-FR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psychiatrie</a:t>
            </a:r>
            <a:r>
              <a:rPr lang="en-CA" altLang="fr-FR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</a:t>
            </a:r>
            <a:r>
              <a:rPr lang="en-CA" altLang="fr-FR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Université</a:t>
            </a:r>
            <a:r>
              <a:rPr lang="en-CA" altLang="fr-FR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McGill</a:t>
            </a:r>
          </a:p>
          <a:p>
            <a:endParaRPr lang="en-CA" altLang="fr-FR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CA" altLang="fr-FR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michel.perreault@douglas.mcgill.ca</a:t>
            </a:r>
            <a:endParaRPr lang="fr-CA" altLang="fr-FR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DE98FD-3CDD-0C4B-9C5D-F57DD816565E}"/>
              </a:ext>
            </a:extLst>
          </p:cNvPr>
          <p:cNvSpPr/>
          <p:nvPr/>
        </p:nvSpPr>
        <p:spPr>
          <a:xfrm>
            <a:off x="-8982" y="-8534"/>
            <a:ext cx="12297669" cy="1934945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F81CE0-9F39-4F0C-8CA5-BE05119F94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6082" y="604147"/>
            <a:ext cx="7374875" cy="741363"/>
          </a:xfrm>
        </p:spPr>
        <p:txBody>
          <a:bodyPr/>
          <a:lstStyle/>
          <a:p>
            <a:pPr algn="l"/>
            <a:r>
              <a:rPr lang="fr-CA" altLang="fr-FR" sz="4400" b="1" dirty="0">
                <a:solidFill>
                  <a:schemeClr val="bg1"/>
                </a:solidFill>
              </a:rPr>
              <a:t>Mot de bienvenue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B4B472-38DB-1B44-B4EE-CAAD7FA9ABE7}"/>
              </a:ext>
            </a:extLst>
          </p:cNvPr>
          <p:cNvSpPr/>
          <p:nvPr/>
        </p:nvSpPr>
        <p:spPr>
          <a:xfrm>
            <a:off x="-38100" y="283866"/>
            <a:ext cx="4577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6000" b="1" dirty="0">
              <a:solidFill>
                <a:srgbClr val="017ABB"/>
              </a:solidFill>
            </a:endParaRPr>
          </a:p>
        </p:txBody>
      </p:sp>
      <p:sp>
        <p:nvSpPr>
          <p:cNvPr id="15" name="Freeform 400">
            <a:extLst>
              <a:ext uri="{FF2B5EF4-FFF2-40B4-BE49-F238E27FC236}">
                <a16:creationId xmlns:a16="http://schemas.microsoft.com/office/drawing/2014/main" id="{2D36C5A6-6A32-C848-8BE6-30F01FDE79CB}"/>
              </a:ext>
            </a:extLst>
          </p:cNvPr>
          <p:cNvSpPr>
            <a:spLocks/>
          </p:cNvSpPr>
          <p:nvPr/>
        </p:nvSpPr>
        <p:spPr bwMode="auto">
          <a:xfrm rot="16200000">
            <a:off x="-110648" y="3078544"/>
            <a:ext cx="740576" cy="598431"/>
          </a:xfrm>
          <a:custGeom>
            <a:avLst/>
            <a:gdLst>
              <a:gd name="T0" fmla="*/ 2196 w 4392"/>
              <a:gd name="T1" fmla="*/ 2104 h 2104"/>
              <a:gd name="T2" fmla="*/ 4392 w 4392"/>
              <a:gd name="T3" fmla="*/ 1089 h 2104"/>
              <a:gd name="T4" fmla="*/ 4392 w 4392"/>
              <a:gd name="T5" fmla="*/ 0 h 2104"/>
              <a:gd name="T6" fmla="*/ 0 w 4392"/>
              <a:gd name="T7" fmla="*/ 0 h 2104"/>
              <a:gd name="T8" fmla="*/ 0 w 4392"/>
              <a:gd name="T9" fmla="*/ 1089 h 2104"/>
              <a:gd name="T10" fmla="*/ 2196 w 4392"/>
              <a:gd name="T11" fmla="*/ 2104 h 2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92" h="2104">
                <a:moveTo>
                  <a:pt x="2196" y="2104"/>
                </a:moveTo>
                <a:cubicBezTo>
                  <a:pt x="3165" y="2104"/>
                  <a:pt x="4002" y="1689"/>
                  <a:pt x="4392" y="1089"/>
                </a:cubicBezTo>
                <a:cubicBezTo>
                  <a:pt x="4392" y="0"/>
                  <a:pt x="4392" y="0"/>
                  <a:pt x="439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89"/>
                  <a:pt x="0" y="1089"/>
                  <a:pt x="0" y="1089"/>
                </a:cubicBezTo>
                <a:cubicBezTo>
                  <a:pt x="390" y="1689"/>
                  <a:pt x="1227" y="2104"/>
                  <a:pt x="2196" y="2104"/>
                </a:cubicBezTo>
                <a:close/>
              </a:path>
            </a:pathLst>
          </a:custGeom>
          <a:solidFill>
            <a:srgbClr val="3A5177"/>
          </a:solidFill>
          <a:ln>
            <a:noFill/>
          </a:ln>
        </p:spPr>
        <p:txBody>
          <a:bodyPr vert="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83CC572-F89F-9349-97A2-12ADBAC9EE59}"/>
              </a:ext>
            </a:extLst>
          </p:cNvPr>
          <p:cNvGrpSpPr/>
          <p:nvPr/>
        </p:nvGrpSpPr>
        <p:grpSpPr>
          <a:xfrm>
            <a:off x="-24679" y="296155"/>
            <a:ext cx="1008113" cy="1332645"/>
            <a:chOff x="-24679" y="81318"/>
            <a:chExt cx="1008113" cy="1332645"/>
          </a:xfrm>
        </p:grpSpPr>
        <p:sp>
          <p:nvSpPr>
            <p:cNvPr id="13" name="Freeform 400">
              <a:extLst>
                <a:ext uri="{FF2B5EF4-FFF2-40B4-BE49-F238E27FC236}">
                  <a16:creationId xmlns:a16="http://schemas.microsoft.com/office/drawing/2014/main" id="{6BE88D82-6C3F-3246-9F80-AF01F711616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186945" y="243584"/>
              <a:ext cx="1332645" cy="1008113"/>
            </a:xfrm>
            <a:custGeom>
              <a:avLst/>
              <a:gdLst>
                <a:gd name="T0" fmla="*/ 2196 w 4392"/>
                <a:gd name="T1" fmla="*/ 2104 h 2104"/>
                <a:gd name="T2" fmla="*/ 4392 w 4392"/>
                <a:gd name="T3" fmla="*/ 1089 h 2104"/>
                <a:gd name="T4" fmla="*/ 4392 w 4392"/>
                <a:gd name="T5" fmla="*/ 0 h 2104"/>
                <a:gd name="T6" fmla="*/ 0 w 4392"/>
                <a:gd name="T7" fmla="*/ 0 h 2104"/>
                <a:gd name="T8" fmla="*/ 0 w 4392"/>
                <a:gd name="T9" fmla="*/ 1089 h 2104"/>
                <a:gd name="T10" fmla="*/ 2196 w 4392"/>
                <a:gd name="T11" fmla="*/ 2104 h 2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2" h="2104">
                  <a:moveTo>
                    <a:pt x="2196" y="2104"/>
                  </a:moveTo>
                  <a:cubicBezTo>
                    <a:pt x="3165" y="2104"/>
                    <a:pt x="4002" y="1689"/>
                    <a:pt x="4392" y="1089"/>
                  </a:cubicBezTo>
                  <a:cubicBezTo>
                    <a:pt x="4392" y="0"/>
                    <a:pt x="4392" y="0"/>
                    <a:pt x="43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9"/>
                    <a:pt x="0" y="1089"/>
                    <a:pt x="0" y="1089"/>
                  </a:cubicBezTo>
                  <a:cubicBezTo>
                    <a:pt x="390" y="1689"/>
                    <a:pt x="1227" y="2104"/>
                    <a:pt x="2196" y="210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 b="1" dirty="0">
                <a:solidFill>
                  <a:srgbClr val="017ABB"/>
                </a:solidFill>
              </a:endParaRP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366BEC6-A7DC-7440-A35E-E6F0DA566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2656"/>
              <a:ext cx="807405" cy="798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1938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2" grpId="0" build="p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0"/>
            <a:ext cx="2132644" cy="6858000"/>
          </a:xfrm>
          <a:prstGeom prst="rect">
            <a:avLst/>
          </a:prstGeom>
          <a:solidFill>
            <a:srgbClr val="6BB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6BAA3BA-A471-E344-B9C7-0AC4553D471A}"/>
              </a:ext>
            </a:extLst>
          </p:cNvPr>
          <p:cNvSpPr txBox="1">
            <a:spLocks/>
          </p:cNvSpPr>
          <p:nvPr/>
        </p:nvSpPr>
        <p:spPr>
          <a:xfrm>
            <a:off x="2351584" y="1717061"/>
            <a:ext cx="9217024" cy="346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dirty="0">
              <a:latin typeface="Calibri" panose="020F0502020204030204" pitchFamily="34" charset="0"/>
            </a:endParaRPr>
          </a:p>
          <a:p>
            <a:endParaRPr lang="fr-CA" dirty="0">
              <a:latin typeface="Calibri" panose="020F0502020204030204" pitchFamily="34" charset="0"/>
            </a:endParaRPr>
          </a:p>
          <a:p>
            <a:endParaRPr lang="fr-CA" sz="2667" dirty="0">
              <a:latin typeface="Calibri" panose="020F0502020204030204" pitchFamily="34" charset="0"/>
            </a:endParaRPr>
          </a:p>
          <a:p>
            <a:pPr marL="1219140" lvl="1" indent="-685766">
              <a:buFont typeface="+mj-lt"/>
              <a:buAutoNum type="arabicPeriod"/>
            </a:pPr>
            <a:endParaRPr lang="fr-CA" sz="2667" dirty="0">
              <a:latin typeface="Calibri" panose="020F050202020403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8431" y="373915"/>
            <a:ext cx="10748471" cy="1143000"/>
          </a:xfrm>
        </p:spPr>
        <p:txBody>
          <a:bodyPr>
            <a:noAutofit/>
          </a:bodyPr>
          <a:lstStyle/>
          <a:p>
            <a:pPr algn="l"/>
            <a:r>
              <a:rPr lang="fr-CA" sz="4267" b="1" dirty="0">
                <a:solidFill>
                  <a:srgbClr val="FF5C39"/>
                </a:solidFill>
              </a:rPr>
              <a:t>Activités réalisées à Montréal </a:t>
            </a:r>
            <a:r>
              <a:rPr lang="fr-CA" sz="3733" b="1" dirty="0">
                <a:solidFill>
                  <a:srgbClr val="FF5C39"/>
                </a:solidFill>
              </a:rPr>
              <a:t>(sept-</a:t>
            </a:r>
            <a:r>
              <a:rPr lang="fr-CA" sz="3733" b="1" dirty="0" err="1">
                <a:solidFill>
                  <a:srgbClr val="FF5C39"/>
                </a:solidFill>
              </a:rPr>
              <a:t>déc</a:t>
            </a:r>
            <a:r>
              <a:rPr lang="fr-CA" sz="3733" b="1" dirty="0">
                <a:solidFill>
                  <a:srgbClr val="FF5C39"/>
                </a:solidFill>
              </a:rPr>
              <a:t> 2021)</a:t>
            </a:r>
            <a:endParaRPr lang="fr-CA" sz="4267" b="1" dirty="0">
              <a:solidFill>
                <a:srgbClr val="FF5C39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64F9102-E302-8540-BB84-98FCDE479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584" y="1404025"/>
            <a:ext cx="9551355" cy="5801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400" dirty="0"/>
              <a:t>10 organismes communautaires qui ont déployé dans 92% des écoles secondaires publiques et 25% des écoles secondaires privées (100% des écoles privées à besoins particuliers ciblées) à Montréal (anglophones et francophones) 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A" sz="2400" dirty="0"/>
              <a:t>1153 ateliers de prévention universelle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A" sz="2400" dirty="0"/>
              <a:t>Plus de 17 000 heures de présence dans les écoles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A" sz="2400" dirty="0"/>
              <a:t>Plus de 800 rencontres individuelles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A" sz="2400" dirty="0"/>
              <a:t>114 kiosques midi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A" sz="2400" dirty="0"/>
              <a:t>78 ateliers de prévention sélective/ciblée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A" sz="2400" dirty="0"/>
              <a:t>Plusieurs autres actions des intervenants (dépistage, référence vers services de 2</a:t>
            </a:r>
            <a:r>
              <a:rPr lang="fr-CA" sz="2400" baseline="30000" dirty="0"/>
              <a:t>e</a:t>
            </a:r>
            <a:r>
              <a:rPr lang="fr-CA" sz="2400" dirty="0"/>
              <a:t> ligne, support aux équipes écoles, participation à des comités toxico, à la révision ou mise en place d’un protocole, etc.)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r-CA" sz="4267" dirty="0"/>
          </a:p>
          <a:p>
            <a:endParaRPr lang="fr-CA" sz="4800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91020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7384"/>
            <a:ext cx="12192000" cy="6885384"/>
          </a:xfrm>
          <a:prstGeom prst="rect">
            <a:avLst/>
          </a:prstGeom>
          <a:solidFill>
            <a:srgbClr val="6BB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6691" y="6021288"/>
            <a:ext cx="1344740" cy="672075"/>
          </a:xfrm>
          <a:prstGeom prst="rect">
            <a:avLst/>
          </a:prstGeom>
        </p:spPr>
      </p:pic>
      <p:sp>
        <p:nvSpPr>
          <p:cNvPr id="8" name="Titre 6">
            <a:extLst>
              <a:ext uri="{FF2B5EF4-FFF2-40B4-BE49-F238E27FC236}">
                <a16:creationId xmlns:a16="http://schemas.microsoft.com/office/drawing/2014/main" id="{431C658B-5B72-3047-8D34-E402D4C8B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091" y="2680296"/>
            <a:ext cx="9601067" cy="1470025"/>
          </a:xfrm>
        </p:spPr>
        <p:txBody>
          <a:bodyPr>
            <a:noAutofit/>
          </a:bodyPr>
          <a:lstStyle/>
          <a:p>
            <a:pPr algn="l"/>
            <a:r>
              <a:rPr lang="fr-CA" sz="4800" b="1" dirty="0">
                <a:solidFill>
                  <a:schemeClr val="bg1"/>
                </a:solidFill>
              </a:rPr>
              <a:t>5) Soutien aux intervenants</a:t>
            </a:r>
          </a:p>
        </p:txBody>
      </p:sp>
    </p:spTree>
    <p:extLst>
      <p:ext uri="{BB962C8B-B14F-4D97-AF65-F5344CB8AC3E}">
        <p14:creationId xmlns:p14="http://schemas.microsoft.com/office/powerpoint/2010/main" val="2574557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 txBox="1">
            <a:spLocks/>
          </p:cNvSpPr>
          <p:nvPr/>
        </p:nvSpPr>
        <p:spPr>
          <a:xfrm>
            <a:off x="2636747" y="1280647"/>
            <a:ext cx="9072711" cy="2923051"/>
          </a:xfrm>
          <a:prstGeom prst="rect">
            <a:avLst/>
          </a:prstGeom>
        </p:spPr>
        <p:txBody>
          <a:bodyPr lIns="121920" tIns="60960" rIns="121920" bIns="6096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2400" b="1" dirty="0">
                <a:solidFill>
                  <a:srgbClr val="FF5C39"/>
                </a:solidFill>
                <a:cs typeface="Calibri"/>
              </a:rPr>
              <a:t>Mandat</a:t>
            </a:r>
            <a:endParaRPr lang="fr-CA" sz="2400" dirty="0">
              <a:cs typeface="Calibri"/>
            </a:endParaRPr>
          </a:p>
          <a:p>
            <a:r>
              <a:rPr lang="fr-CA" sz="2400" dirty="0"/>
              <a:t>Soutenir les intervenants dans le déploiement d’interventions basées sur les pratiques recommandées en prévention des SPA auprès des jeunes </a:t>
            </a:r>
          </a:p>
          <a:p>
            <a:pPr marL="0" indent="0">
              <a:buNone/>
            </a:pPr>
            <a:r>
              <a:rPr lang="fr-CA" sz="2400" b="1" dirty="0">
                <a:solidFill>
                  <a:srgbClr val="FF5C39"/>
                </a:solidFill>
              </a:rPr>
              <a:t>Objectifs</a:t>
            </a:r>
          </a:p>
          <a:p>
            <a:r>
              <a:rPr lang="fr-CA" sz="2400" dirty="0"/>
              <a:t>Utilisation d’un langage et d’une compréhension commune de la prévention de l’usage problématique des SPA et la réduction des méfaits </a:t>
            </a:r>
          </a:p>
          <a:p>
            <a:r>
              <a:rPr lang="fr-CA" sz="2400" dirty="0"/>
              <a:t>Collaboration entre les intervenants communautaires.</a:t>
            </a:r>
          </a:p>
          <a:p>
            <a:r>
              <a:rPr lang="fr-CA" sz="2400" dirty="0"/>
              <a:t>Circulation d’information </a:t>
            </a:r>
          </a:p>
          <a:p>
            <a:r>
              <a:rPr lang="fr-CA" sz="2400" dirty="0"/>
              <a:t>Apprentissage par les savoirs théoriques et savoirs expérientiels</a:t>
            </a:r>
          </a:p>
          <a:p>
            <a:r>
              <a:rPr lang="fr-CA" sz="2400" dirty="0"/>
              <a:t>Réflexion et partage des enjeux, défis, initiatives, bons coups, etc. </a:t>
            </a:r>
            <a:endParaRPr lang="fr-FR" sz="240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2B178B4-CDED-454C-BED2-2E2B10ADA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6133" y="180708"/>
            <a:ext cx="7271799" cy="1336736"/>
          </a:xfrm>
        </p:spPr>
        <p:txBody>
          <a:bodyPr>
            <a:noAutofit/>
          </a:bodyPr>
          <a:lstStyle/>
          <a:p>
            <a:pPr algn="l"/>
            <a:r>
              <a:rPr lang="fr-CA" sz="4267" b="1" dirty="0">
                <a:solidFill>
                  <a:srgbClr val="FF5C39"/>
                </a:solidFill>
              </a:rPr>
              <a:t>Communauté de pratique SPA</a:t>
            </a:r>
            <a:endParaRPr lang="fr-CA" sz="4267" b="1" dirty="0">
              <a:solidFill>
                <a:srgbClr val="FF5C39"/>
              </a:solidFill>
              <a:cs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EEEF1E-0984-F24D-A221-692A4CC21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284393"/>
            <a:ext cx="2132644" cy="814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46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0B1954-8C7D-4B85-A47F-068811663996}"/>
              </a:ext>
            </a:extLst>
          </p:cNvPr>
          <p:cNvSpPr/>
          <p:nvPr/>
        </p:nvSpPr>
        <p:spPr>
          <a:xfrm>
            <a:off x="34183" y="1926411"/>
            <a:ext cx="12329065" cy="49385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50800" dir="54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681AA9-AA2E-45AE-9B2F-85AC4727E5D0}"/>
              </a:ext>
            </a:extLst>
          </p:cNvPr>
          <p:cNvSpPr txBox="1"/>
          <p:nvPr/>
        </p:nvSpPr>
        <p:spPr>
          <a:xfrm>
            <a:off x="839416" y="2227093"/>
            <a:ext cx="981646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err="1">
                <a:solidFill>
                  <a:schemeClr val="accent6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Sihem</a:t>
            </a:r>
            <a:r>
              <a:rPr lang="fr-CA" sz="2800" b="1" dirty="0">
                <a:solidFill>
                  <a:schemeClr val="accent6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CA" sz="2800" b="1" dirty="0" err="1">
                <a:solidFill>
                  <a:schemeClr val="accent6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Boutaleb</a:t>
            </a:r>
            <a:r>
              <a:rPr lang="fr-CA" sz="2800" b="1" dirty="0">
                <a:solidFill>
                  <a:schemeClr val="accent6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fr-CA" sz="2000" dirty="0">
                <a:solidFill>
                  <a:schemeClr val="accent6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Travailleuse sociale </a:t>
            </a:r>
          </a:p>
          <a:p>
            <a:r>
              <a:rPr lang="fr-CA" sz="2000" dirty="0">
                <a:solidFill>
                  <a:schemeClr val="accent6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CIUSSS de l’</a:t>
            </a:r>
            <a:r>
              <a:rPr lang="fr-CA" sz="2000" dirty="0" err="1">
                <a:solidFill>
                  <a:schemeClr val="accent6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Ouest-de-l’île-de-Montréal</a:t>
            </a:r>
            <a:endParaRPr lang="fr-CA" sz="2000" dirty="0">
              <a:solidFill>
                <a:schemeClr val="accent6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CA" sz="2800" dirty="0">
                <a:solidFill>
                  <a:schemeClr val="accent6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fr-CA" sz="2800" b="1" dirty="0">
                <a:solidFill>
                  <a:schemeClr val="accent6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Taylor </a:t>
            </a:r>
            <a:r>
              <a:rPr lang="fr-CA" sz="2800" b="1" dirty="0" err="1">
                <a:solidFill>
                  <a:schemeClr val="accent6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McNulty</a:t>
            </a:r>
            <a:r>
              <a:rPr lang="fr-CA" sz="2800" b="1" dirty="0">
                <a:solidFill>
                  <a:schemeClr val="accent6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fr-CA" sz="2000" dirty="0">
                <a:solidFill>
                  <a:schemeClr val="accent6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Travailleuse sociale </a:t>
            </a:r>
          </a:p>
          <a:p>
            <a:r>
              <a:rPr lang="fr-CA" sz="2000" dirty="0">
                <a:solidFill>
                  <a:schemeClr val="accent6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CIUSSS de l’</a:t>
            </a:r>
            <a:r>
              <a:rPr lang="fr-CA" sz="2000" dirty="0" err="1">
                <a:solidFill>
                  <a:schemeClr val="accent6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Ouest-de-l’île-de-Montréal</a:t>
            </a:r>
            <a:endParaRPr lang="fr-CA" altLang="fr-F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DE98FD-3CDD-0C4B-9C5D-F57DD816565E}"/>
              </a:ext>
            </a:extLst>
          </p:cNvPr>
          <p:cNvSpPr/>
          <p:nvPr/>
        </p:nvSpPr>
        <p:spPr>
          <a:xfrm>
            <a:off x="-8982" y="-8534"/>
            <a:ext cx="12297669" cy="1934945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F81CE0-9F39-4F0C-8CA5-BE05119F94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360" y="548680"/>
            <a:ext cx="11856640" cy="1224136"/>
          </a:xfrm>
        </p:spPr>
        <p:txBody>
          <a:bodyPr/>
          <a:lstStyle/>
          <a:p>
            <a:pPr algn="l"/>
            <a:r>
              <a:rPr lang="fr-CA" altLang="fr-FR" sz="4400" b="1" dirty="0">
                <a:solidFill>
                  <a:schemeClr val="bg1"/>
                </a:solidFill>
              </a:rPr>
              <a:t>Services en première ligne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B4B472-38DB-1B44-B4EE-CAAD7FA9ABE7}"/>
              </a:ext>
            </a:extLst>
          </p:cNvPr>
          <p:cNvSpPr/>
          <p:nvPr/>
        </p:nvSpPr>
        <p:spPr>
          <a:xfrm>
            <a:off x="-38100" y="283866"/>
            <a:ext cx="4577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6000" b="1" dirty="0">
              <a:solidFill>
                <a:srgbClr val="017ABB"/>
              </a:solidFill>
            </a:endParaRPr>
          </a:p>
        </p:txBody>
      </p:sp>
      <p:sp>
        <p:nvSpPr>
          <p:cNvPr id="15" name="Freeform 400">
            <a:extLst>
              <a:ext uri="{FF2B5EF4-FFF2-40B4-BE49-F238E27FC236}">
                <a16:creationId xmlns:a16="http://schemas.microsoft.com/office/drawing/2014/main" id="{2D36C5A6-6A32-C848-8BE6-30F01FDE79CB}"/>
              </a:ext>
            </a:extLst>
          </p:cNvPr>
          <p:cNvSpPr>
            <a:spLocks/>
          </p:cNvSpPr>
          <p:nvPr/>
        </p:nvSpPr>
        <p:spPr bwMode="auto">
          <a:xfrm rot="16200000">
            <a:off x="-110648" y="3078544"/>
            <a:ext cx="740576" cy="598431"/>
          </a:xfrm>
          <a:custGeom>
            <a:avLst/>
            <a:gdLst>
              <a:gd name="T0" fmla="*/ 2196 w 4392"/>
              <a:gd name="T1" fmla="*/ 2104 h 2104"/>
              <a:gd name="T2" fmla="*/ 4392 w 4392"/>
              <a:gd name="T3" fmla="*/ 1089 h 2104"/>
              <a:gd name="T4" fmla="*/ 4392 w 4392"/>
              <a:gd name="T5" fmla="*/ 0 h 2104"/>
              <a:gd name="T6" fmla="*/ 0 w 4392"/>
              <a:gd name="T7" fmla="*/ 0 h 2104"/>
              <a:gd name="T8" fmla="*/ 0 w 4392"/>
              <a:gd name="T9" fmla="*/ 1089 h 2104"/>
              <a:gd name="T10" fmla="*/ 2196 w 4392"/>
              <a:gd name="T11" fmla="*/ 2104 h 2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92" h="2104">
                <a:moveTo>
                  <a:pt x="2196" y="2104"/>
                </a:moveTo>
                <a:cubicBezTo>
                  <a:pt x="3165" y="2104"/>
                  <a:pt x="4002" y="1689"/>
                  <a:pt x="4392" y="1089"/>
                </a:cubicBezTo>
                <a:cubicBezTo>
                  <a:pt x="4392" y="0"/>
                  <a:pt x="4392" y="0"/>
                  <a:pt x="439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89"/>
                  <a:pt x="0" y="1089"/>
                  <a:pt x="0" y="1089"/>
                </a:cubicBezTo>
                <a:cubicBezTo>
                  <a:pt x="390" y="1689"/>
                  <a:pt x="1227" y="2104"/>
                  <a:pt x="2196" y="2104"/>
                </a:cubicBezTo>
                <a:close/>
              </a:path>
            </a:pathLst>
          </a:custGeom>
          <a:solidFill>
            <a:srgbClr val="3A5177"/>
          </a:solidFill>
          <a:ln>
            <a:noFill/>
          </a:ln>
        </p:spPr>
        <p:txBody>
          <a:bodyPr vert="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2720195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 build="p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E8D4C1A-F0AF-4654-91C4-FE8BF6BD5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638" y="4918987"/>
            <a:ext cx="9418320" cy="1691640"/>
          </a:xfrm>
        </p:spPr>
        <p:txBody>
          <a:bodyPr>
            <a:normAutofit/>
          </a:bodyPr>
          <a:lstStyle/>
          <a:p>
            <a:r>
              <a:rPr lang="fr-CA">
                <a:solidFill>
                  <a:schemeClr val="tx1"/>
                </a:solidFill>
              </a:rPr>
              <a:t>CIUSSS de l’Ouest de-l’Île-de-Montréal</a:t>
            </a:r>
          </a:p>
          <a:p>
            <a:r>
              <a:rPr lang="fr-CA">
                <a:solidFill>
                  <a:schemeClr val="tx1"/>
                </a:solidFill>
              </a:rPr>
              <a:t>Téléphone : 514-364-2572, poste 24731</a:t>
            </a:r>
          </a:p>
          <a:p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8E1429-B48F-4665-9B0F-D408405D6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02256">
            <a:off x="7400819" y="2595487"/>
            <a:ext cx="2921943" cy="36639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DE98FD-3CDD-0C4B-9C5D-F57DD816565E}"/>
              </a:ext>
            </a:extLst>
          </p:cNvPr>
          <p:cNvSpPr/>
          <p:nvPr/>
        </p:nvSpPr>
        <p:spPr>
          <a:xfrm>
            <a:off x="0" y="0"/>
            <a:ext cx="12297669" cy="1934945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1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A78EF87-4076-406B-8061-9F2307A48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638" y="643436"/>
            <a:ext cx="9418320" cy="648072"/>
          </a:xfrm>
        </p:spPr>
        <p:txBody>
          <a:bodyPr>
            <a:noAutofit/>
          </a:bodyPr>
          <a:lstStyle/>
          <a:p>
            <a:r>
              <a:rPr lang="fr-CA" sz="4400" dirty="0">
                <a:solidFill>
                  <a:schemeClr val="bg1"/>
                </a:solidFill>
              </a:rPr>
              <a:t>S</a:t>
            </a:r>
            <a:r>
              <a:rPr lang="fr-CA" sz="4400" cap="none" dirty="0">
                <a:solidFill>
                  <a:schemeClr val="bg1"/>
                </a:solidFill>
              </a:rPr>
              <a:t>ervice de proximité en dépendance </a:t>
            </a:r>
            <a:br>
              <a:rPr lang="fr-CA" sz="4400" dirty="0">
                <a:solidFill>
                  <a:schemeClr val="bg1"/>
                </a:solidFill>
              </a:rPr>
            </a:br>
            <a:endParaRPr lang="fr-CA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14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3FDEE6E-DFB2-4982-A6BA-C538165CC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415628"/>
            <a:ext cx="10657184" cy="12212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2400" dirty="0"/>
              <a:t>L’équipe de proximité en dépendance offre les services bilingues sur une base volontaire à toute clientèle de 0 à 100 ans préoccupée par leur consommation (alcool, drogues) et/ou par leurs habitudes (jeux, temps d’écran).</a:t>
            </a:r>
          </a:p>
          <a:p>
            <a:pPr marL="0" indent="0" algn="ctr">
              <a:buNone/>
            </a:pPr>
            <a:endParaRPr lang="fr-CA" sz="2400" dirty="0"/>
          </a:p>
          <a:p>
            <a:pPr algn="ctr"/>
            <a:endParaRPr lang="fr-CA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373F1B-68FA-480F-A00B-A3C3CF69C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017" y="2788901"/>
            <a:ext cx="6552873" cy="3829514"/>
          </a:xfrm>
          <a:prstGeom prst="rect">
            <a:avLst/>
          </a:prstGeom>
        </p:spPr>
      </p:pic>
      <p:sp>
        <p:nvSpPr>
          <p:cNvPr id="13" name="Flèche : chevron 12">
            <a:extLst>
              <a:ext uri="{FF2B5EF4-FFF2-40B4-BE49-F238E27FC236}">
                <a16:creationId xmlns:a16="http://schemas.microsoft.com/office/drawing/2014/main" id="{EDF56554-4F73-4404-AB90-BBEC7A7B083C}"/>
              </a:ext>
            </a:extLst>
          </p:cNvPr>
          <p:cNvSpPr/>
          <p:nvPr/>
        </p:nvSpPr>
        <p:spPr>
          <a:xfrm rot="19909084">
            <a:off x="3995041" y="4740865"/>
            <a:ext cx="372140" cy="34445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14" name="Flèche : chevron 13">
            <a:extLst>
              <a:ext uri="{FF2B5EF4-FFF2-40B4-BE49-F238E27FC236}">
                <a16:creationId xmlns:a16="http://schemas.microsoft.com/office/drawing/2014/main" id="{41C55B90-FDBA-4179-9091-457CA1D5E296}"/>
              </a:ext>
            </a:extLst>
          </p:cNvPr>
          <p:cNvSpPr/>
          <p:nvPr/>
        </p:nvSpPr>
        <p:spPr>
          <a:xfrm rot="9135337">
            <a:off x="5368183" y="4072367"/>
            <a:ext cx="358715" cy="364707"/>
          </a:xfrm>
          <a:prstGeom prst="chevron">
            <a:avLst>
              <a:gd name="adj" fmla="val 483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9061328-5610-4C31-A607-3339DE6D5249}"/>
              </a:ext>
            </a:extLst>
          </p:cNvPr>
          <p:cNvSpPr txBox="1"/>
          <p:nvPr/>
        </p:nvSpPr>
        <p:spPr>
          <a:xfrm>
            <a:off x="206940" y="2996204"/>
            <a:ext cx="3487479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dirty="0"/>
              <a:t>Nous utilisons les outils suivants pour identifier le niveau de sévérité de l'utilisation : </a:t>
            </a:r>
          </a:p>
          <a:p>
            <a:r>
              <a:rPr lang="fr-CA" dirty="0"/>
              <a:t>- 12-17 ans : DEP-ADO</a:t>
            </a:r>
          </a:p>
          <a:p>
            <a:r>
              <a:rPr lang="fr-CA" dirty="0"/>
              <a:t>- 18 et plus : DÉBA Alcool, Drogue, Jeu ou Internet</a:t>
            </a:r>
          </a:p>
        </p:txBody>
      </p:sp>
      <p:sp>
        <p:nvSpPr>
          <p:cNvPr id="2" name="Organigramme : Connecteur 1">
            <a:extLst>
              <a:ext uri="{FF2B5EF4-FFF2-40B4-BE49-F238E27FC236}">
                <a16:creationId xmlns:a16="http://schemas.microsoft.com/office/drawing/2014/main" id="{66DB8E17-D523-48C3-BEF8-EEC54E56824A}"/>
              </a:ext>
            </a:extLst>
          </p:cNvPr>
          <p:cNvSpPr/>
          <p:nvPr/>
        </p:nvSpPr>
        <p:spPr>
          <a:xfrm>
            <a:off x="4300008" y="4009836"/>
            <a:ext cx="1003904" cy="93133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DE98FD-3CDD-0C4B-9C5D-F57DD816565E}"/>
              </a:ext>
            </a:extLst>
          </p:cNvPr>
          <p:cNvSpPr/>
          <p:nvPr/>
        </p:nvSpPr>
        <p:spPr>
          <a:xfrm>
            <a:off x="0" y="-19907"/>
            <a:ext cx="12297669" cy="1283546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1" dirty="0"/>
          </a:p>
        </p:txBody>
      </p:sp>
      <p:sp>
        <p:nvSpPr>
          <p:cNvPr id="11" name="Titre 5">
            <a:extLst>
              <a:ext uri="{FF2B5EF4-FFF2-40B4-BE49-F238E27FC236}">
                <a16:creationId xmlns:a16="http://schemas.microsoft.com/office/drawing/2014/main" id="{8A1FFA4B-ED29-44FA-9491-3DF37F7C8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115136"/>
            <a:ext cx="9692640" cy="1013459"/>
          </a:xfrm>
        </p:spPr>
        <p:txBody>
          <a:bodyPr/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Population cible</a:t>
            </a:r>
          </a:p>
        </p:txBody>
      </p:sp>
    </p:spTree>
    <p:extLst>
      <p:ext uri="{BB962C8B-B14F-4D97-AF65-F5344CB8AC3E}">
        <p14:creationId xmlns:p14="http://schemas.microsoft.com/office/powerpoint/2010/main" val="1694479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F92158-B2A4-42E0-ABAA-EE266BEF3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28800"/>
            <a:ext cx="109728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CA" sz="2400" dirty="0"/>
              <a:t>Les interventions visent à:</a:t>
            </a:r>
          </a:p>
          <a:p>
            <a:pPr marL="0" indent="0">
              <a:buNone/>
            </a:pPr>
            <a:r>
              <a:rPr lang="fr-CA" sz="2000" dirty="0"/>
              <a:t>Prévenir la détérioration de la condition des personnes avec un profil de consommation faible à modérée; Réduire les conséquences associées au maintien de leurs comportements; Susciter la motivation au changement.</a:t>
            </a:r>
          </a:p>
          <a:p>
            <a:pPr marL="0" indent="0">
              <a:buNone/>
            </a:pPr>
            <a:endParaRPr lang="fr-CA" sz="2100" dirty="0"/>
          </a:p>
          <a:p>
            <a:pPr marL="0" indent="0">
              <a:buNone/>
            </a:pPr>
            <a:r>
              <a:rPr lang="fr-CA" sz="2400" dirty="0"/>
              <a:t>Services offerts à la population :</a:t>
            </a:r>
          </a:p>
          <a:p>
            <a:r>
              <a:rPr lang="fr-CA" sz="2000" dirty="0"/>
              <a:t>Intervention individuelle court terme (8-10 rencontres)</a:t>
            </a:r>
            <a:endParaRPr lang="fr-CA" sz="2000" dirty="0">
              <a:ea typeface="+mn-lt"/>
              <a:cs typeface="+mn-lt"/>
            </a:endParaRPr>
          </a:p>
          <a:p>
            <a:r>
              <a:rPr lang="fr-CA" sz="2000" dirty="0">
                <a:ea typeface="+mn-lt"/>
                <a:cs typeface="+mn-lt"/>
              </a:rPr>
              <a:t>Intervention précoce et prévention</a:t>
            </a:r>
            <a:endParaRPr lang="fr-CA" sz="2000" spc="0" dirty="0"/>
          </a:p>
          <a:p>
            <a:r>
              <a:rPr lang="fr-CA" sz="2000" dirty="0"/>
              <a:t>Programmes Mes Choix disponibles (alcool, drogue, cannabis, jeu)</a:t>
            </a:r>
          </a:p>
          <a:p>
            <a:r>
              <a:rPr lang="fr-CA" sz="2000" dirty="0"/>
              <a:t>Séances de groupe (selon les besoins populationnels)</a:t>
            </a:r>
          </a:p>
          <a:p>
            <a:r>
              <a:rPr lang="fr-CA" sz="2000" dirty="0"/>
              <a:t>Accompagnement vers les services spécialisés</a:t>
            </a:r>
          </a:p>
          <a:p>
            <a:r>
              <a:rPr lang="fr-CA" sz="2000" dirty="0"/>
              <a:t>Informations Psychoéducation</a:t>
            </a:r>
          </a:p>
          <a:p>
            <a:pPr marL="0" indent="0">
              <a:buNone/>
            </a:pPr>
            <a:endParaRPr lang="fr-CA" dirty="0"/>
          </a:p>
          <a:p>
            <a:endParaRPr lang="fr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DE98FD-3CDD-0C4B-9C5D-F57DD816565E}"/>
              </a:ext>
            </a:extLst>
          </p:cNvPr>
          <p:cNvSpPr/>
          <p:nvPr/>
        </p:nvSpPr>
        <p:spPr>
          <a:xfrm>
            <a:off x="1" y="-19908"/>
            <a:ext cx="12192000" cy="1432683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1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1DF9E45-390C-47EE-A040-9EB3FEE7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89066"/>
            <a:ext cx="9668256" cy="1214733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Service proximité en dépendance </a:t>
            </a:r>
            <a:br>
              <a:rPr lang="fr-CA" dirty="0">
                <a:solidFill>
                  <a:schemeClr val="bg1"/>
                </a:solidFill>
              </a:rPr>
            </a:br>
            <a:r>
              <a:rPr lang="fr-CA" dirty="0">
                <a:solidFill>
                  <a:schemeClr val="bg1"/>
                </a:solidFill>
              </a:rPr>
              <a:t>CIUSSS de l’Ouest de-l’Île-de-Montréal</a:t>
            </a:r>
          </a:p>
        </p:txBody>
      </p:sp>
    </p:spTree>
    <p:extLst>
      <p:ext uri="{BB962C8B-B14F-4D97-AF65-F5344CB8AC3E}">
        <p14:creationId xmlns:p14="http://schemas.microsoft.com/office/powerpoint/2010/main" val="2625753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84F049-A830-4E07-9B29-59A3C7FD5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6824" y="1556792"/>
            <a:ext cx="9787768" cy="474605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  <a:defRPr/>
            </a:pPr>
            <a:endParaRPr lang="fr-CA" sz="1400" b="1" dirty="0">
              <a:solidFill>
                <a:srgbClr val="92298E"/>
              </a:solidFill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fr-CA" dirty="0">
                <a:ea typeface="MS PGothic"/>
              </a:rPr>
              <a:t>Mes Choix est un programme de prévention qui vise à redonner aux gens la capacité de choisir où, quand, avec qui et quelle quantité consommer, qu’il s’agisse d’une substance ou d’un comportement.</a:t>
            </a:r>
          </a:p>
          <a:p>
            <a:pPr marL="255270" indent="-255270">
              <a:defRPr/>
            </a:pPr>
            <a:r>
              <a:rPr lang="fr-CA" dirty="0">
                <a:ea typeface="MS PGothic"/>
              </a:rPr>
              <a:t>18 ans et plus </a:t>
            </a:r>
          </a:p>
          <a:p>
            <a:pPr marL="255270" indent="-255270">
              <a:defRPr/>
            </a:pPr>
            <a:r>
              <a:rPr lang="fr-CA" dirty="0">
                <a:ea typeface="MS PGothic"/>
              </a:rPr>
              <a:t>Contrôle de la consommation/réduction ou abstinence</a:t>
            </a:r>
            <a:endParaRPr lang="fr-CA" dirty="0"/>
          </a:p>
          <a:p>
            <a:pPr marL="255270" indent="-255270">
              <a:defRPr/>
            </a:pPr>
            <a:r>
              <a:rPr lang="fr-CA" dirty="0">
                <a:ea typeface="MS PGothic"/>
              </a:rPr>
              <a:t>Formule autonome, dirigée ou de groupe</a:t>
            </a:r>
          </a:p>
          <a:p>
            <a:pPr marL="255270" indent="-255270">
              <a:defRPr/>
            </a:pPr>
            <a:r>
              <a:rPr lang="fr-CA" dirty="0">
                <a:ea typeface="MS PGothic"/>
                <a:cs typeface="Calibri"/>
              </a:rPr>
              <a:t>Guide offert en français et en anglais</a:t>
            </a:r>
            <a:endParaRPr lang="fr-CA" dirty="0">
              <a:solidFill>
                <a:prstClr val="black"/>
              </a:solidFill>
              <a:ea typeface="MS PGothic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fr-CA" sz="20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fr-CA" sz="2000" dirty="0">
              <a:solidFill>
                <a:srgbClr val="000000"/>
              </a:solidFill>
              <a:ea typeface="MS PGothic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fr-CA" sz="2000" u="sng" dirty="0">
                <a:solidFill>
                  <a:srgbClr val="0070C0"/>
                </a:solidFill>
                <a:ea typeface="MS PGothic"/>
                <a:cs typeface="Calibri"/>
              </a:rPr>
              <a:t>Toute personne intéressée ou référée au programme </a:t>
            </a:r>
            <a:endParaRPr lang="fr-CA" sz="2000" u="sng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fr-CA" sz="2000" b="1" u="sng" dirty="0">
                <a:solidFill>
                  <a:srgbClr val="0070C0"/>
                </a:solidFill>
                <a:ea typeface="MS PGothic"/>
                <a:cs typeface="Calibri"/>
              </a:rPr>
              <a:t>doit d’abord rencontrer un intervenant de l’équipe des services proximité </a:t>
            </a:r>
            <a:endParaRPr lang="fr-CA" sz="2000" b="1" u="sng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fr-CA" sz="2000" u="sng" dirty="0">
                <a:solidFill>
                  <a:srgbClr val="0070C0"/>
                </a:solidFill>
                <a:ea typeface="MS PGothic"/>
                <a:cs typeface="Calibri"/>
              </a:rPr>
              <a:t>pour une évaluation de ses besoins.</a:t>
            </a:r>
          </a:p>
          <a:p>
            <a:endParaRPr lang="fr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DE98FD-3CDD-0C4B-9C5D-F57DD816565E}"/>
              </a:ext>
            </a:extLst>
          </p:cNvPr>
          <p:cNvSpPr/>
          <p:nvPr/>
        </p:nvSpPr>
        <p:spPr>
          <a:xfrm>
            <a:off x="1" y="-19908"/>
            <a:ext cx="12192000" cy="1432683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1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B45C3C6-D351-4C01-B936-E9D30AA3B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424112"/>
            <a:ext cx="9692640" cy="544641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>
                <a:solidFill>
                  <a:schemeClr val="bg1"/>
                </a:solidFill>
                <a:ea typeface="MS PGothic"/>
                <a:cs typeface="Calibri"/>
              </a:rPr>
              <a:t>Programme Mes Choix</a:t>
            </a:r>
            <a:endParaRPr lang="fr-CA" b="1" dirty="0">
              <a:solidFill>
                <a:schemeClr val="bg1"/>
              </a:solidFill>
              <a:ea typeface="MS PGothic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1036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06B196-E7D1-4D4F-B62B-38EC4BA84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700808"/>
            <a:ext cx="10972800" cy="38492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 dirty="0">
                <a:ea typeface="+mn-lt"/>
                <a:cs typeface="+mn-lt"/>
              </a:rPr>
              <a:t>Rôle conseil</a:t>
            </a:r>
            <a:endParaRPr lang="en-US" dirty="0">
              <a:ea typeface="+mn-lt"/>
              <a:cs typeface="+mn-lt"/>
            </a:endParaRPr>
          </a:p>
          <a:p>
            <a:r>
              <a:rPr lang="fr-CA" dirty="0">
                <a:ea typeface="+mn-lt"/>
                <a:cs typeface="+mn-lt"/>
              </a:rPr>
              <a:t>Rencontre interdisciplinaire</a:t>
            </a:r>
            <a:endParaRPr lang="en-US" dirty="0">
              <a:ea typeface="+mn-lt"/>
              <a:cs typeface="+mn-lt"/>
            </a:endParaRPr>
          </a:p>
          <a:p>
            <a:r>
              <a:rPr lang="fr-CA" dirty="0">
                <a:ea typeface="+mn-lt"/>
                <a:cs typeface="+mn-lt"/>
              </a:rPr>
              <a:t>Appui individuel à l’intervention</a:t>
            </a:r>
            <a:endParaRPr lang="en-US" dirty="0">
              <a:ea typeface="+mn-lt"/>
              <a:cs typeface="+mn-lt"/>
            </a:endParaRPr>
          </a:p>
          <a:p>
            <a:r>
              <a:rPr lang="fr-CA" dirty="0">
                <a:ea typeface="+mn-lt"/>
                <a:cs typeface="+mn-lt"/>
              </a:rPr>
              <a:t>Aide à l’orientation</a:t>
            </a:r>
          </a:p>
          <a:p>
            <a:r>
              <a:rPr lang="fr-CA" dirty="0">
                <a:ea typeface="+mn-lt"/>
                <a:cs typeface="+mn-lt"/>
              </a:rPr>
              <a:t>Co-intervention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DE98FD-3CDD-0C4B-9C5D-F57DD816565E}"/>
              </a:ext>
            </a:extLst>
          </p:cNvPr>
          <p:cNvSpPr/>
          <p:nvPr/>
        </p:nvSpPr>
        <p:spPr>
          <a:xfrm>
            <a:off x="1" y="-19908"/>
            <a:ext cx="12192000" cy="1432683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1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D85F714-BAB0-4C9D-BB43-7CDE0A137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0324"/>
            <a:ext cx="109728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Services offerts aux partenaires</a:t>
            </a:r>
          </a:p>
        </p:txBody>
      </p:sp>
    </p:spTree>
    <p:extLst>
      <p:ext uri="{BB962C8B-B14F-4D97-AF65-F5344CB8AC3E}">
        <p14:creationId xmlns:p14="http://schemas.microsoft.com/office/powerpoint/2010/main" val="3011806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CFEFA3-B373-4560-AB13-5ED393387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569156"/>
            <a:ext cx="10369152" cy="517221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fr-CA" sz="2800" b="1" dirty="0"/>
              <a:t>No </a:t>
            </a:r>
            <a:r>
              <a:rPr lang="fr-CA" sz="2800" b="1" dirty="0" err="1"/>
              <a:t>wrong</a:t>
            </a:r>
            <a:r>
              <a:rPr lang="fr-CA" sz="2800" b="1" dirty="0"/>
              <a:t> </a:t>
            </a:r>
            <a:r>
              <a:rPr lang="fr-CA" sz="2800" b="1" dirty="0" err="1"/>
              <a:t>door</a:t>
            </a:r>
            <a:r>
              <a:rPr lang="fr-CA" sz="2800" dirty="0"/>
              <a:t>:</a:t>
            </a:r>
          </a:p>
          <a:p>
            <a:pPr marL="514346" indent="-457200"/>
            <a:r>
              <a:rPr lang="fr-CA" sz="2800" dirty="0"/>
              <a:t>Les intervenants du CIUSSS (</a:t>
            </a:r>
            <a:r>
              <a:rPr lang="fr-CA" sz="2800" dirty="0" err="1"/>
              <a:t>Batshaw</a:t>
            </a:r>
            <a:r>
              <a:rPr lang="fr-CA" sz="2800" dirty="0"/>
              <a:t>/DPJ, Aire Ouverte, SMJ, etc.)</a:t>
            </a:r>
          </a:p>
          <a:p>
            <a:pPr marL="514346" indent="-457200"/>
            <a:r>
              <a:rPr lang="fr-CA" sz="2800" dirty="0"/>
              <a:t>Les médecins de famille</a:t>
            </a:r>
          </a:p>
          <a:p>
            <a:pPr marL="514346" indent="-457200"/>
            <a:r>
              <a:rPr lang="fr-CA" sz="2800" dirty="0"/>
              <a:t>Les organismes communautaires</a:t>
            </a:r>
          </a:p>
          <a:p>
            <a:pPr marL="514346" indent="-457200"/>
            <a:r>
              <a:rPr lang="fr-CA" sz="2800" dirty="0">
                <a:ea typeface="+mn-lt"/>
                <a:cs typeface="+mn-lt"/>
              </a:rPr>
              <a:t>L’usager peut se présenter à l'Accueil Psychosocial</a:t>
            </a:r>
          </a:p>
          <a:p>
            <a:pPr marL="274320" lvl="1" indent="0">
              <a:buNone/>
            </a:pPr>
            <a:endParaRPr lang="fr-CA" sz="2600" dirty="0">
              <a:ea typeface="+mn-lt"/>
              <a:cs typeface="+mn-lt"/>
            </a:endParaRPr>
          </a:p>
          <a:p>
            <a:pPr marL="0" indent="-125705">
              <a:buNone/>
            </a:pPr>
            <a:r>
              <a:rPr lang="fr-CA" sz="2800" b="1" dirty="0"/>
              <a:t>Pour effectuer une référence: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CA" sz="2600" dirty="0"/>
              <a:t>Compléter notre formulaire de référence et le DEP-ADO/DÉBA.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CA" sz="2600" dirty="0"/>
              <a:t>Si vous êtes un intervenant situé dans un des quatre CLSC du CIUSSS de l'Ouest de l'Île-de-Montréal vous pouvez utiliser le formulaire "Requête de services professionnelles réservé à l'usage des CLSC".</a:t>
            </a:r>
          </a:p>
          <a:p>
            <a:pPr marL="0" indent="0">
              <a:buNone/>
            </a:pPr>
            <a:endParaRPr lang="fr-CA" sz="2600" b="1" dirty="0"/>
          </a:p>
          <a:p>
            <a:pPr marL="0" indent="0">
              <a:buNone/>
            </a:pPr>
            <a:r>
              <a:rPr lang="fr-CA" sz="2600" b="1" dirty="0"/>
              <a:t>Les requêtes de services doivent être envoyées par courriel :</a:t>
            </a:r>
          </a:p>
          <a:p>
            <a:pPr marL="0" indent="0">
              <a:buNone/>
            </a:pPr>
            <a:r>
              <a:rPr lang="fr-CA" sz="2600" b="1" dirty="0"/>
              <a:t>proximitedependance.comtl@ssss.gouv.qc.ca </a:t>
            </a:r>
          </a:p>
          <a:p>
            <a:pPr marL="0" indent="0">
              <a:buNone/>
            </a:pPr>
            <a:r>
              <a:rPr lang="fr-CA" sz="2600" b="1" dirty="0">
                <a:ea typeface="+mn-lt"/>
                <a:cs typeface="+mn-lt"/>
              </a:rPr>
              <a:t>Téléphone : 514-364-2572, poste 24731</a:t>
            </a:r>
            <a:endParaRPr lang="fr-CA" sz="2600" b="1" dirty="0">
              <a:solidFill>
                <a:srgbClr val="000000"/>
              </a:solidFill>
            </a:endParaRPr>
          </a:p>
          <a:p>
            <a:pPr lvl="2"/>
            <a:endParaRPr lang="fr-CA" dirty="0"/>
          </a:p>
          <a:p>
            <a:pPr marL="548640" lvl="2" indent="0">
              <a:buNone/>
            </a:pPr>
            <a:endParaRPr lang="fr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DE98FD-3CDD-0C4B-9C5D-F57DD816565E}"/>
              </a:ext>
            </a:extLst>
          </p:cNvPr>
          <p:cNvSpPr/>
          <p:nvPr/>
        </p:nvSpPr>
        <p:spPr>
          <a:xfrm>
            <a:off x="1" y="-19908"/>
            <a:ext cx="12192000" cy="1432683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1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F03D675-A379-499F-A6E1-4F3812A88B2B}"/>
              </a:ext>
            </a:extLst>
          </p:cNvPr>
          <p:cNvSpPr txBox="1">
            <a:spLocks/>
          </p:cNvSpPr>
          <p:nvPr/>
        </p:nvSpPr>
        <p:spPr>
          <a:xfrm>
            <a:off x="983432" y="161216"/>
            <a:ext cx="9692640" cy="1070433"/>
          </a:xfrm>
          <a:prstGeom prst="rect">
            <a:avLst/>
          </a:prstGeom>
        </p:spPr>
        <p:txBody>
          <a:bodyPr vert="horz" lIns="91423" tIns="45712" rIns="91423" bIns="45712" rtlCol="0" anchor="ctr">
            <a:normAutofit/>
          </a:bodyPr>
          <a:lstStyle>
            <a:lvl1pPr algn="ctr" defTabSz="914342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dirty="0">
                <a:solidFill>
                  <a:schemeClr val="bg1"/>
                </a:solidFill>
              </a:rPr>
              <a:t>Les demandes de services</a:t>
            </a:r>
          </a:p>
        </p:txBody>
      </p:sp>
    </p:spTree>
    <p:extLst>
      <p:ext uri="{BB962C8B-B14F-4D97-AF65-F5344CB8AC3E}">
        <p14:creationId xmlns:p14="http://schemas.microsoft.com/office/powerpoint/2010/main" val="3950926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C16117-1E1C-DF47-A453-7C5D85BA9DFA}"/>
              </a:ext>
            </a:extLst>
          </p:cNvPr>
          <p:cNvSpPr/>
          <p:nvPr/>
        </p:nvSpPr>
        <p:spPr>
          <a:xfrm rot="5400000">
            <a:off x="5258849" y="-5306739"/>
            <a:ext cx="1700806" cy="12259516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endParaRPr lang="en-CA" dirty="0"/>
          </a:p>
        </p:txBody>
      </p:sp>
      <p:sp>
        <p:nvSpPr>
          <p:cNvPr id="113666" name="Espace réservé du contenu 1"/>
          <p:cNvSpPr>
            <a:spLocks noGrp="1"/>
          </p:cNvSpPr>
          <p:nvPr>
            <p:ph sz="quarter" idx="11"/>
          </p:nvPr>
        </p:nvSpPr>
        <p:spPr>
          <a:xfrm>
            <a:off x="1442782" y="2228809"/>
            <a:ext cx="8813037" cy="4584567"/>
          </a:xfrm>
        </p:spPr>
        <p:txBody>
          <a:bodyPr>
            <a:noAutofit/>
          </a:bodyPr>
          <a:lstStyle/>
          <a:p>
            <a:pPr eaLnBrk="1" hangingPunct="1"/>
            <a:r>
              <a:rPr lang="fr-CA" altLang="fr-FR" sz="2800" b="1" dirty="0">
                <a:solidFill>
                  <a:schemeClr val="accent6">
                    <a:lumMod val="95000"/>
                    <a:lumOff val="5000"/>
                  </a:schemeClr>
                </a:solidFill>
                <a:latin typeface="+mj-lt"/>
              </a:rPr>
              <a:t>But: </a:t>
            </a:r>
            <a:r>
              <a:rPr lang="fr-CA" altLang="fr-FR" sz="2800" dirty="0">
                <a:solidFill>
                  <a:schemeClr val="accent6">
                    <a:lumMod val="95000"/>
                    <a:lumOff val="5000"/>
                  </a:schemeClr>
                </a:solidFill>
                <a:latin typeface="+mj-lt"/>
              </a:rPr>
              <a:t>Assurer une meilleure intégration des services pour les personnes aux prises avec des troubles concomitants (santé mentale et toxicomanie)</a:t>
            </a:r>
          </a:p>
          <a:p>
            <a:pPr eaLnBrk="1" hangingPunct="1"/>
            <a:r>
              <a:rPr lang="fr-CA" altLang="fr-FR" sz="2800" b="1" dirty="0">
                <a:solidFill>
                  <a:schemeClr val="accent6">
                    <a:lumMod val="95000"/>
                    <a:lumOff val="5000"/>
                  </a:schemeClr>
                </a:solidFill>
                <a:latin typeface="+mj-lt"/>
              </a:rPr>
              <a:t>Comment: </a:t>
            </a:r>
            <a:r>
              <a:rPr lang="fr-CA" altLang="fr-FR" sz="2800" dirty="0">
                <a:solidFill>
                  <a:schemeClr val="accent6">
                    <a:lumMod val="95000"/>
                    <a:lumOff val="5000"/>
                  </a:schemeClr>
                </a:solidFill>
                <a:latin typeface="+mj-lt"/>
              </a:rPr>
              <a:t>Stages d’observation (depuis 2003, 259 stagiaires) et Sessions d’échanges (depuis 2007, 19 sessions pour plus de 6000 participants).</a:t>
            </a:r>
          </a:p>
          <a:p>
            <a:pPr eaLnBrk="1" hangingPunct="1"/>
            <a:r>
              <a:rPr lang="en-CA" altLang="fr-FR" sz="2800" b="1" dirty="0">
                <a:solidFill>
                  <a:schemeClr val="accent6">
                    <a:lumMod val="95000"/>
                    <a:lumOff val="5000"/>
                  </a:schemeClr>
                </a:solidFill>
                <a:latin typeface="+mj-lt"/>
              </a:rPr>
              <a:t>Pour qui: </a:t>
            </a:r>
            <a:r>
              <a:rPr lang="fr-CA" altLang="fr-FR" sz="2800" dirty="0">
                <a:solidFill>
                  <a:schemeClr val="accent6">
                    <a:lumMod val="95000"/>
                    <a:lumOff val="5000"/>
                  </a:schemeClr>
                </a:solidFill>
                <a:latin typeface="+mj-lt"/>
              </a:rPr>
              <a:t>Intervenants</a:t>
            </a:r>
            <a:r>
              <a:rPr lang="en-CA" altLang="fr-FR" sz="2800" dirty="0">
                <a:solidFill>
                  <a:schemeClr val="accent6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fr-CA" altLang="fr-FR" sz="2800" dirty="0">
                <a:solidFill>
                  <a:schemeClr val="accent6">
                    <a:lumMod val="95000"/>
                    <a:lumOff val="5000"/>
                  </a:schemeClr>
                </a:solidFill>
                <a:latin typeface="+mj-lt"/>
              </a:rPr>
              <a:t>responsables</a:t>
            </a:r>
            <a:r>
              <a:rPr lang="en-CA" altLang="fr-FR" sz="2800" dirty="0">
                <a:solidFill>
                  <a:schemeClr val="accent6">
                    <a:lumMod val="95000"/>
                    <a:lumOff val="5000"/>
                  </a:schemeClr>
                </a:solidFill>
                <a:latin typeface="+mj-lt"/>
              </a:rPr>
              <a:t> de programmes </a:t>
            </a:r>
            <a:r>
              <a:rPr lang="en-CA" altLang="fr-FR" sz="2800" dirty="0" err="1">
                <a:solidFill>
                  <a:schemeClr val="accent6">
                    <a:lumMod val="95000"/>
                    <a:lumOff val="5000"/>
                  </a:schemeClr>
                </a:solidFill>
                <a:latin typeface="+mj-lt"/>
              </a:rPr>
              <a:t>toute</a:t>
            </a:r>
            <a:r>
              <a:rPr lang="en-CA" altLang="fr-FR" sz="2800" dirty="0">
                <a:solidFill>
                  <a:schemeClr val="accent6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CA" altLang="fr-FR" sz="2800" dirty="0" err="1">
                <a:solidFill>
                  <a:schemeClr val="accent6">
                    <a:lumMod val="95000"/>
                    <a:lumOff val="5000"/>
                  </a:schemeClr>
                </a:solidFill>
                <a:latin typeface="+mj-lt"/>
              </a:rPr>
              <a:t>personne</a:t>
            </a:r>
            <a:r>
              <a:rPr lang="en-CA" altLang="fr-FR" sz="2800" dirty="0">
                <a:solidFill>
                  <a:schemeClr val="accent6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CA" altLang="fr-FR" sz="2800" dirty="0" err="1">
                <a:solidFill>
                  <a:schemeClr val="accent6">
                    <a:lumMod val="95000"/>
                    <a:lumOff val="5000"/>
                  </a:schemeClr>
                </a:solidFill>
                <a:latin typeface="+mj-lt"/>
              </a:rPr>
              <a:t>intéressée</a:t>
            </a:r>
            <a:r>
              <a:rPr lang="en-CA" altLang="fr-FR" sz="2800" dirty="0">
                <a:solidFill>
                  <a:schemeClr val="accent6">
                    <a:lumMod val="95000"/>
                    <a:lumOff val="5000"/>
                  </a:schemeClr>
                </a:solidFill>
                <a:latin typeface="+mj-lt"/>
              </a:rPr>
              <a:t>.</a:t>
            </a:r>
            <a:endParaRPr lang="fr-CA" altLang="fr-FR" sz="2800" dirty="0">
              <a:solidFill>
                <a:schemeClr val="accent6">
                  <a:lumMod val="95000"/>
                  <a:lumOff val="5000"/>
                </a:schemeClr>
              </a:solidFill>
              <a:latin typeface="+mj-lt"/>
            </a:endParaRPr>
          </a:p>
          <a:p>
            <a:pPr marL="457171" lvl="1" indent="0" eaLnBrk="1" hangingPunct="1">
              <a:buNone/>
            </a:pPr>
            <a:endParaRPr lang="fr-CA" altLang="fr-FR" sz="3200" dirty="0">
              <a:latin typeface="+mj-lt"/>
            </a:endParaRPr>
          </a:p>
          <a:p>
            <a:pPr marL="457171" lvl="1" indent="0" eaLnBrk="1" hangingPunct="1">
              <a:buNone/>
            </a:pPr>
            <a:endParaRPr lang="fr-CA" altLang="fr-FR" sz="3200" dirty="0">
              <a:latin typeface="+mj-lt"/>
            </a:endParaRPr>
          </a:p>
        </p:txBody>
      </p:sp>
      <p:sp>
        <p:nvSpPr>
          <p:cNvPr id="30723" name="Titre 2"/>
          <p:cNvSpPr>
            <a:spLocks noGrp="1"/>
          </p:cNvSpPr>
          <p:nvPr>
            <p:ph type="title"/>
          </p:nvPr>
        </p:nvSpPr>
        <p:spPr>
          <a:xfrm>
            <a:off x="1343472" y="620688"/>
            <a:ext cx="8229600" cy="350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fr-CA" altLang="fr-FR" sz="4000" dirty="0">
                <a:solidFill>
                  <a:schemeClr val="bg1"/>
                </a:solidFill>
                <a:latin typeface="+mj-lt"/>
              </a:rPr>
              <a:t>Activités de formation croisée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C7F7F14-6CDC-C547-9269-62117A610B73}"/>
              </a:ext>
            </a:extLst>
          </p:cNvPr>
          <p:cNvGrpSpPr/>
          <p:nvPr/>
        </p:nvGrpSpPr>
        <p:grpSpPr>
          <a:xfrm>
            <a:off x="-33757" y="116069"/>
            <a:ext cx="1089198" cy="1332645"/>
            <a:chOff x="-105763" y="81317"/>
            <a:chExt cx="1089198" cy="1332645"/>
          </a:xfrm>
        </p:grpSpPr>
        <p:sp>
          <p:nvSpPr>
            <p:cNvPr id="8" name="Freeform 400">
              <a:extLst>
                <a:ext uri="{FF2B5EF4-FFF2-40B4-BE49-F238E27FC236}">
                  <a16:creationId xmlns:a16="http://schemas.microsoft.com/office/drawing/2014/main" id="{8BD7B667-0AD5-0740-B1B8-DA49A7519F4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227487" y="203041"/>
              <a:ext cx="1332645" cy="1089198"/>
            </a:xfrm>
            <a:custGeom>
              <a:avLst/>
              <a:gdLst>
                <a:gd name="T0" fmla="*/ 2196 w 4392"/>
                <a:gd name="T1" fmla="*/ 2104 h 2104"/>
                <a:gd name="T2" fmla="*/ 4392 w 4392"/>
                <a:gd name="T3" fmla="*/ 1089 h 2104"/>
                <a:gd name="T4" fmla="*/ 4392 w 4392"/>
                <a:gd name="T5" fmla="*/ 0 h 2104"/>
                <a:gd name="T6" fmla="*/ 0 w 4392"/>
                <a:gd name="T7" fmla="*/ 0 h 2104"/>
                <a:gd name="T8" fmla="*/ 0 w 4392"/>
                <a:gd name="T9" fmla="*/ 1089 h 2104"/>
                <a:gd name="T10" fmla="*/ 2196 w 4392"/>
                <a:gd name="T11" fmla="*/ 2104 h 2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2" h="2104">
                  <a:moveTo>
                    <a:pt x="2196" y="2104"/>
                  </a:moveTo>
                  <a:cubicBezTo>
                    <a:pt x="3165" y="2104"/>
                    <a:pt x="4002" y="1689"/>
                    <a:pt x="4392" y="1089"/>
                  </a:cubicBezTo>
                  <a:cubicBezTo>
                    <a:pt x="4392" y="0"/>
                    <a:pt x="4392" y="0"/>
                    <a:pt x="43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9"/>
                    <a:pt x="0" y="1089"/>
                    <a:pt x="0" y="1089"/>
                  </a:cubicBezTo>
                  <a:cubicBezTo>
                    <a:pt x="390" y="1689"/>
                    <a:pt x="1227" y="2104"/>
                    <a:pt x="2196" y="210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 b="1" dirty="0">
                <a:solidFill>
                  <a:srgbClr val="017ABB"/>
                </a:solidFill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CF42C2A-7D4F-D745-9BDE-95A4201B2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2656"/>
              <a:ext cx="807405" cy="798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534492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0B1954-8C7D-4B85-A47F-068811663996}"/>
              </a:ext>
            </a:extLst>
          </p:cNvPr>
          <p:cNvSpPr/>
          <p:nvPr/>
        </p:nvSpPr>
        <p:spPr>
          <a:xfrm>
            <a:off x="22998" y="1911908"/>
            <a:ext cx="12329065" cy="49385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50800" dir="54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DE98FD-3CDD-0C4B-9C5D-F57DD816565E}"/>
              </a:ext>
            </a:extLst>
          </p:cNvPr>
          <p:cNvSpPr/>
          <p:nvPr/>
        </p:nvSpPr>
        <p:spPr>
          <a:xfrm>
            <a:off x="-8982" y="-8534"/>
            <a:ext cx="12297669" cy="1934945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F81CE0-9F39-4F0C-8CA5-BE05119F94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7448" y="557452"/>
            <a:ext cx="9496422" cy="1049355"/>
          </a:xfrm>
        </p:spPr>
        <p:txBody>
          <a:bodyPr/>
          <a:lstStyle/>
          <a:p>
            <a:pPr algn="l"/>
            <a:r>
              <a:rPr lang="fr-CA" altLang="fr-FR" sz="4400" b="1" dirty="0">
                <a:solidFill>
                  <a:schemeClr val="bg1"/>
                </a:solidFill>
              </a:rPr>
              <a:t>Services spécialisés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B4B472-38DB-1B44-B4EE-CAAD7FA9ABE7}"/>
              </a:ext>
            </a:extLst>
          </p:cNvPr>
          <p:cNvSpPr/>
          <p:nvPr/>
        </p:nvSpPr>
        <p:spPr>
          <a:xfrm>
            <a:off x="-38100" y="283866"/>
            <a:ext cx="4577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6000" b="1" dirty="0">
              <a:solidFill>
                <a:srgbClr val="017ABB"/>
              </a:solidFill>
            </a:endParaRPr>
          </a:p>
        </p:txBody>
      </p:sp>
      <p:sp>
        <p:nvSpPr>
          <p:cNvPr id="15" name="Freeform 400">
            <a:extLst>
              <a:ext uri="{FF2B5EF4-FFF2-40B4-BE49-F238E27FC236}">
                <a16:creationId xmlns:a16="http://schemas.microsoft.com/office/drawing/2014/main" id="{2D36C5A6-6A32-C848-8BE6-30F01FDE79CB}"/>
              </a:ext>
            </a:extLst>
          </p:cNvPr>
          <p:cNvSpPr>
            <a:spLocks/>
          </p:cNvSpPr>
          <p:nvPr/>
        </p:nvSpPr>
        <p:spPr bwMode="auto">
          <a:xfrm rot="16200000">
            <a:off x="-110648" y="3078544"/>
            <a:ext cx="740576" cy="598431"/>
          </a:xfrm>
          <a:custGeom>
            <a:avLst/>
            <a:gdLst>
              <a:gd name="T0" fmla="*/ 2196 w 4392"/>
              <a:gd name="T1" fmla="*/ 2104 h 2104"/>
              <a:gd name="T2" fmla="*/ 4392 w 4392"/>
              <a:gd name="T3" fmla="*/ 1089 h 2104"/>
              <a:gd name="T4" fmla="*/ 4392 w 4392"/>
              <a:gd name="T5" fmla="*/ 0 h 2104"/>
              <a:gd name="T6" fmla="*/ 0 w 4392"/>
              <a:gd name="T7" fmla="*/ 0 h 2104"/>
              <a:gd name="T8" fmla="*/ 0 w 4392"/>
              <a:gd name="T9" fmla="*/ 1089 h 2104"/>
              <a:gd name="T10" fmla="*/ 2196 w 4392"/>
              <a:gd name="T11" fmla="*/ 2104 h 2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92" h="2104">
                <a:moveTo>
                  <a:pt x="2196" y="2104"/>
                </a:moveTo>
                <a:cubicBezTo>
                  <a:pt x="3165" y="2104"/>
                  <a:pt x="4002" y="1689"/>
                  <a:pt x="4392" y="1089"/>
                </a:cubicBezTo>
                <a:cubicBezTo>
                  <a:pt x="4392" y="0"/>
                  <a:pt x="4392" y="0"/>
                  <a:pt x="439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89"/>
                  <a:pt x="0" y="1089"/>
                  <a:pt x="0" y="1089"/>
                </a:cubicBezTo>
                <a:cubicBezTo>
                  <a:pt x="390" y="1689"/>
                  <a:pt x="1227" y="2104"/>
                  <a:pt x="2196" y="2104"/>
                </a:cubicBezTo>
                <a:close/>
              </a:path>
            </a:pathLst>
          </a:custGeom>
          <a:solidFill>
            <a:srgbClr val="3A5177"/>
          </a:solidFill>
          <a:ln>
            <a:noFill/>
          </a:ln>
        </p:spPr>
        <p:txBody>
          <a:bodyPr vert="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4" name="ZoneTexte 3"/>
          <p:cNvSpPr txBox="1"/>
          <p:nvPr/>
        </p:nvSpPr>
        <p:spPr>
          <a:xfrm>
            <a:off x="191344" y="6525344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https://formationcroisee.com/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21430" y="2746817"/>
            <a:ext cx="108702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chemeClr val="accent6">
                    <a:lumMod val="25000"/>
                  </a:schemeClr>
                </a:solidFill>
                <a:cs typeface="Segoe UI" panose="020B0502040204020203" pitchFamily="34" charset="0"/>
              </a:rPr>
              <a:t>Jean-François Racine </a:t>
            </a:r>
          </a:p>
          <a:p>
            <a:r>
              <a:rPr lang="fr-CA" sz="2000" dirty="0">
                <a:solidFill>
                  <a:schemeClr val="accent6">
                    <a:lumMod val="25000"/>
                  </a:schemeClr>
                </a:solidFill>
                <a:cs typeface="Segoe UI" panose="020B0502040204020203" pitchFamily="34" charset="0"/>
              </a:rPr>
              <a:t>Chef de service en réadaptation, Service externe dépendance, Ouest et Centre-Ouest </a:t>
            </a:r>
          </a:p>
          <a:p>
            <a:r>
              <a:rPr lang="fr-CA" sz="2000" dirty="0">
                <a:solidFill>
                  <a:schemeClr val="accent6">
                    <a:lumMod val="25000"/>
                  </a:schemeClr>
                </a:solidFill>
                <a:cs typeface="Segoe UI" panose="020B0502040204020203" pitchFamily="34" charset="0"/>
              </a:rPr>
              <a:t>CIUSSS du </a:t>
            </a:r>
            <a:r>
              <a:rPr lang="fr-CA" sz="2000" dirty="0" err="1">
                <a:solidFill>
                  <a:schemeClr val="accent6">
                    <a:lumMod val="25000"/>
                  </a:schemeClr>
                </a:solidFill>
                <a:cs typeface="Segoe UI" panose="020B0502040204020203" pitchFamily="34" charset="0"/>
              </a:rPr>
              <a:t>Centre-Sud-de-l’Île-de-Montréal</a:t>
            </a:r>
            <a:r>
              <a:rPr lang="fr-CA" sz="2000" dirty="0">
                <a:solidFill>
                  <a:schemeClr val="accent6">
                    <a:lumMod val="25000"/>
                  </a:schemeClr>
                </a:solidFill>
                <a:cs typeface="Segoe UI" panose="020B0502040204020203" pitchFamily="34" charset="0"/>
              </a:rPr>
              <a:t> - Direction des programmes santé mentale et dépendance 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348195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build="p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feld 32"/>
          <p:cNvSpPr txBox="1"/>
          <p:nvPr/>
        </p:nvSpPr>
        <p:spPr>
          <a:xfrm>
            <a:off x="747936" y="6004508"/>
            <a:ext cx="4306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 fontAlgn="base">
              <a:spcBef>
                <a:spcPts val="7"/>
              </a:spcBef>
              <a:spcAft>
                <a:spcPts val="7"/>
              </a:spcAft>
            </a:pPr>
            <a:r>
              <a:rPr lang="fr-CA" sz="1200" b="1" dirty="0">
                <a:solidFill>
                  <a:srgbClr val="F8F8F8"/>
                </a:solidFill>
                <a:latin typeface="Calibri" panose="020F0502020204030204"/>
              </a:rPr>
              <a:t>Direction santé mentale et dépendance </a:t>
            </a:r>
            <a:br>
              <a:rPr lang="fr-CA" sz="1200" b="1" dirty="0">
                <a:solidFill>
                  <a:srgbClr val="F8F8F8"/>
                </a:solidFill>
                <a:latin typeface="Calibri" panose="020F0502020204030204"/>
              </a:rPr>
            </a:br>
            <a:r>
              <a:rPr lang="fr-CA" sz="1200" b="1" dirty="0">
                <a:solidFill>
                  <a:srgbClr val="F8F8F8"/>
                </a:solidFill>
                <a:latin typeface="Calibri" panose="020F0502020204030204"/>
              </a:rPr>
              <a:t>du CIUSSS du </a:t>
            </a:r>
            <a:r>
              <a:rPr lang="fr-CA" sz="1200" b="1" dirty="0" err="1">
                <a:solidFill>
                  <a:srgbClr val="F8F8F8"/>
                </a:solidFill>
                <a:latin typeface="Calibri" panose="020F0502020204030204"/>
              </a:rPr>
              <a:t>Centre-Sud-de-l’Île-de-Montréal</a:t>
            </a:r>
            <a:endParaRPr lang="fr-CA" sz="1200" b="1" dirty="0">
              <a:solidFill>
                <a:srgbClr val="F8F8F8"/>
              </a:solidFill>
              <a:latin typeface="Calibri" panose="020F0502020204030204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817" y="5720791"/>
            <a:ext cx="2870282" cy="92137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345" y="2497581"/>
            <a:ext cx="8409214" cy="242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32753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22" y="6214058"/>
            <a:ext cx="1917816" cy="559270"/>
          </a:xfrm>
          <a:prstGeom prst="rect">
            <a:avLst/>
          </a:prstGeom>
        </p:spPr>
      </p:pic>
      <p:sp>
        <p:nvSpPr>
          <p:cNvPr id="3" name="Textfeld 32"/>
          <p:cNvSpPr txBox="1"/>
          <p:nvPr/>
        </p:nvSpPr>
        <p:spPr>
          <a:xfrm>
            <a:off x="366936" y="6316721"/>
            <a:ext cx="430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 fontAlgn="base">
              <a:spcBef>
                <a:spcPts val="7"/>
              </a:spcBef>
              <a:spcAft>
                <a:spcPts val="7"/>
              </a:spcAft>
            </a:pPr>
            <a:r>
              <a:rPr lang="fr-CA" sz="1000" dirty="0">
                <a:solidFill>
                  <a:srgbClr val="464646"/>
                </a:solidFill>
                <a:latin typeface="Calibri" panose="020F0502020204030204"/>
              </a:rPr>
              <a:t>Direction santé mentale et dépendance </a:t>
            </a:r>
            <a:br>
              <a:rPr lang="fr-CA" sz="1000" dirty="0">
                <a:solidFill>
                  <a:srgbClr val="464646"/>
                </a:solidFill>
                <a:latin typeface="Calibri" panose="020F0502020204030204"/>
              </a:rPr>
            </a:br>
            <a:r>
              <a:rPr lang="fr-CA" sz="1000" dirty="0">
                <a:solidFill>
                  <a:srgbClr val="464646"/>
                </a:solidFill>
                <a:latin typeface="Calibri" panose="020F0502020204030204"/>
              </a:rPr>
              <a:t>du CIUSSS du </a:t>
            </a:r>
            <a:r>
              <a:rPr lang="fr-CA" sz="1000" dirty="0" err="1">
                <a:solidFill>
                  <a:srgbClr val="464646"/>
                </a:solidFill>
                <a:latin typeface="Calibri" panose="020F0502020204030204"/>
              </a:rPr>
              <a:t>Centre-Sud-de-l’Île-de-Montréal</a:t>
            </a:r>
            <a:endParaRPr lang="fr-CA" sz="1000" dirty="0">
              <a:solidFill>
                <a:srgbClr val="464646"/>
              </a:solidFill>
              <a:latin typeface="Calibri" panose="020F0502020204030204"/>
            </a:endParaRPr>
          </a:p>
        </p:txBody>
      </p:sp>
      <p:sp>
        <p:nvSpPr>
          <p:cNvPr id="4" name="Textfeld 32"/>
          <p:cNvSpPr txBox="1"/>
          <p:nvPr>
            <p:custDataLst>
              <p:tags r:id="rId1"/>
            </p:custDataLst>
          </p:nvPr>
        </p:nvSpPr>
        <p:spPr>
          <a:xfrm>
            <a:off x="821734" y="2024249"/>
            <a:ext cx="38519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Il s’agit de l’ancien </a:t>
            </a:r>
            <a:r>
              <a:rPr lang="fr-CA" sz="1200" dirty="0" err="1">
                <a:solidFill>
                  <a:srgbClr val="464646"/>
                </a:solidFill>
                <a:latin typeface="Open Sans Light"/>
              </a:rPr>
              <a:t>Dollard</a:t>
            </a:r>
            <a:r>
              <a:rPr lang="fr-CA" sz="1200" dirty="0">
                <a:solidFill>
                  <a:srgbClr val="464646"/>
                </a:solidFill>
                <a:latin typeface="Open Sans Light"/>
              </a:rPr>
              <a:t>-Cormier… et également du CRDM</a:t>
            </a:r>
          </a:p>
          <a:p>
            <a:pPr marL="628650" lvl="2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Fusion des établissements en 2015</a:t>
            </a: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Mandat spécialisés en dépendance 2</a:t>
            </a:r>
            <a:r>
              <a:rPr lang="fr-CA" sz="1200" baseline="30000" dirty="0">
                <a:solidFill>
                  <a:srgbClr val="464646"/>
                </a:solidFill>
                <a:latin typeface="Open Sans Light"/>
              </a:rPr>
              <a:t>e</a:t>
            </a:r>
            <a:r>
              <a:rPr lang="fr-CA" sz="1200" dirty="0">
                <a:solidFill>
                  <a:srgbClr val="464646"/>
                </a:solidFill>
                <a:latin typeface="Open Sans Light"/>
              </a:rPr>
              <a:t> ligne pour la population francophone et allophone</a:t>
            </a:r>
          </a:p>
          <a:p>
            <a:pPr marL="400050" lvl="1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La population anglophone et chinoise est desservie par « Foster » (CISSSMO)</a:t>
            </a: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Depuis été 2020, présence du  CRD dans différents points de service sur l’Île.</a:t>
            </a:r>
          </a:p>
        </p:txBody>
      </p:sp>
      <p:sp>
        <p:nvSpPr>
          <p:cNvPr id="5" name="Textfeld 28"/>
          <p:cNvSpPr txBox="1"/>
          <p:nvPr/>
        </p:nvSpPr>
        <p:spPr>
          <a:xfrm>
            <a:off x="579687" y="662843"/>
            <a:ext cx="5356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en-US" sz="3000" b="1" dirty="0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Le </a:t>
            </a:r>
            <a:r>
              <a:rPr lang="en-US" sz="3000" b="1" dirty="0" err="1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centre</a:t>
            </a:r>
            <a:r>
              <a:rPr lang="en-US" sz="3000" b="1" dirty="0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 de </a:t>
            </a:r>
            <a:r>
              <a:rPr lang="en-US" sz="3000" b="1" dirty="0" err="1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réadaptation</a:t>
            </a:r>
            <a:r>
              <a:rPr lang="en-US" sz="3000" b="1" dirty="0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 </a:t>
            </a:r>
            <a:r>
              <a:rPr lang="en-US" sz="3000" b="1" dirty="0" err="1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en</a:t>
            </a:r>
            <a:r>
              <a:rPr lang="en-US" sz="3000" b="1" dirty="0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 </a:t>
            </a:r>
            <a:r>
              <a:rPr lang="en-US" sz="3000" b="1" dirty="0" err="1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dépendance</a:t>
            </a:r>
            <a:r>
              <a:rPr lang="en-US" sz="3000" b="1" dirty="0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  du CCSMTL</a:t>
            </a:r>
          </a:p>
        </p:txBody>
      </p:sp>
    </p:spTree>
    <p:extLst>
      <p:ext uri="{BB962C8B-B14F-4D97-AF65-F5344CB8AC3E}">
        <p14:creationId xmlns:p14="http://schemas.microsoft.com/office/powerpoint/2010/main" val="1238086444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1" y="0"/>
            <a:ext cx="12176542" cy="707626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22" y="6214058"/>
            <a:ext cx="1917816" cy="559270"/>
          </a:xfrm>
          <a:prstGeom prst="rect">
            <a:avLst/>
          </a:prstGeom>
        </p:spPr>
      </p:pic>
      <p:sp>
        <p:nvSpPr>
          <p:cNvPr id="3" name="Textfeld 32"/>
          <p:cNvSpPr txBox="1"/>
          <p:nvPr/>
        </p:nvSpPr>
        <p:spPr>
          <a:xfrm>
            <a:off x="366936" y="6316721"/>
            <a:ext cx="430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 fontAlgn="base">
              <a:spcBef>
                <a:spcPts val="7"/>
              </a:spcBef>
              <a:spcAft>
                <a:spcPts val="7"/>
              </a:spcAft>
            </a:pPr>
            <a:r>
              <a:rPr lang="fr-CA" sz="1000" dirty="0">
                <a:solidFill>
                  <a:srgbClr val="464646"/>
                </a:solidFill>
                <a:latin typeface="Calibri" panose="020F0502020204030204"/>
              </a:rPr>
              <a:t>Direction santé mentale et dépendance </a:t>
            </a:r>
            <a:br>
              <a:rPr lang="fr-CA" sz="1000" dirty="0">
                <a:solidFill>
                  <a:srgbClr val="464646"/>
                </a:solidFill>
                <a:latin typeface="Calibri" panose="020F0502020204030204"/>
              </a:rPr>
            </a:br>
            <a:r>
              <a:rPr lang="fr-CA" sz="1000" dirty="0">
                <a:solidFill>
                  <a:srgbClr val="464646"/>
                </a:solidFill>
                <a:latin typeface="Calibri" panose="020F0502020204030204"/>
              </a:rPr>
              <a:t>du CIUSSS du </a:t>
            </a:r>
            <a:r>
              <a:rPr lang="fr-CA" sz="1000" dirty="0" err="1">
                <a:solidFill>
                  <a:srgbClr val="464646"/>
                </a:solidFill>
                <a:latin typeface="Calibri" panose="020F0502020204030204"/>
              </a:rPr>
              <a:t>Centre-Sud-de-l’Île-de-Montréal</a:t>
            </a:r>
            <a:endParaRPr lang="fr-CA" sz="1000" dirty="0">
              <a:solidFill>
                <a:srgbClr val="464646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6923176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147" y="6214058"/>
            <a:ext cx="1917816" cy="559270"/>
          </a:xfrm>
          <a:prstGeom prst="rect">
            <a:avLst/>
          </a:prstGeom>
        </p:spPr>
      </p:pic>
      <p:sp>
        <p:nvSpPr>
          <p:cNvPr id="3" name="Textfeld 32"/>
          <p:cNvSpPr txBox="1"/>
          <p:nvPr/>
        </p:nvSpPr>
        <p:spPr>
          <a:xfrm>
            <a:off x="366936" y="6316721"/>
            <a:ext cx="430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 fontAlgn="base">
              <a:spcBef>
                <a:spcPts val="7"/>
              </a:spcBef>
              <a:spcAft>
                <a:spcPts val="7"/>
              </a:spcAft>
            </a:pPr>
            <a:r>
              <a:rPr lang="fr-CA" sz="1000" dirty="0">
                <a:solidFill>
                  <a:srgbClr val="464646"/>
                </a:solidFill>
                <a:latin typeface="Calibri" panose="020F0502020204030204"/>
              </a:rPr>
              <a:t>Direction santé mentale et dépendance </a:t>
            </a:r>
            <a:br>
              <a:rPr lang="fr-CA" sz="1000" dirty="0">
                <a:solidFill>
                  <a:srgbClr val="464646"/>
                </a:solidFill>
                <a:latin typeface="Calibri" panose="020F0502020204030204"/>
              </a:rPr>
            </a:br>
            <a:r>
              <a:rPr lang="fr-CA" sz="1000" dirty="0">
                <a:solidFill>
                  <a:srgbClr val="464646"/>
                </a:solidFill>
                <a:latin typeface="Calibri" panose="020F0502020204030204"/>
              </a:rPr>
              <a:t>du CIUSSS du </a:t>
            </a:r>
            <a:r>
              <a:rPr lang="fr-CA" sz="1000" dirty="0" err="1">
                <a:solidFill>
                  <a:srgbClr val="464646"/>
                </a:solidFill>
                <a:latin typeface="Calibri" panose="020F0502020204030204"/>
              </a:rPr>
              <a:t>Centre-Sud-de-l’Île-de-Montréal</a:t>
            </a:r>
            <a:endParaRPr lang="fr-CA" sz="1000" dirty="0">
              <a:solidFill>
                <a:srgbClr val="464646"/>
              </a:solidFill>
              <a:latin typeface="Calibri" panose="020F0502020204030204"/>
            </a:endParaRPr>
          </a:p>
        </p:txBody>
      </p:sp>
      <p:sp>
        <p:nvSpPr>
          <p:cNvPr id="4" name="Textfeld 32"/>
          <p:cNvSpPr txBox="1"/>
          <p:nvPr>
            <p:custDataLst>
              <p:tags r:id="rId1"/>
            </p:custDataLst>
          </p:nvPr>
        </p:nvSpPr>
        <p:spPr>
          <a:xfrm>
            <a:off x="707433" y="1509244"/>
            <a:ext cx="47152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Réadaptation externe jeune et adulte</a:t>
            </a:r>
          </a:p>
          <a:p>
            <a:pPr marL="857250" lvl="3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Clientèle de 12 ans et plus</a:t>
            </a: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Présentant un trouble : </a:t>
            </a:r>
          </a:p>
          <a:p>
            <a:pPr marL="400050" lvl="1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D’usage de substance (TUS) / Alcool et drogue</a:t>
            </a:r>
          </a:p>
          <a:p>
            <a:pPr marL="400050" lvl="1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Jeux de hasard et d’argent (TJHA)</a:t>
            </a:r>
          </a:p>
          <a:p>
            <a:pPr marL="400050" lvl="1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Cyberdépendance</a:t>
            </a: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Soutien à l’entourage</a:t>
            </a: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Réinsertion sociale en lien avec la dépendance</a:t>
            </a: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Service de gestion de sevrage avec hébergement</a:t>
            </a: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Service de réadaptation interne adulte </a:t>
            </a: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Référence vers les services d’hébergement au niveau jeunesse</a:t>
            </a:r>
          </a:p>
        </p:txBody>
      </p:sp>
      <p:sp>
        <p:nvSpPr>
          <p:cNvPr id="5" name="Textfeld 28"/>
          <p:cNvSpPr txBox="1"/>
          <p:nvPr/>
        </p:nvSpPr>
        <p:spPr>
          <a:xfrm>
            <a:off x="707434" y="838782"/>
            <a:ext cx="4715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en-US" sz="3000" b="1" dirty="0" err="1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Offre</a:t>
            </a:r>
            <a:r>
              <a:rPr lang="en-US" sz="3000" b="1" dirty="0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 de service</a:t>
            </a:r>
          </a:p>
        </p:txBody>
      </p:sp>
    </p:spTree>
    <p:extLst>
      <p:ext uri="{BB962C8B-B14F-4D97-AF65-F5344CB8AC3E}">
        <p14:creationId xmlns:p14="http://schemas.microsoft.com/office/powerpoint/2010/main" val="622756941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06" y="1730188"/>
            <a:ext cx="4848125" cy="323208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22" y="6214058"/>
            <a:ext cx="1917816" cy="559270"/>
          </a:xfrm>
          <a:prstGeom prst="rect">
            <a:avLst/>
          </a:prstGeom>
        </p:spPr>
      </p:pic>
      <p:sp>
        <p:nvSpPr>
          <p:cNvPr id="3" name="Textfeld 32"/>
          <p:cNvSpPr txBox="1"/>
          <p:nvPr/>
        </p:nvSpPr>
        <p:spPr>
          <a:xfrm>
            <a:off x="579206" y="6214058"/>
            <a:ext cx="430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 fontAlgn="base">
              <a:spcBef>
                <a:spcPts val="7"/>
              </a:spcBef>
              <a:spcAft>
                <a:spcPts val="7"/>
              </a:spcAft>
            </a:pPr>
            <a:r>
              <a:rPr lang="fr-CA" sz="1000" dirty="0">
                <a:solidFill>
                  <a:srgbClr val="464646"/>
                </a:solidFill>
                <a:latin typeface="Calibri" panose="020F0502020204030204"/>
              </a:rPr>
              <a:t>Direction santé mentale et dépendance </a:t>
            </a:r>
            <a:br>
              <a:rPr lang="fr-CA" sz="1000" dirty="0">
                <a:solidFill>
                  <a:srgbClr val="464646"/>
                </a:solidFill>
                <a:latin typeface="Calibri" panose="020F0502020204030204"/>
              </a:rPr>
            </a:br>
            <a:r>
              <a:rPr lang="fr-CA" sz="1000" dirty="0">
                <a:solidFill>
                  <a:srgbClr val="464646"/>
                </a:solidFill>
                <a:latin typeface="Calibri" panose="020F0502020204030204"/>
              </a:rPr>
              <a:t>du CIUSSS du </a:t>
            </a:r>
            <a:r>
              <a:rPr lang="fr-CA" sz="1000" dirty="0" err="1">
                <a:solidFill>
                  <a:srgbClr val="464646"/>
                </a:solidFill>
                <a:latin typeface="Calibri" panose="020F0502020204030204"/>
              </a:rPr>
              <a:t>Centre-Sud-de-l’Île-de-Montréal</a:t>
            </a:r>
            <a:endParaRPr lang="fr-CA" sz="1000" dirty="0">
              <a:solidFill>
                <a:srgbClr val="464646"/>
              </a:solidFill>
              <a:latin typeface="Calibri" panose="020F0502020204030204"/>
            </a:endParaRPr>
          </a:p>
        </p:txBody>
      </p:sp>
      <p:sp>
        <p:nvSpPr>
          <p:cNvPr id="4" name="Textfeld 32"/>
          <p:cNvSpPr txBox="1"/>
          <p:nvPr>
            <p:custDataLst>
              <p:tags r:id="rId1"/>
            </p:custDataLst>
          </p:nvPr>
        </p:nvSpPr>
        <p:spPr>
          <a:xfrm>
            <a:off x="5677638" y="1730188"/>
            <a:ext cx="52877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100" dirty="0">
                <a:solidFill>
                  <a:srgbClr val="464646"/>
                </a:solidFill>
                <a:latin typeface="Open Sans Light"/>
              </a:rPr>
              <a:t>Présence dans plusieurs écoles de Montréal</a:t>
            </a:r>
          </a:p>
          <a:p>
            <a:pPr marL="628650" lvl="2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100" dirty="0">
                <a:solidFill>
                  <a:srgbClr val="464646"/>
                </a:solidFill>
                <a:latin typeface="Open Sans Light"/>
              </a:rPr>
              <a:t>En partenariat avec l’équipe école ainsi que les partenaires communautaires présent (YMCA, Cumulus, Prévention NDG, autres)</a:t>
            </a:r>
          </a:p>
          <a:p>
            <a:pPr marL="457200" lvl="2" defTabSz="228600" fontAlgn="base">
              <a:lnSpc>
                <a:spcPct val="150000"/>
              </a:lnSpc>
            </a:pPr>
            <a:endParaRPr lang="fr-CA" sz="1100" dirty="0">
              <a:solidFill>
                <a:srgbClr val="464646"/>
              </a:solidFill>
              <a:latin typeface="Open Sans Light"/>
            </a:endParaRP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100" dirty="0">
                <a:solidFill>
                  <a:srgbClr val="464646"/>
                </a:solidFill>
                <a:latin typeface="Open Sans Light"/>
              </a:rPr>
              <a:t>Suivi de réadaptation externe en dépendance dans les milieux d’hébergement du programme jeunesse du CCSMTL</a:t>
            </a:r>
          </a:p>
          <a:p>
            <a:pPr marL="628650" lvl="2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CA" sz="1100" dirty="0">
              <a:solidFill>
                <a:srgbClr val="464646"/>
              </a:solidFill>
              <a:latin typeface="Open Sans Light"/>
            </a:endParaRP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100" dirty="0">
                <a:solidFill>
                  <a:srgbClr val="464646"/>
                </a:solidFill>
                <a:latin typeface="Open Sans Light"/>
              </a:rPr>
              <a:t>Référence vers les milieux d’hébergement spécialisés en dépendance pour les adolescents</a:t>
            </a:r>
          </a:p>
          <a:p>
            <a:pPr marL="400050" lvl="1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100" dirty="0">
                <a:solidFill>
                  <a:srgbClr val="464646"/>
                </a:solidFill>
                <a:latin typeface="Open Sans Light"/>
              </a:rPr>
              <a:t>Portage, Grand Chemin, Nouveau Point de Vue</a:t>
            </a:r>
          </a:p>
          <a:p>
            <a:pPr marL="228600" lvl="1" defTabSz="228600" fontAlgn="base">
              <a:lnSpc>
                <a:spcPct val="150000"/>
              </a:lnSpc>
            </a:pPr>
            <a:endParaRPr lang="fr-CA" sz="1100" dirty="0">
              <a:solidFill>
                <a:srgbClr val="464646"/>
              </a:solidFill>
              <a:latin typeface="Open Sans Light"/>
            </a:endParaRP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100" dirty="0">
                <a:solidFill>
                  <a:srgbClr val="464646"/>
                </a:solidFill>
                <a:latin typeface="Open Sans Light"/>
              </a:rPr>
              <a:t>Soutien aux parents</a:t>
            </a:r>
            <a:endParaRPr lang="fr-CA" sz="1400" dirty="0">
              <a:solidFill>
                <a:srgbClr val="464646"/>
              </a:solidFill>
              <a:latin typeface="Open Sans Light"/>
            </a:endParaRPr>
          </a:p>
        </p:txBody>
      </p:sp>
      <p:sp>
        <p:nvSpPr>
          <p:cNvPr id="9" name="Textfeld 28"/>
          <p:cNvSpPr txBox="1"/>
          <p:nvPr/>
        </p:nvSpPr>
        <p:spPr>
          <a:xfrm>
            <a:off x="5264542" y="440668"/>
            <a:ext cx="5269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en-US" sz="3000" b="1" dirty="0" err="1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Déploiement</a:t>
            </a:r>
            <a:r>
              <a:rPr lang="en-US" sz="3000" b="1" dirty="0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 de </a:t>
            </a:r>
            <a:r>
              <a:rPr lang="en-US" sz="3000" b="1" dirty="0" err="1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l’offre</a:t>
            </a:r>
            <a:r>
              <a:rPr lang="en-US" sz="3000" b="1" dirty="0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 de service pour les </a:t>
            </a:r>
            <a:r>
              <a:rPr lang="en-US" sz="3000" b="1" dirty="0" err="1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jeunes</a:t>
            </a:r>
            <a:endParaRPr lang="en-US" sz="3000" b="1" dirty="0">
              <a:solidFill>
                <a:srgbClr val="0000BC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91024986"/>
      </p:ext>
    </p:extLst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22" y="6214058"/>
            <a:ext cx="1917816" cy="559270"/>
          </a:xfrm>
          <a:prstGeom prst="rect">
            <a:avLst/>
          </a:prstGeom>
        </p:spPr>
      </p:pic>
      <p:sp>
        <p:nvSpPr>
          <p:cNvPr id="3" name="Textfeld 32"/>
          <p:cNvSpPr txBox="1"/>
          <p:nvPr/>
        </p:nvSpPr>
        <p:spPr>
          <a:xfrm>
            <a:off x="366936" y="6316721"/>
            <a:ext cx="430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 fontAlgn="base">
              <a:spcBef>
                <a:spcPts val="7"/>
              </a:spcBef>
              <a:spcAft>
                <a:spcPts val="7"/>
              </a:spcAft>
            </a:pPr>
            <a:r>
              <a:rPr lang="fr-CA" sz="1000" dirty="0">
                <a:solidFill>
                  <a:srgbClr val="464646"/>
                </a:solidFill>
                <a:latin typeface="Calibri" panose="020F0502020204030204"/>
              </a:rPr>
              <a:t>Direction santé mentale et dépendance </a:t>
            </a:r>
            <a:br>
              <a:rPr lang="fr-CA" sz="1000" dirty="0">
                <a:solidFill>
                  <a:srgbClr val="464646"/>
                </a:solidFill>
                <a:latin typeface="Calibri" panose="020F0502020204030204"/>
              </a:rPr>
            </a:br>
            <a:r>
              <a:rPr lang="fr-CA" sz="1000" dirty="0">
                <a:solidFill>
                  <a:srgbClr val="464646"/>
                </a:solidFill>
                <a:latin typeface="Calibri" panose="020F0502020204030204"/>
              </a:rPr>
              <a:t>du CIUSSS du </a:t>
            </a:r>
            <a:r>
              <a:rPr lang="fr-CA" sz="1000" dirty="0" err="1">
                <a:solidFill>
                  <a:srgbClr val="464646"/>
                </a:solidFill>
                <a:latin typeface="Calibri" panose="020F0502020204030204"/>
              </a:rPr>
              <a:t>Centre-Sud-de-l’Île-de-Montréal</a:t>
            </a:r>
            <a:endParaRPr lang="fr-CA" sz="1000" dirty="0">
              <a:solidFill>
                <a:srgbClr val="464646"/>
              </a:solidFill>
              <a:latin typeface="Calibri" panose="020F0502020204030204"/>
            </a:endParaRPr>
          </a:p>
        </p:txBody>
      </p:sp>
      <p:sp>
        <p:nvSpPr>
          <p:cNvPr id="4" name="Textfeld 32"/>
          <p:cNvSpPr txBox="1"/>
          <p:nvPr>
            <p:custDataLst>
              <p:tags r:id="rId1"/>
            </p:custDataLst>
          </p:nvPr>
        </p:nvSpPr>
        <p:spPr>
          <a:xfrm>
            <a:off x="1009992" y="1769323"/>
            <a:ext cx="38519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Contacter le guichet unique en dépendance : 514-385-1232</a:t>
            </a: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CA" sz="1200" dirty="0">
              <a:solidFill>
                <a:srgbClr val="464646"/>
              </a:solidFill>
              <a:latin typeface="Open Sans Light"/>
            </a:endParaRP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Évaluation du requis de service par l’administration d’outils de dépistage</a:t>
            </a:r>
          </a:p>
          <a:p>
            <a:pPr marL="228600" lvl="1" defTabSz="228600" fontAlgn="base">
              <a:lnSpc>
                <a:spcPct val="150000"/>
              </a:lnSpc>
            </a:pPr>
            <a:endParaRPr lang="fr-CA" sz="1200" dirty="0">
              <a:solidFill>
                <a:srgbClr val="464646"/>
              </a:solidFill>
              <a:latin typeface="Open Sans Light"/>
            </a:endParaRP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Orientation du dossier vers le bon point de service pour l’évaluation spécialisés avec l’intervenant pivot</a:t>
            </a: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CA" sz="1200" dirty="0">
              <a:solidFill>
                <a:srgbClr val="464646"/>
              </a:solidFill>
              <a:latin typeface="Open Sans Light"/>
            </a:endParaRP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Référence vers d’autres services en fonction des besoins évalués et si non admissible </a:t>
            </a: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CA" sz="1200" dirty="0">
              <a:solidFill>
                <a:srgbClr val="464646"/>
              </a:solidFill>
              <a:latin typeface="Open Sans Light"/>
            </a:endParaRPr>
          </a:p>
        </p:txBody>
      </p:sp>
      <p:sp>
        <p:nvSpPr>
          <p:cNvPr id="5" name="Textfeld 28"/>
          <p:cNvSpPr txBox="1"/>
          <p:nvPr/>
        </p:nvSpPr>
        <p:spPr>
          <a:xfrm>
            <a:off x="485781" y="1150209"/>
            <a:ext cx="56387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en-US" sz="2500" b="1" dirty="0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Pour </a:t>
            </a:r>
            <a:r>
              <a:rPr lang="en-US" sz="2500" b="1" dirty="0" err="1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recevoir</a:t>
            </a:r>
            <a:r>
              <a:rPr lang="en-US" sz="2500" b="1" dirty="0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 des services du CRD</a:t>
            </a:r>
          </a:p>
        </p:txBody>
      </p:sp>
    </p:spTree>
    <p:extLst>
      <p:ext uri="{BB962C8B-B14F-4D97-AF65-F5344CB8AC3E}">
        <p14:creationId xmlns:p14="http://schemas.microsoft.com/office/powerpoint/2010/main" val="2878170038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22" y="6214058"/>
            <a:ext cx="1917816" cy="559270"/>
          </a:xfrm>
          <a:prstGeom prst="rect">
            <a:avLst/>
          </a:prstGeom>
        </p:spPr>
      </p:pic>
      <p:sp>
        <p:nvSpPr>
          <p:cNvPr id="3" name="Textfeld 32"/>
          <p:cNvSpPr txBox="1"/>
          <p:nvPr/>
        </p:nvSpPr>
        <p:spPr>
          <a:xfrm>
            <a:off x="366936" y="6316721"/>
            <a:ext cx="430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 fontAlgn="base">
              <a:spcBef>
                <a:spcPts val="7"/>
              </a:spcBef>
              <a:spcAft>
                <a:spcPts val="7"/>
              </a:spcAft>
            </a:pPr>
            <a:r>
              <a:rPr lang="fr-CA" sz="1000" dirty="0">
                <a:solidFill>
                  <a:srgbClr val="464646"/>
                </a:solidFill>
                <a:latin typeface="Calibri" panose="020F0502020204030204"/>
              </a:rPr>
              <a:t>Direction santé mentale et dépendance </a:t>
            </a:r>
            <a:br>
              <a:rPr lang="fr-CA" sz="1000" dirty="0">
                <a:solidFill>
                  <a:srgbClr val="464646"/>
                </a:solidFill>
                <a:latin typeface="Calibri" panose="020F0502020204030204"/>
              </a:rPr>
            </a:br>
            <a:r>
              <a:rPr lang="fr-CA" sz="1000" dirty="0">
                <a:solidFill>
                  <a:srgbClr val="464646"/>
                </a:solidFill>
                <a:latin typeface="Calibri" panose="020F0502020204030204"/>
              </a:rPr>
              <a:t>du CIUSSS du </a:t>
            </a:r>
            <a:r>
              <a:rPr lang="fr-CA" sz="1000" dirty="0" err="1">
                <a:solidFill>
                  <a:srgbClr val="464646"/>
                </a:solidFill>
                <a:latin typeface="Calibri" panose="020F0502020204030204"/>
              </a:rPr>
              <a:t>Centre-Sud-de-l’Île-de-Montréal</a:t>
            </a:r>
            <a:endParaRPr lang="fr-CA" sz="1000" dirty="0">
              <a:solidFill>
                <a:srgbClr val="464646"/>
              </a:solidFill>
              <a:latin typeface="Calibri" panose="020F0502020204030204"/>
            </a:endParaRPr>
          </a:p>
        </p:txBody>
      </p:sp>
      <p:sp>
        <p:nvSpPr>
          <p:cNvPr id="4" name="Textfeld 32"/>
          <p:cNvSpPr txBox="1"/>
          <p:nvPr>
            <p:custDataLst>
              <p:tags r:id="rId1"/>
            </p:custDataLst>
          </p:nvPr>
        </p:nvSpPr>
        <p:spPr>
          <a:xfrm>
            <a:off x="5658317" y="1385229"/>
            <a:ext cx="5821360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300" dirty="0">
                <a:solidFill>
                  <a:srgbClr val="464646"/>
                </a:solidFill>
                <a:latin typeface="Open Sans Light"/>
              </a:rPr>
              <a:t>Arrimage fait avec les équipes de proximité dépendance du CCOMTL et au COMTL</a:t>
            </a:r>
          </a:p>
          <a:p>
            <a:pPr marL="400050" lvl="1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300" dirty="0">
                <a:solidFill>
                  <a:srgbClr val="464646"/>
                </a:solidFill>
                <a:latin typeface="Open Sans Light"/>
              </a:rPr>
              <a:t>Possibilité de référence directe dans les points de service Monkland,  Lachine / Pierrefonds</a:t>
            </a: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300" dirty="0">
                <a:solidFill>
                  <a:srgbClr val="464646"/>
                </a:solidFill>
                <a:latin typeface="Open Sans Light"/>
              </a:rPr>
              <a:t>Arrimage fait avec les équipes / programme dédiées EFJ, SMJ, CAFE</a:t>
            </a:r>
          </a:p>
        </p:txBody>
      </p:sp>
      <p:sp>
        <p:nvSpPr>
          <p:cNvPr id="5" name="Textfeld 28"/>
          <p:cNvSpPr txBox="1"/>
          <p:nvPr/>
        </p:nvSpPr>
        <p:spPr>
          <a:xfrm>
            <a:off x="4289683" y="166044"/>
            <a:ext cx="6810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en-US" sz="3000" b="1" dirty="0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Continuum de service </a:t>
            </a:r>
            <a:r>
              <a:rPr lang="en-US" sz="3000" b="1" dirty="0" err="1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dans</a:t>
            </a:r>
            <a:r>
              <a:rPr lang="en-US" sz="3000" b="1" dirty="0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 </a:t>
            </a:r>
            <a:r>
              <a:rPr lang="en-US" sz="3000" b="1" dirty="0" err="1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Ouest</a:t>
            </a:r>
            <a:r>
              <a:rPr lang="en-US" sz="3000" b="1" dirty="0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 et Centre-</a:t>
            </a:r>
            <a:r>
              <a:rPr lang="en-US" sz="3000" b="1" dirty="0" err="1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Ouest</a:t>
            </a:r>
            <a:endParaRPr lang="en-US" sz="3000" b="1" dirty="0">
              <a:solidFill>
                <a:srgbClr val="0000BC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44175044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22" y="6214058"/>
            <a:ext cx="1917816" cy="559270"/>
          </a:xfrm>
          <a:prstGeom prst="rect">
            <a:avLst/>
          </a:prstGeom>
        </p:spPr>
      </p:pic>
      <p:sp>
        <p:nvSpPr>
          <p:cNvPr id="3" name="Textfeld 32"/>
          <p:cNvSpPr txBox="1"/>
          <p:nvPr/>
        </p:nvSpPr>
        <p:spPr>
          <a:xfrm>
            <a:off x="366936" y="6316721"/>
            <a:ext cx="430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 fontAlgn="base">
              <a:spcBef>
                <a:spcPts val="7"/>
              </a:spcBef>
              <a:spcAft>
                <a:spcPts val="7"/>
              </a:spcAft>
            </a:pPr>
            <a:r>
              <a:rPr lang="fr-CA" sz="1000" dirty="0">
                <a:solidFill>
                  <a:srgbClr val="464646"/>
                </a:solidFill>
                <a:latin typeface="Calibri" panose="020F0502020204030204"/>
              </a:rPr>
              <a:t>Direction santé mentale et dépendance </a:t>
            </a:r>
            <a:br>
              <a:rPr lang="fr-CA" sz="1000" dirty="0">
                <a:solidFill>
                  <a:srgbClr val="464646"/>
                </a:solidFill>
                <a:latin typeface="Calibri" panose="020F0502020204030204"/>
              </a:rPr>
            </a:br>
            <a:r>
              <a:rPr lang="fr-CA" sz="1000" dirty="0">
                <a:solidFill>
                  <a:srgbClr val="464646"/>
                </a:solidFill>
                <a:latin typeface="Calibri" panose="020F0502020204030204"/>
              </a:rPr>
              <a:t>du CIUSSS du </a:t>
            </a:r>
            <a:r>
              <a:rPr lang="fr-CA" sz="1000" dirty="0" err="1">
                <a:solidFill>
                  <a:srgbClr val="464646"/>
                </a:solidFill>
                <a:latin typeface="Calibri" panose="020F0502020204030204"/>
              </a:rPr>
              <a:t>Centre-Sud-de-l’Île-de-Montréal</a:t>
            </a:r>
            <a:endParaRPr lang="fr-CA" sz="1000" dirty="0">
              <a:solidFill>
                <a:srgbClr val="464646"/>
              </a:solidFill>
              <a:latin typeface="Calibri" panose="020F0502020204030204"/>
            </a:endParaRPr>
          </a:p>
        </p:txBody>
      </p:sp>
      <p:sp>
        <p:nvSpPr>
          <p:cNvPr id="4" name="Textfeld 32"/>
          <p:cNvSpPr txBox="1"/>
          <p:nvPr>
            <p:custDataLst>
              <p:tags r:id="rId1"/>
            </p:custDataLst>
          </p:nvPr>
        </p:nvSpPr>
        <p:spPr>
          <a:xfrm>
            <a:off x="496363" y="1922275"/>
            <a:ext cx="40478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CA" sz="1200" dirty="0">
              <a:solidFill>
                <a:srgbClr val="464646"/>
              </a:solidFill>
              <a:latin typeface="Open Sans Light"/>
            </a:endParaRP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Le CRD du CCSMTL a le mandat de formation régionale en dépendance</a:t>
            </a: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CA" sz="1200" dirty="0">
              <a:solidFill>
                <a:srgbClr val="464646"/>
              </a:solidFill>
              <a:latin typeface="Open Sans Light"/>
            </a:endParaRP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Courriel pour nous joindre : </a:t>
            </a:r>
            <a:r>
              <a:rPr lang="fr-CA" sz="1200" dirty="0">
                <a:solidFill>
                  <a:srgbClr val="464646"/>
                </a:solidFill>
                <a:latin typeface="Open Sans Light"/>
                <a:hlinkClick r:id="rId6"/>
              </a:rPr>
              <a:t>formation.dependances.ccsmtl@ssss.gouv.qc.ca</a:t>
            </a:r>
            <a:endParaRPr lang="fr-CA" sz="1200" dirty="0">
              <a:solidFill>
                <a:srgbClr val="464646"/>
              </a:solidFill>
              <a:latin typeface="Open Sans Light"/>
            </a:endParaRP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CA" sz="1200" dirty="0">
              <a:solidFill>
                <a:srgbClr val="464646"/>
              </a:solidFill>
              <a:latin typeface="Open Sans Light"/>
            </a:endParaRPr>
          </a:p>
          <a:p>
            <a:pPr marL="171450" indent="-171450" defTabSz="2286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200" dirty="0">
                <a:solidFill>
                  <a:srgbClr val="464646"/>
                </a:solidFill>
                <a:latin typeface="Open Sans Light"/>
              </a:rPr>
              <a:t>Offre de formations variées disponibles</a:t>
            </a:r>
          </a:p>
        </p:txBody>
      </p:sp>
      <p:sp>
        <p:nvSpPr>
          <p:cNvPr id="5" name="Textfeld 28"/>
          <p:cNvSpPr txBox="1"/>
          <p:nvPr/>
        </p:nvSpPr>
        <p:spPr>
          <a:xfrm>
            <a:off x="625791" y="933487"/>
            <a:ext cx="4715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en-US" sz="3000" b="1" dirty="0" err="1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Besoin</a:t>
            </a:r>
            <a:r>
              <a:rPr lang="en-US" sz="3000" b="1" dirty="0">
                <a:solidFill>
                  <a:srgbClr val="0000B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 de formation</a:t>
            </a:r>
          </a:p>
        </p:txBody>
      </p:sp>
    </p:spTree>
    <p:extLst>
      <p:ext uri="{BB962C8B-B14F-4D97-AF65-F5344CB8AC3E}">
        <p14:creationId xmlns:p14="http://schemas.microsoft.com/office/powerpoint/2010/main" val="1416098568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feld 32"/>
          <p:cNvSpPr txBox="1"/>
          <p:nvPr>
            <p:custDataLst>
              <p:tags r:id="rId1"/>
            </p:custDataLst>
          </p:nvPr>
        </p:nvSpPr>
        <p:spPr>
          <a:xfrm>
            <a:off x="5761058" y="622920"/>
            <a:ext cx="5375502" cy="240065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228600" fontAlgn="base">
              <a:lnSpc>
                <a:spcPct val="150000"/>
              </a:lnSpc>
            </a:pPr>
            <a:r>
              <a:rPr lang="fr-CA" sz="2000" b="1" dirty="0">
                <a:solidFill>
                  <a:srgbClr val="464646"/>
                </a:solidFill>
                <a:latin typeface="Calibri" panose="020F0502020204030204"/>
              </a:rPr>
              <a:t>servicedependance.ca</a:t>
            </a:r>
          </a:p>
          <a:p>
            <a:pPr algn="ctr" defTabSz="228600" fontAlgn="base">
              <a:lnSpc>
                <a:spcPct val="150000"/>
              </a:lnSpc>
            </a:pPr>
            <a:r>
              <a:rPr lang="fr-CA" sz="2000" b="1" dirty="0">
                <a:solidFill>
                  <a:srgbClr val="464646"/>
                </a:solidFill>
                <a:latin typeface="Calibri" panose="020F0502020204030204"/>
              </a:rPr>
              <a:t>514 385-1232</a:t>
            </a:r>
          </a:p>
          <a:p>
            <a:pPr algn="ctr" defTabSz="228600" fontAlgn="base">
              <a:lnSpc>
                <a:spcPct val="150000"/>
              </a:lnSpc>
            </a:pPr>
            <a:r>
              <a:rPr lang="fr-CA" sz="2000" b="1" dirty="0">
                <a:solidFill>
                  <a:srgbClr val="464646"/>
                </a:solidFill>
                <a:latin typeface="Calibri" panose="020F0502020204030204"/>
              </a:rPr>
              <a:t>Formulaire de référence professionnelle</a:t>
            </a:r>
          </a:p>
          <a:p>
            <a:pPr algn="ctr" defTabSz="228600" fontAlgn="base">
              <a:lnSpc>
                <a:spcPct val="150000"/>
              </a:lnSpc>
            </a:pPr>
            <a:r>
              <a:rPr lang="fr-CA" sz="2000" b="1" dirty="0">
                <a:solidFill>
                  <a:srgbClr val="464646"/>
                </a:solidFill>
                <a:latin typeface="Calibri" panose="020F0502020204030204"/>
              </a:rPr>
              <a:t>ciusss-centresudmtl.gouv.qc.ca</a:t>
            </a:r>
          </a:p>
          <a:p>
            <a:pPr algn="ctr" defTabSz="228600" fontAlgn="base">
              <a:lnSpc>
                <a:spcPct val="150000"/>
              </a:lnSpc>
            </a:pPr>
            <a:r>
              <a:rPr lang="fr-CA" sz="2000" b="1" dirty="0">
                <a:solidFill>
                  <a:srgbClr val="464646"/>
                </a:solidFill>
                <a:latin typeface="Calibri" panose="020F0502020204030204"/>
              </a:rPr>
              <a:t>guichet.dependance.ccsmtl@ssss.gouv.qc.ca</a:t>
            </a:r>
          </a:p>
        </p:txBody>
      </p:sp>
      <p:sp>
        <p:nvSpPr>
          <p:cNvPr id="29" name="Textfeld 31"/>
          <p:cNvSpPr txBox="1"/>
          <p:nvPr>
            <p:custDataLst>
              <p:tags r:id="rId2"/>
            </p:custDataLst>
          </p:nvPr>
        </p:nvSpPr>
        <p:spPr>
          <a:xfrm>
            <a:off x="690765" y="807817"/>
            <a:ext cx="4388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28600"/>
            <a:r>
              <a:rPr lang="fr-CA" sz="3000" i="1" dirty="0">
                <a:solidFill>
                  <a:srgbClr val="464646">
                    <a:lumMod val="60000"/>
                    <a:lumOff val="40000"/>
                  </a:srgbClr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Pour joindre le CRD</a:t>
            </a:r>
            <a:endParaRPr lang="fr-CA" sz="3000" i="1" dirty="0">
              <a:solidFill>
                <a:srgbClr val="5C4E6E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22" y="6214058"/>
            <a:ext cx="1917816" cy="559270"/>
          </a:xfrm>
          <a:prstGeom prst="rect">
            <a:avLst/>
          </a:prstGeom>
        </p:spPr>
      </p:pic>
      <p:sp>
        <p:nvSpPr>
          <p:cNvPr id="23" name="Textfeld 32"/>
          <p:cNvSpPr txBox="1"/>
          <p:nvPr/>
        </p:nvSpPr>
        <p:spPr>
          <a:xfrm>
            <a:off x="366936" y="6316721"/>
            <a:ext cx="430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 fontAlgn="base">
              <a:spcBef>
                <a:spcPts val="7"/>
              </a:spcBef>
              <a:spcAft>
                <a:spcPts val="7"/>
              </a:spcAft>
            </a:pPr>
            <a:r>
              <a:rPr lang="fr-CA" sz="1000" dirty="0">
                <a:solidFill>
                  <a:srgbClr val="464646"/>
                </a:solidFill>
                <a:latin typeface="Calibri" panose="020F0502020204030204"/>
              </a:rPr>
              <a:t>Direction santé mentale et dépendance </a:t>
            </a:r>
            <a:br>
              <a:rPr lang="fr-CA" sz="1000" dirty="0">
                <a:solidFill>
                  <a:srgbClr val="464646"/>
                </a:solidFill>
                <a:latin typeface="Calibri" panose="020F0502020204030204"/>
              </a:rPr>
            </a:br>
            <a:r>
              <a:rPr lang="fr-CA" sz="1000" dirty="0">
                <a:solidFill>
                  <a:srgbClr val="464646"/>
                </a:solidFill>
                <a:latin typeface="Calibri" panose="020F0502020204030204"/>
              </a:rPr>
              <a:t>du CIUSSS du </a:t>
            </a:r>
            <a:r>
              <a:rPr lang="fr-CA" sz="1000" dirty="0" err="1">
                <a:solidFill>
                  <a:srgbClr val="464646"/>
                </a:solidFill>
                <a:latin typeface="Calibri" panose="020F0502020204030204"/>
              </a:rPr>
              <a:t>Centre-Sud-de-l’Île-de-Montréal</a:t>
            </a:r>
            <a:endParaRPr lang="fr-CA" sz="1000" dirty="0">
              <a:solidFill>
                <a:srgbClr val="464646"/>
              </a:solidFill>
              <a:latin typeface="Calibri" panose="020F0502020204030204"/>
            </a:endParaRPr>
          </a:p>
        </p:txBody>
      </p:sp>
      <p:sp>
        <p:nvSpPr>
          <p:cNvPr id="6" name="Textfeld 31"/>
          <p:cNvSpPr txBox="1"/>
          <p:nvPr>
            <p:custDataLst>
              <p:tags r:id="rId3"/>
            </p:custDataLst>
          </p:nvPr>
        </p:nvSpPr>
        <p:spPr>
          <a:xfrm>
            <a:off x="730451" y="4581705"/>
            <a:ext cx="438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28600"/>
            <a:r>
              <a:rPr lang="fr-CA" sz="3000" i="1" dirty="0">
                <a:solidFill>
                  <a:srgbClr val="464646">
                    <a:lumMod val="60000"/>
                    <a:lumOff val="40000"/>
                  </a:srgbClr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Pour joindre Services externes Anglophones</a:t>
            </a:r>
            <a:endParaRPr lang="fr-CA" sz="3000" i="1" dirty="0">
              <a:solidFill>
                <a:srgbClr val="5C4E6E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7" name="Textfeld 32"/>
          <p:cNvSpPr txBox="1"/>
          <p:nvPr>
            <p:custDataLst>
              <p:tags r:id="rId4"/>
            </p:custDataLst>
          </p:nvPr>
        </p:nvSpPr>
        <p:spPr>
          <a:xfrm>
            <a:off x="5761058" y="3941915"/>
            <a:ext cx="5375502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228600" fontAlgn="base">
              <a:lnSpc>
                <a:spcPct val="150000"/>
              </a:lnSpc>
            </a:pPr>
            <a:r>
              <a:rPr lang="fr-CA" sz="2000" b="1" dirty="0">
                <a:solidFill>
                  <a:srgbClr val="464646"/>
                </a:solidFill>
                <a:latin typeface="Calibri" panose="020F0502020204030204"/>
              </a:rPr>
              <a:t>Santemonteregie.qc.ca/services/</a:t>
            </a:r>
            <a:r>
              <a:rPr lang="fr-CA" sz="2000" b="1" dirty="0" err="1">
                <a:solidFill>
                  <a:srgbClr val="464646"/>
                </a:solidFill>
                <a:latin typeface="Calibri" panose="020F0502020204030204"/>
              </a:rPr>
              <a:t>dependances</a:t>
            </a:r>
            <a:endParaRPr lang="fr-CA" sz="2000" b="1" dirty="0">
              <a:solidFill>
                <a:srgbClr val="464646"/>
              </a:solidFill>
              <a:latin typeface="Calibri" panose="020F0502020204030204"/>
            </a:endParaRPr>
          </a:p>
          <a:p>
            <a:pPr algn="ctr" defTabSz="228600" fontAlgn="base">
              <a:lnSpc>
                <a:spcPct val="150000"/>
              </a:lnSpc>
            </a:pPr>
            <a:r>
              <a:rPr lang="fr-CA" sz="2000" b="1" dirty="0">
                <a:solidFill>
                  <a:srgbClr val="464646"/>
                </a:solidFill>
                <a:latin typeface="Calibri" panose="020F0502020204030204"/>
              </a:rPr>
              <a:t>450-443-4413 </a:t>
            </a:r>
          </a:p>
          <a:p>
            <a:pPr algn="ctr" defTabSz="228600" fontAlgn="base">
              <a:lnSpc>
                <a:spcPct val="150000"/>
              </a:lnSpc>
            </a:pPr>
            <a:r>
              <a:rPr lang="fr-CA" sz="2000" b="1" dirty="0">
                <a:solidFill>
                  <a:srgbClr val="464646"/>
                </a:solidFill>
                <a:latin typeface="Calibri" panose="020F0502020204030204"/>
              </a:rPr>
              <a:t>Formulaire disponible en ligne</a:t>
            </a:r>
          </a:p>
          <a:p>
            <a:pPr algn="ctr" defTabSz="228600" fontAlgn="base">
              <a:lnSpc>
                <a:spcPct val="150000"/>
              </a:lnSpc>
            </a:pPr>
            <a:r>
              <a:rPr lang="fr-CA" sz="2000" b="1" dirty="0">
                <a:solidFill>
                  <a:srgbClr val="464646"/>
                </a:solidFill>
                <a:latin typeface="Calibri" panose="020F0502020204030204"/>
              </a:rPr>
              <a:t>accueil.dependance.cisssmo16@ssss.gouv.qc.ca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51" y="1525415"/>
            <a:ext cx="4620377" cy="284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20370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648B3F-53CF-404A-83B6-9F7258182D7D}"/>
              </a:ext>
            </a:extLst>
          </p:cNvPr>
          <p:cNvSpPr/>
          <p:nvPr/>
        </p:nvSpPr>
        <p:spPr>
          <a:xfrm>
            <a:off x="-8982" y="-8534"/>
            <a:ext cx="12297669" cy="2628928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1" dirty="0"/>
          </a:p>
        </p:txBody>
      </p:sp>
      <p:sp>
        <p:nvSpPr>
          <p:cNvPr id="7" name="Titre 2"/>
          <p:cNvSpPr txBox="1">
            <a:spLocks/>
          </p:cNvSpPr>
          <p:nvPr/>
        </p:nvSpPr>
        <p:spPr>
          <a:xfrm>
            <a:off x="7608168" y="2924944"/>
            <a:ext cx="4248472" cy="3024336"/>
          </a:xfrm>
          <a:prstGeom prst="rect">
            <a:avLst/>
          </a:prstGeom>
        </p:spPr>
        <p:txBody>
          <a:bodyPr vert="horz" lIns="91423" tIns="45712" rIns="91423" bIns="45712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A3D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fr-CA" altLang="fr-FR" sz="1500" dirty="0">
              <a:solidFill>
                <a:srgbClr val="FEF8EC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  <a:defRPr/>
            </a:pPr>
            <a:r>
              <a:rPr lang="fr-CA" altLang="fr-FR" sz="4400" dirty="0">
                <a:solidFill>
                  <a:srgbClr val="3A51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Cliquez sur le lien dans la section Q &amp; A</a:t>
            </a:r>
          </a:p>
        </p:txBody>
      </p:sp>
      <p:pic>
        <p:nvPicPr>
          <p:cNvPr id="31746" name="Picture 2" descr="\\fscluster\users\artana\Desktop\important-1705212__3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8705">
            <a:off x="119937" y="3025500"/>
            <a:ext cx="6043613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8968">
            <a:off x="5353798" y="4198966"/>
            <a:ext cx="2080757" cy="208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1BEE960-3AA7-864D-8BBA-C9AF2A993C70}"/>
              </a:ext>
            </a:extLst>
          </p:cNvPr>
          <p:cNvSpPr txBox="1">
            <a:spLocks/>
          </p:cNvSpPr>
          <p:nvPr/>
        </p:nvSpPr>
        <p:spPr>
          <a:xfrm>
            <a:off x="551384" y="726049"/>
            <a:ext cx="8856984" cy="741363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defPPr>
              <a:defRPr lang="en-US"/>
            </a:defPPr>
            <a:lvl1pPr marL="0" algn="ctr" defTabSz="914342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1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2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3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3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3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4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5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6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980"/>
              </a:lnSpc>
              <a:defRPr/>
            </a:pPr>
            <a:r>
              <a:rPr lang="fr-CA" altLang="fr-FR" sz="5400" b="1" dirty="0">
                <a:solidFill>
                  <a:schemeClr val="bg1"/>
                </a:solidFill>
              </a:rPr>
              <a:t>N’oubliez pas de remplir le </a:t>
            </a:r>
            <a:r>
              <a:rPr lang="fr-CA" altLang="fr-FR" sz="5400" b="1" u="sng" dirty="0">
                <a:solidFill>
                  <a:schemeClr val="bg1"/>
                </a:solidFill>
              </a:rPr>
              <a:t>questionnaire d’évaluation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3A667D9-1DFA-5F47-9232-86DC69C03FBA}"/>
              </a:ext>
            </a:extLst>
          </p:cNvPr>
          <p:cNvGrpSpPr/>
          <p:nvPr/>
        </p:nvGrpSpPr>
        <p:grpSpPr>
          <a:xfrm>
            <a:off x="-24679" y="296155"/>
            <a:ext cx="1008113" cy="1332645"/>
            <a:chOff x="-24679" y="81318"/>
            <a:chExt cx="1008113" cy="1332645"/>
          </a:xfrm>
          <a:solidFill>
            <a:schemeClr val="bg1"/>
          </a:solidFill>
        </p:grpSpPr>
        <p:sp>
          <p:nvSpPr>
            <p:cNvPr id="10" name="Freeform 400">
              <a:extLst>
                <a:ext uri="{FF2B5EF4-FFF2-40B4-BE49-F238E27FC236}">
                  <a16:creationId xmlns:a16="http://schemas.microsoft.com/office/drawing/2014/main" id="{B36B7A76-A59E-9F4F-9E40-DC232C21FC8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186945" y="243584"/>
              <a:ext cx="1332645" cy="1008113"/>
            </a:xfrm>
            <a:custGeom>
              <a:avLst/>
              <a:gdLst>
                <a:gd name="T0" fmla="*/ 2196 w 4392"/>
                <a:gd name="T1" fmla="*/ 2104 h 2104"/>
                <a:gd name="T2" fmla="*/ 4392 w 4392"/>
                <a:gd name="T3" fmla="*/ 1089 h 2104"/>
                <a:gd name="T4" fmla="*/ 4392 w 4392"/>
                <a:gd name="T5" fmla="*/ 0 h 2104"/>
                <a:gd name="T6" fmla="*/ 0 w 4392"/>
                <a:gd name="T7" fmla="*/ 0 h 2104"/>
                <a:gd name="T8" fmla="*/ 0 w 4392"/>
                <a:gd name="T9" fmla="*/ 1089 h 2104"/>
                <a:gd name="T10" fmla="*/ 2196 w 4392"/>
                <a:gd name="T11" fmla="*/ 2104 h 2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2" h="2104">
                  <a:moveTo>
                    <a:pt x="2196" y="2104"/>
                  </a:moveTo>
                  <a:cubicBezTo>
                    <a:pt x="3165" y="2104"/>
                    <a:pt x="4002" y="1689"/>
                    <a:pt x="4392" y="1089"/>
                  </a:cubicBezTo>
                  <a:cubicBezTo>
                    <a:pt x="4392" y="0"/>
                    <a:pt x="4392" y="0"/>
                    <a:pt x="43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9"/>
                    <a:pt x="0" y="1089"/>
                    <a:pt x="0" y="1089"/>
                  </a:cubicBezTo>
                  <a:cubicBezTo>
                    <a:pt x="390" y="1689"/>
                    <a:pt x="1227" y="2104"/>
                    <a:pt x="2196" y="2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 b="1" dirty="0">
                <a:solidFill>
                  <a:srgbClr val="017ABB"/>
                </a:solidFill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13A1BB2-5844-8B4B-883F-60B134762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2656"/>
              <a:ext cx="807405" cy="79801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232988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feld 32"/>
          <p:cNvSpPr txBox="1"/>
          <p:nvPr/>
        </p:nvSpPr>
        <p:spPr>
          <a:xfrm>
            <a:off x="747936" y="6004508"/>
            <a:ext cx="430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 fontAlgn="base">
              <a:spcBef>
                <a:spcPts val="7"/>
              </a:spcBef>
              <a:spcAft>
                <a:spcPts val="7"/>
              </a:spcAft>
            </a:pPr>
            <a:r>
              <a:rPr lang="fr-CA" sz="1000" b="1" dirty="0">
                <a:solidFill>
                  <a:srgbClr val="F8F8F8"/>
                </a:solidFill>
                <a:latin typeface="Calibri" panose="020F0502020204030204"/>
              </a:rPr>
              <a:t>Direction santé mentale et dépendance </a:t>
            </a:r>
            <a:br>
              <a:rPr lang="fr-CA" sz="1000" b="1" dirty="0">
                <a:solidFill>
                  <a:srgbClr val="F8F8F8"/>
                </a:solidFill>
                <a:latin typeface="Calibri" panose="020F0502020204030204"/>
              </a:rPr>
            </a:br>
            <a:r>
              <a:rPr lang="fr-CA" sz="1000" b="1" dirty="0">
                <a:solidFill>
                  <a:srgbClr val="F8F8F8"/>
                </a:solidFill>
                <a:latin typeface="Calibri" panose="020F0502020204030204"/>
              </a:rPr>
              <a:t>du CIUSSS du </a:t>
            </a:r>
            <a:r>
              <a:rPr lang="fr-CA" sz="1000" b="1" dirty="0" err="1">
                <a:solidFill>
                  <a:srgbClr val="F8F8F8"/>
                </a:solidFill>
                <a:latin typeface="Calibri" panose="020F0502020204030204"/>
              </a:rPr>
              <a:t>Centre-Sud-de-l’Île-de-Montréal</a:t>
            </a:r>
            <a:endParaRPr lang="fr-CA" sz="1000" b="1" dirty="0">
              <a:solidFill>
                <a:srgbClr val="F8F8F8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89386" y="2894916"/>
            <a:ext cx="3036409" cy="1154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n-US" sz="6900" b="1" dirty="0">
                <a:solidFill>
                  <a:srgbClr val="F8F8F8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MERCI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8497" y="5960598"/>
            <a:ext cx="2401916" cy="77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71665"/>
      </p:ext>
    </p:extLst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648B3F-53CF-404A-83B6-9F7258182D7D}"/>
              </a:ext>
            </a:extLst>
          </p:cNvPr>
          <p:cNvSpPr/>
          <p:nvPr/>
        </p:nvSpPr>
        <p:spPr>
          <a:xfrm>
            <a:off x="-8982" y="-8534"/>
            <a:ext cx="12297669" cy="2628928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1" dirty="0"/>
          </a:p>
        </p:txBody>
      </p:sp>
      <p:sp>
        <p:nvSpPr>
          <p:cNvPr id="7" name="Titre 2"/>
          <p:cNvSpPr txBox="1">
            <a:spLocks/>
          </p:cNvSpPr>
          <p:nvPr/>
        </p:nvSpPr>
        <p:spPr>
          <a:xfrm>
            <a:off x="7752184" y="3050288"/>
            <a:ext cx="4007768" cy="3024336"/>
          </a:xfrm>
          <a:prstGeom prst="rect">
            <a:avLst/>
          </a:prstGeom>
        </p:spPr>
        <p:txBody>
          <a:bodyPr vert="horz" lIns="91423" tIns="45712" rIns="91423" bIns="45712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A3D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fr-CA" altLang="fr-FR" sz="1500" dirty="0">
              <a:solidFill>
                <a:srgbClr val="FEF8EC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  <a:defRPr/>
            </a:pPr>
            <a:r>
              <a:rPr lang="fr-CA" altLang="fr-FR" sz="4400" dirty="0">
                <a:solidFill>
                  <a:srgbClr val="3A51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Cliquez sur le lien dans la section Q &amp; A</a:t>
            </a:r>
          </a:p>
        </p:txBody>
      </p:sp>
      <p:pic>
        <p:nvPicPr>
          <p:cNvPr id="31746" name="Picture 2" descr="\\fscluster\users\artana\Desktop\important-1705212__3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8705">
            <a:off x="119937" y="3025500"/>
            <a:ext cx="6043613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8968">
            <a:off x="5641830" y="4270974"/>
            <a:ext cx="2080757" cy="208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1BEE960-3AA7-864D-8BBA-C9AF2A993C70}"/>
              </a:ext>
            </a:extLst>
          </p:cNvPr>
          <p:cNvSpPr txBox="1">
            <a:spLocks/>
          </p:cNvSpPr>
          <p:nvPr/>
        </p:nvSpPr>
        <p:spPr>
          <a:xfrm>
            <a:off x="551384" y="726049"/>
            <a:ext cx="8856984" cy="741363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defPPr>
              <a:defRPr lang="en-US"/>
            </a:defPPr>
            <a:lvl1pPr marL="0" algn="ctr" defTabSz="914342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1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2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3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3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3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4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5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6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980"/>
              </a:lnSpc>
              <a:defRPr/>
            </a:pPr>
            <a:r>
              <a:rPr lang="fr-CA" altLang="fr-FR" sz="5400" b="1" dirty="0">
                <a:solidFill>
                  <a:schemeClr val="bg1"/>
                </a:solidFill>
              </a:rPr>
              <a:t>N’oubliez pas de remplir le </a:t>
            </a:r>
            <a:r>
              <a:rPr lang="fr-CA" altLang="fr-FR" sz="5400" b="1" u="sng" dirty="0">
                <a:solidFill>
                  <a:schemeClr val="bg1"/>
                </a:solidFill>
              </a:rPr>
              <a:t>questionnaire d’évaluation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3A667D9-1DFA-5F47-9232-86DC69C03FBA}"/>
              </a:ext>
            </a:extLst>
          </p:cNvPr>
          <p:cNvGrpSpPr/>
          <p:nvPr/>
        </p:nvGrpSpPr>
        <p:grpSpPr>
          <a:xfrm>
            <a:off x="-24679" y="296155"/>
            <a:ext cx="1008113" cy="1332645"/>
            <a:chOff x="-24679" y="81318"/>
            <a:chExt cx="1008113" cy="1332645"/>
          </a:xfrm>
          <a:solidFill>
            <a:schemeClr val="bg1"/>
          </a:solidFill>
        </p:grpSpPr>
        <p:sp>
          <p:nvSpPr>
            <p:cNvPr id="10" name="Freeform 400">
              <a:extLst>
                <a:ext uri="{FF2B5EF4-FFF2-40B4-BE49-F238E27FC236}">
                  <a16:creationId xmlns:a16="http://schemas.microsoft.com/office/drawing/2014/main" id="{B36B7A76-A59E-9F4F-9E40-DC232C21FC8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186945" y="243584"/>
              <a:ext cx="1332645" cy="1008113"/>
            </a:xfrm>
            <a:custGeom>
              <a:avLst/>
              <a:gdLst>
                <a:gd name="T0" fmla="*/ 2196 w 4392"/>
                <a:gd name="T1" fmla="*/ 2104 h 2104"/>
                <a:gd name="T2" fmla="*/ 4392 w 4392"/>
                <a:gd name="T3" fmla="*/ 1089 h 2104"/>
                <a:gd name="T4" fmla="*/ 4392 w 4392"/>
                <a:gd name="T5" fmla="*/ 0 h 2104"/>
                <a:gd name="T6" fmla="*/ 0 w 4392"/>
                <a:gd name="T7" fmla="*/ 0 h 2104"/>
                <a:gd name="T8" fmla="*/ 0 w 4392"/>
                <a:gd name="T9" fmla="*/ 1089 h 2104"/>
                <a:gd name="T10" fmla="*/ 2196 w 4392"/>
                <a:gd name="T11" fmla="*/ 2104 h 2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2" h="2104">
                  <a:moveTo>
                    <a:pt x="2196" y="2104"/>
                  </a:moveTo>
                  <a:cubicBezTo>
                    <a:pt x="3165" y="2104"/>
                    <a:pt x="4002" y="1689"/>
                    <a:pt x="4392" y="1089"/>
                  </a:cubicBezTo>
                  <a:cubicBezTo>
                    <a:pt x="4392" y="0"/>
                    <a:pt x="4392" y="0"/>
                    <a:pt x="43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9"/>
                    <a:pt x="0" y="1089"/>
                    <a:pt x="0" y="1089"/>
                  </a:cubicBezTo>
                  <a:cubicBezTo>
                    <a:pt x="390" y="1689"/>
                    <a:pt x="1227" y="2104"/>
                    <a:pt x="2196" y="2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 b="1" dirty="0">
                <a:solidFill>
                  <a:srgbClr val="017ABB"/>
                </a:solidFill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13A1BB2-5844-8B4B-883F-60B134762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2656"/>
              <a:ext cx="807405" cy="79801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9778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0B1954-8C7D-4B85-A47F-068811663996}"/>
              </a:ext>
            </a:extLst>
          </p:cNvPr>
          <p:cNvSpPr/>
          <p:nvPr/>
        </p:nvSpPr>
        <p:spPr>
          <a:xfrm>
            <a:off x="-14808" y="2219125"/>
            <a:ext cx="12216680" cy="48102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50800" dir="54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1" dirty="0"/>
              <a:t> 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681AA9-AA2E-45AE-9B2F-85AC4727E5D0}"/>
              </a:ext>
            </a:extLst>
          </p:cNvPr>
          <p:cNvSpPr txBox="1"/>
          <p:nvPr/>
        </p:nvSpPr>
        <p:spPr>
          <a:xfrm>
            <a:off x="641965" y="2572942"/>
            <a:ext cx="56486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fr-FR" sz="2800" b="1" dirty="0"/>
              <a:t>Financement </a:t>
            </a:r>
          </a:p>
          <a:p>
            <a:endParaRPr lang="en-CA" altLang="fr-FR" sz="3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6684B2-12EB-4E09-9726-2BF8B99AADC0}"/>
              </a:ext>
            </a:extLst>
          </p:cNvPr>
          <p:cNvSpPr txBox="1"/>
          <p:nvPr/>
        </p:nvSpPr>
        <p:spPr>
          <a:xfrm>
            <a:off x="641965" y="3034493"/>
            <a:ext cx="798418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alt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Santé Canada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>
                <a:latin typeface="Calibri" panose="020F0502020204030204" pitchFamily="34" charset="0"/>
                <a:cs typeface="Calibri" panose="020F0502020204030204" pitchFamily="34" charset="0"/>
              </a:rPr>
              <a:t>Ministère de la Santé et des services sociaux</a:t>
            </a:r>
          </a:p>
          <a:p>
            <a:endParaRPr lang="en-CA" altLang="fr-FR" dirty="0">
              <a:solidFill>
                <a:schemeClr val="tx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DE98FD-3CDD-0C4B-9C5D-F57DD816565E}"/>
              </a:ext>
            </a:extLst>
          </p:cNvPr>
          <p:cNvSpPr/>
          <p:nvPr/>
        </p:nvSpPr>
        <p:spPr>
          <a:xfrm>
            <a:off x="-24680" y="-8535"/>
            <a:ext cx="12436526" cy="2013069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B4B472-38DB-1B44-B4EE-CAAD7FA9ABE7}"/>
              </a:ext>
            </a:extLst>
          </p:cNvPr>
          <p:cNvSpPr/>
          <p:nvPr/>
        </p:nvSpPr>
        <p:spPr>
          <a:xfrm>
            <a:off x="-38100" y="283866"/>
            <a:ext cx="4577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6000" b="1" dirty="0">
              <a:solidFill>
                <a:srgbClr val="017ABB"/>
              </a:solidFill>
            </a:endParaRPr>
          </a:p>
        </p:txBody>
      </p:sp>
      <p:sp>
        <p:nvSpPr>
          <p:cNvPr id="15" name="Freeform 400">
            <a:extLst>
              <a:ext uri="{FF2B5EF4-FFF2-40B4-BE49-F238E27FC236}">
                <a16:creationId xmlns:a16="http://schemas.microsoft.com/office/drawing/2014/main" id="{2D36C5A6-6A32-C848-8BE6-30F01FDE79CB}"/>
              </a:ext>
            </a:extLst>
          </p:cNvPr>
          <p:cNvSpPr>
            <a:spLocks/>
          </p:cNvSpPr>
          <p:nvPr/>
        </p:nvSpPr>
        <p:spPr bwMode="auto">
          <a:xfrm rot="16200000">
            <a:off x="-85880" y="2652682"/>
            <a:ext cx="740576" cy="598431"/>
          </a:xfrm>
          <a:custGeom>
            <a:avLst/>
            <a:gdLst>
              <a:gd name="T0" fmla="*/ 2196 w 4392"/>
              <a:gd name="T1" fmla="*/ 2104 h 2104"/>
              <a:gd name="T2" fmla="*/ 4392 w 4392"/>
              <a:gd name="T3" fmla="*/ 1089 h 2104"/>
              <a:gd name="T4" fmla="*/ 4392 w 4392"/>
              <a:gd name="T5" fmla="*/ 0 h 2104"/>
              <a:gd name="T6" fmla="*/ 0 w 4392"/>
              <a:gd name="T7" fmla="*/ 0 h 2104"/>
              <a:gd name="T8" fmla="*/ 0 w 4392"/>
              <a:gd name="T9" fmla="*/ 1089 h 2104"/>
              <a:gd name="T10" fmla="*/ 2196 w 4392"/>
              <a:gd name="T11" fmla="*/ 2104 h 2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92" h="2104">
                <a:moveTo>
                  <a:pt x="2196" y="2104"/>
                </a:moveTo>
                <a:cubicBezTo>
                  <a:pt x="3165" y="2104"/>
                  <a:pt x="4002" y="1689"/>
                  <a:pt x="4392" y="1089"/>
                </a:cubicBezTo>
                <a:cubicBezTo>
                  <a:pt x="4392" y="0"/>
                  <a:pt x="4392" y="0"/>
                  <a:pt x="439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89"/>
                  <a:pt x="0" y="1089"/>
                  <a:pt x="0" y="1089"/>
                </a:cubicBezTo>
                <a:cubicBezTo>
                  <a:pt x="390" y="1689"/>
                  <a:pt x="1227" y="2104"/>
                  <a:pt x="2196" y="2104"/>
                </a:cubicBezTo>
                <a:close/>
              </a:path>
            </a:pathLst>
          </a:custGeom>
          <a:solidFill>
            <a:srgbClr val="3A5177"/>
          </a:solidFill>
          <a:ln>
            <a:noFill/>
          </a:ln>
        </p:spPr>
        <p:txBody>
          <a:bodyPr vert="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83CC572-F89F-9349-97A2-12ADBAC9EE59}"/>
              </a:ext>
            </a:extLst>
          </p:cNvPr>
          <p:cNvGrpSpPr/>
          <p:nvPr/>
        </p:nvGrpSpPr>
        <p:grpSpPr>
          <a:xfrm>
            <a:off x="-24679" y="296155"/>
            <a:ext cx="1008113" cy="1332645"/>
            <a:chOff x="-24679" y="81318"/>
            <a:chExt cx="1008113" cy="1332645"/>
          </a:xfrm>
          <a:solidFill>
            <a:schemeClr val="bg1"/>
          </a:solidFill>
        </p:grpSpPr>
        <p:sp>
          <p:nvSpPr>
            <p:cNvPr id="13" name="Freeform 400">
              <a:extLst>
                <a:ext uri="{FF2B5EF4-FFF2-40B4-BE49-F238E27FC236}">
                  <a16:creationId xmlns:a16="http://schemas.microsoft.com/office/drawing/2014/main" id="{6BE88D82-6C3F-3246-9F80-AF01F711616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186945" y="243584"/>
              <a:ext cx="1332645" cy="1008113"/>
            </a:xfrm>
            <a:custGeom>
              <a:avLst/>
              <a:gdLst>
                <a:gd name="T0" fmla="*/ 2196 w 4392"/>
                <a:gd name="T1" fmla="*/ 2104 h 2104"/>
                <a:gd name="T2" fmla="*/ 4392 w 4392"/>
                <a:gd name="T3" fmla="*/ 1089 h 2104"/>
                <a:gd name="T4" fmla="*/ 4392 w 4392"/>
                <a:gd name="T5" fmla="*/ 0 h 2104"/>
                <a:gd name="T6" fmla="*/ 0 w 4392"/>
                <a:gd name="T7" fmla="*/ 0 h 2104"/>
                <a:gd name="T8" fmla="*/ 0 w 4392"/>
                <a:gd name="T9" fmla="*/ 1089 h 2104"/>
                <a:gd name="T10" fmla="*/ 2196 w 4392"/>
                <a:gd name="T11" fmla="*/ 2104 h 2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2" h="2104">
                  <a:moveTo>
                    <a:pt x="2196" y="2104"/>
                  </a:moveTo>
                  <a:cubicBezTo>
                    <a:pt x="3165" y="2104"/>
                    <a:pt x="4002" y="1689"/>
                    <a:pt x="4392" y="1089"/>
                  </a:cubicBezTo>
                  <a:cubicBezTo>
                    <a:pt x="4392" y="0"/>
                    <a:pt x="4392" y="0"/>
                    <a:pt x="43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9"/>
                    <a:pt x="0" y="1089"/>
                    <a:pt x="0" y="1089"/>
                  </a:cubicBezTo>
                  <a:cubicBezTo>
                    <a:pt x="390" y="1689"/>
                    <a:pt x="1227" y="2104"/>
                    <a:pt x="2196" y="2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 b="1" dirty="0">
                <a:solidFill>
                  <a:srgbClr val="017ABB"/>
                </a:solidFill>
              </a:endParaRP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366BEC6-A7DC-7440-A35E-E6F0DA566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2656"/>
              <a:ext cx="807405" cy="798017"/>
            </a:xfrm>
            <a:prstGeom prst="rect">
              <a:avLst/>
            </a:prstGeom>
            <a:grpFill/>
          </p:spPr>
        </p:pic>
      </p:grpSp>
      <p:sp>
        <p:nvSpPr>
          <p:cNvPr id="20" name="TextBox 6">
            <a:extLst>
              <a:ext uri="{FF2B5EF4-FFF2-40B4-BE49-F238E27FC236}">
                <a16:creationId xmlns:a16="http://schemas.microsoft.com/office/drawing/2014/main" id="{DB7F5FDF-F85E-1343-8DE7-DF0FED256C73}"/>
              </a:ext>
            </a:extLst>
          </p:cNvPr>
          <p:cNvSpPr txBox="1"/>
          <p:nvPr/>
        </p:nvSpPr>
        <p:spPr>
          <a:xfrm>
            <a:off x="583624" y="3820013"/>
            <a:ext cx="934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fr-FR" sz="2800" b="1" dirty="0"/>
              <a:t>Partenaires principaux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1F167FC0-D22C-8A43-B9E0-460C0990AC1F}"/>
              </a:ext>
            </a:extLst>
          </p:cNvPr>
          <p:cNvSpPr txBox="1"/>
          <p:nvPr/>
        </p:nvSpPr>
        <p:spPr>
          <a:xfrm>
            <a:off x="641965" y="4309652"/>
            <a:ext cx="52380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altLang="fr-FR" sz="2000" dirty="0">
                <a:cs typeface="Arial" panose="020B0604020202020204" pitchFamily="34" charset="0"/>
              </a:rPr>
              <a:t>Institut Douglas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altLang="fr-FR" sz="2000" dirty="0">
                <a:latin typeface="+mj-lt"/>
                <a:cs typeface="Arial" panose="020B0604020202020204" pitchFamily="34" charset="0"/>
              </a:rPr>
              <a:t>CIUSSS de l’</a:t>
            </a:r>
            <a:r>
              <a:rPr lang="fr-CA" altLang="fr-FR" sz="2000" dirty="0" err="1">
                <a:latin typeface="+mj-lt"/>
                <a:cs typeface="Arial" panose="020B0604020202020204" pitchFamily="34" charset="0"/>
              </a:rPr>
              <a:t>Ouest-de-l’Île-de-Montréal</a:t>
            </a:r>
            <a:endParaRPr lang="fr-CA" altLang="fr-FR" sz="2000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altLang="fr-FR" sz="2000" dirty="0">
                <a:latin typeface="+mj-lt"/>
                <a:cs typeface="Arial" panose="020B0604020202020204" pitchFamily="34" charset="0"/>
              </a:rPr>
              <a:t>Institut universitaire sur les dépendances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altLang="fr-FR" sz="2000" dirty="0">
                <a:latin typeface="+mj-lt"/>
                <a:cs typeface="Arial" panose="020B0604020202020204" pitchFamily="34" charset="0"/>
              </a:rPr>
              <a:t>Conférenciers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altLang="fr-FR" sz="2000" dirty="0">
                <a:latin typeface="+mj-lt"/>
                <a:cs typeface="Arial" panose="020B0604020202020204" pitchFamily="34" charset="0"/>
              </a:rPr>
              <a:t>Comité de suivi </a:t>
            </a:r>
          </a:p>
        </p:txBody>
      </p:sp>
      <p:sp>
        <p:nvSpPr>
          <p:cNvPr id="24" name="Freeform 400">
            <a:extLst>
              <a:ext uri="{FF2B5EF4-FFF2-40B4-BE49-F238E27FC236}">
                <a16:creationId xmlns:a16="http://schemas.microsoft.com/office/drawing/2014/main" id="{ABB0530A-2725-314C-970A-CB41CCAF2A50}"/>
              </a:ext>
            </a:extLst>
          </p:cNvPr>
          <p:cNvSpPr>
            <a:spLocks/>
          </p:cNvSpPr>
          <p:nvPr/>
        </p:nvSpPr>
        <p:spPr bwMode="auto">
          <a:xfrm rot="16200000">
            <a:off x="-85880" y="3860113"/>
            <a:ext cx="740576" cy="598431"/>
          </a:xfrm>
          <a:custGeom>
            <a:avLst/>
            <a:gdLst>
              <a:gd name="T0" fmla="*/ 2196 w 4392"/>
              <a:gd name="T1" fmla="*/ 2104 h 2104"/>
              <a:gd name="T2" fmla="*/ 4392 w 4392"/>
              <a:gd name="T3" fmla="*/ 1089 h 2104"/>
              <a:gd name="T4" fmla="*/ 4392 w 4392"/>
              <a:gd name="T5" fmla="*/ 0 h 2104"/>
              <a:gd name="T6" fmla="*/ 0 w 4392"/>
              <a:gd name="T7" fmla="*/ 0 h 2104"/>
              <a:gd name="T8" fmla="*/ 0 w 4392"/>
              <a:gd name="T9" fmla="*/ 1089 h 2104"/>
              <a:gd name="T10" fmla="*/ 2196 w 4392"/>
              <a:gd name="T11" fmla="*/ 2104 h 2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92" h="2104">
                <a:moveTo>
                  <a:pt x="2196" y="2104"/>
                </a:moveTo>
                <a:cubicBezTo>
                  <a:pt x="3165" y="2104"/>
                  <a:pt x="4002" y="1689"/>
                  <a:pt x="4392" y="1089"/>
                </a:cubicBezTo>
                <a:cubicBezTo>
                  <a:pt x="4392" y="0"/>
                  <a:pt x="4392" y="0"/>
                  <a:pt x="439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89"/>
                  <a:pt x="0" y="1089"/>
                  <a:pt x="0" y="1089"/>
                </a:cubicBezTo>
                <a:cubicBezTo>
                  <a:pt x="390" y="1689"/>
                  <a:pt x="1227" y="2104"/>
                  <a:pt x="2196" y="2104"/>
                </a:cubicBezTo>
                <a:close/>
              </a:path>
            </a:pathLst>
          </a:custGeom>
          <a:solidFill>
            <a:srgbClr val="3A5177"/>
          </a:solidFill>
          <a:ln>
            <a:noFill/>
          </a:ln>
        </p:spPr>
        <p:txBody>
          <a:bodyPr vert="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C027B974-D22A-7B4B-97DE-6A5FA013FC7D}"/>
              </a:ext>
            </a:extLst>
          </p:cNvPr>
          <p:cNvSpPr txBox="1">
            <a:spLocks/>
          </p:cNvSpPr>
          <p:nvPr/>
        </p:nvSpPr>
        <p:spPr>
          <a:xfrm>
            <a:off x="949279" y="584110"/>
            <a:ext cx="7776864" cy="741363"/>
          </a:xfrm>
          <a:prstGeom prst="rect">
            <a:avLst/>
          </a:prstGeom>
        </p:spPr>
        <p:txBody>
          <a:bodyPr vert="horz" lIns="91423" tIns="45712" rIns="91423" bIns="45712" rtlCol="0">
            <a:noAutofit/>
          </a:bodyPr>
          <a:lstStyle>
            <a:lvl1pPr marL="0" indent="0" algn="ctr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03" indent="-285732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2927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098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268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439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fr-CA" altLang="fr-FR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secondes de remerciements !</a:t>
            </a:r>
          </a:p>
        </p:txBody>
      </p:sp>
    </p:spTree>
    <p:extLst>
      <p:ext uri="{BB962C8B-B14F-4D97-AF65-F5344CB8AC3E}">
        <p14:creationId xmlns:p14="http://schemas.microsoft.com/office/powerpoint/2010/main" val="1765870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5" grpId="0" animBg="1"/>
      <p:bldP spid="20" grpId="0"/>
      <p:bldP spid="23" grpId="0"/>
      <p:bldP spid="24" grpId="0" animBg="1"/>
      <p:bldP spid="2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0B1954-8C7D-4B85-A47F-068811663996}"/>
              </a:ext>
            </a:extLst>
          </p:cNvPr>
          <p:cNvSpPr/>
          <p:nvPr/>
        </p:nvSpPr>
        <p:spPr>
          <a:xfrm>
            <a:off x="26030" y="1999591"/>
            <a:ext cx="12426654" cy="4869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50800" dir="54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681AA9-AA2E-45AE-9B2F-85AC4727E5D0}"/>
              </a:ext>
            </a:extLst>
          </p:cNvPr>
          <p:cNvSpPr txBox="1"/>
          <p:nvPr/>
        </p:nvSpPr>
        <p:spPr>
          <a:xfrm>
            <a:off x="596626" y="2646387"/>
            <a:ext cx="5648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fr-FR" sz="32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l’équipe organisatrice :</a:t>
            </a:r>
            <a:endParaRPr lang="en-CA" altLang="fr-FR" sz="3200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6684B2-12EB-4E09-9726-2BF8B99AADC0}"/>
              </a:ext>
            </a:extLst>
          </p:cNvPr>
          <p:cNvSpPr txBox="1"/>
          <p:nvPr/>
        </p:nvSpPr>
        <p:spPr>
          <a:xfrm>
            <a:off x="623392" y="3264863"/>
            <a:ext cx="79841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Léonie Archambault</a:t>
            </a:r>
            <a:endParaRPr lang="fr-CA" sz="2400" dirty="0"/>
          </a:p>
          <a:p>
            <a:r>
              <a:rPr lang="fr-CA" sz="2400" dirty="0"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Diana Milton</a:t>
            </a:r>
          </a:p>
          <a:p>
            <a:r>
              <a:rPr lang="fr-CA" sz="2400" dirty="0"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Cathy Bazinet	</a:t>
            </a:r>
          </a:p>
          <a:p>
            <a:r>
              <a:rPr lang="fr-CA" sz="2400" dirty="0"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Richard Neto</a:t>
            </a:r>
          </a:p>
          <a:p>
            <a:r>
              <a:rPr lang="fr-CA" sz="2400" dirty="0"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Yves Bergeron 		</a:t>
            </a:r>
            <a:endParaRPr lang="fr-CA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DE98FD-3CDD-0C4B-9C5D-F57DD816565E}"/>
              </a:ext>
            </a:extLst>
          </p:cNvPr>
          <p:cNvSpPr/>
          <p:nvPr/>
        </p:nvSpPr>
        <p:spPr>
          <a:xfrm>
            <a:off x="-24680" y="-8535"/>
            <a:ext cx="12436526" cy="2013069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B4B472-38DB-1B44-B4EE-CAAD7FA9ABE7}"/>
              </a:ext>
            </a:extLst>
          </p:cNvPr>
          <p:cNvSpPr/>
          <p:nvPr/>
        </p:nvSpPr>
        <p:spPr>
          <a:xfrm>
            <a:off x="-38100" y="283866"/>
            <a:ext cx="4577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6000" b="1" dirty="0">
              <a:solidFill>
                <a:srgbClr val="017ABB"/>
              </a:solidFill>
            </a:endParaRPr>
          </a:p>
        </p:txBody>
      </p:sp>
      <p:sp>
        <p:nvSpPr>
          <p:cNvPr id="15" name="Freeform 400">
            <a:extLst>
              <a:ext uri="{FF2B5EF4-FFF2-40B4-BE49-F238E27FC236}">
                <a16:creationId xmlns:a16="http://schemas.microsoft.com/office/drawing/2014/main" id="{2D36C5A6-6A32-C848-8BE6-30F01FDE79CB}"/>
              </a:ext>
            </a:extLst>
          </p:cNvPr>
          <p:cNvSpPr>
            <a:spLocks/>
          </p:cNvSpPr>
          <p:nvPr/>
        </p:nvSpPr>
        <p:spPr bwMode="auto">
          <a:xfrm rot="16200000">
            <a:off x="-85880" y="2652682"/>
            <a:ext cx="740576" cy="598431"/>
          </a:xfrm>
          <a:custGeom>
            <a:avLst/>
            <a:gdLst>
              <a:gd name="T0" fmla="*/ 2196 w 4392"/>
              <a:gd name="T1" fmla="*/ 2104 h 2104"/>
              <a:gd name="T2" fmla="*/ 4392 w 4392"/>
              <a:gd name="T3" fmla="*/ 1089 h 2104"/>
              <a:gd name="T4" fmla="*/ 4392 w 4392"/>
              <a:gd name="T5" fmla="*/ 0 h 2104"/>
              <a:gd name="T6" fmla="*/ 0 w 4392"/>
              <a:gd name="T7" fmla="*/ 0 h 2104"/>
              <a:gd name="T8" fmla="*/ 0 w 4392"/>
              <a:gd name="T9" fmla="*/ 1089 h 2104"/>
              <a:gd name="T10" fmla="*/ 2196 w 4392"/>
              <a:gd name="T11" fmla="*/ 2104 h 2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92" h="2104">
                <a:moveTo>
                  <a:pt x="2196" y="2104"/>
                </a:moveTo>
                <a:cubicBezTo>
                  <a:pt x="3165" y="2104"/>
                  <a:pt x="4002" y="1689"/>
                  <a:pt x="4392" y="1089"/>
                </a:cubicBezTo>
                <a:cubicBezTo>
                  <a:pt x="4392" y="0"/>
                  <a:pt x="4392" y="0"/>
                  <a:pt x="439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89"/>
                  <a:pt x="0" y="1089"/>
                  <a:pt x="0" y="1089"/>
                </a:cubicBezTo>
                <a:cubicBezTo>
                  <a:pt x="390" y="1689"/>
                  <a:pt x="1227" y="2104"/>
                  <a:pt x="2196" y="2104"/>
                </a:cubicBezTo>
                <a:close/>
              </a:path>
            </a:pathLst>
          </a:custGeom>
          <a:solidFill>
            <a:srgbClr val="3A5177"/>
          </a:solidFill>
          <a:ln>
            <a:noFill/>
          </a:ln>
        </p:spPr>
        <p:txBody>
          <a:bodyPr vert="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83CC572-F89F-9349-97A2-12ADBAC9EE59}"/>
              </a:ext>
            </a:extLst>
          </p:cNvPr>
          <p:cNvGrpSpPr/>
          <p:nvPr/>
        </p:nvGrpSpPr>
        <p:grpSpPr>
          <a:xfrm>
            <a:off x="-24679" y="296155"/>
            <a:ext cx="1008113" cy="1332645"/>
            <a:chOff x="-24679" y="81318"/>
            <a:chExt cx="1008113" cy="1332645"/>
          </a:xfrm>
          <a:solidFill>
            <a:schemeClr val="bg1"/>
          </a:solidFill>
        </p:grpSpPr>
        <p:sp>
          <p:nvSpPr>
            <p:cNvPr id="13" name="Freeform 400">
              <a:extLst>
                <a:ext uri="{FF2B5EF4-FFF2-40B4-BE49-F238E27FC236}">
                  <a16:creationId xmlns:a16="http://schemas.microsoft.com/office/drawing/2014/main" id="{6BE88D82-6C3F-3246-9F80-AF01F711616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186945" y="243584"/>
              <a:ext cx="1332645" cy="1008113"/>
            </a:xfrm>
            <a:custGeom>
              <a:avLst/>
              <a:gdLst>
                <a:gd name="T0" fmla="*/ 2196 w 4392"/>
                <a:gd name="T1" fmla="*/ 2104 h 2104"/>
                <a:gd name="T2" fmla="*/ 4392 w 4392"/>
                <a:gd name="T3" fmla="*/ 1089 h 2104"/>
                <a:gd name="T4" fmla="*/ 4392 w 4392"/>
                <a:gd name="T5" fmla="*/ 0 h 2104"/>
                <a:gd name="T6" fmla="*/ 0 w 4392"/>
                <a:gd name="T7" fmla="*/ 0 h 2104"/>
                <a:gd name="T8" fmla="*/ 0 w 4392"/>
                <a:gd name="T9" fmla="*/ 1089 h 2104"/>
                <a:gd name="T10" fmla="*/ 2196 w 4392"/>
                <a:gd name="T11" fmla="*/ 2104 h 2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2" h="2104">
                  <a:moveTo>
                    <a:pt x="2196" y="2104"/>
                  </a:moveTo>
                  <a:cubicBezTo>
                    <a:pt x="3165" y="2104"/>
                    <a:pt x="4002" y="1689"/>
                    <a:pt x="4392" y="1089"/>
                  </a:cubicBezTo>
                  <a:cubicBezTo>
                    <a:pt x="4392" y="0"/>
                    <a:pt x="4392" y="0"/>
                    <a:pt x="43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9"/>
                    <a:pt x="0" y="1089"/>
                    <a:pt x="0" y="1089"/>
                  </a:cubicBezTo>
                  <a:cubicBezTo>
                    <a:pt x="390" y="1689"/>
                    <a:pt x="1227" y="2104"/>
                    <a:pt x="2196" y="2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 b="1" dirty="0">
                <a:solidFill>
                  <a:srgbClr val="017ABB"/>
                </a:solidFill>
              </a:endParaRP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366BEC6-A7DC-7440-A35E-E6F0DA566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2656"/>
              <a:ext cx="807405" cy="798017"/>
            </a:xfrm>
            <a:prstGeom prst="rect">
              <a:avLst/>
            </a:prstGeom>
            <a:grpFill/>
          </p:spPr>
        </p:pic>
      </p:grp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C027B974-D22A-7B4B-97DE-6A5FA013FC7D}"/>
              </a:ext>
            </a:extLst>
          </p:cNvPr>
          <p:cNvSpPr txBox="1">
            <a:spLocks/>
          </p:cNvSpPr>
          <p:nvPr/>
        </p:nvSpPr>
        <p:spPr>
          <a:xfrm>
            <a:off x="949279" y="584110"/>
            <a:ext cx="7776864" cy="741363"/>
          </a:xfrm>
          <a:prstGeom prst="rect">
            <a:avLst/>
          </a:prstGeom>
        </p:spPr>
        <p:txBody>
          <a:bodyPr vert="horz" lIns="91423" tIns="45712" rIns="91423" bIns="45712" rtlCol="0">
            <a:noAutofit/>
          </a:bodyPr>
          <a:lstStyle>
            <a:lvl1pPr marL="0" indent="0" algn="ctr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03" indent="-285732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2927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098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268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439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fr-CA" altLang="fr-FR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secondes de remerciements !</a:t>
            </a:r>
          </a:p>
        </p:txBody>
      </p:sp>
    </p:spTree>
    <p:extLst>
      <p:ext uri="{BB962C8B-B14F-4D97-AF65-F5344CB8AC3E}">
        <p14:creationId xmlns:p14="http://schemas.microsoft.com/office/powerpoint/2010/main" val="2817174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5" grpId="0" animBg="1"/>
      <p:bldP spid="2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648B3F-53CF-404A-83B6-9F7258182D7D}"/>
              </a:ext>
            </a:extLst>
          </p:cNvPr>
          <p:cNvSpPr/>
          <p:nvPr/>
        </p:nvSpPr>
        <p:spPr>
          <a:xfrm>
            <a:off x="-8982" y="-8534"/>
            <a:ext cx="12297669" cy="2628928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1" dirty="0"/>
          </a:p>
        </p:txBody>
      </p:sp>
      <p:sp>
        <p:nvSpPr>
          <p:cNvPr id="7" name="Titre 2"/>
          <p:cNvSpPr txBox="1">
            <a:spLocks/>
          </p:cNvSpPr>
          <p:nvPr/>
        </p:nvSpPr>
        <p:spPr>
          <a:xfrm>
            <a:off x="7752184" y="3050288"/>
            <a:ext cx="4007768" cy="3024336"/>
          </a:xfrm>
          <a:prstGeom prst="rect">
            <a:avLst/>
          </a:prstGeom>
        </p:spPr>
        <p:txBody>
          <a:bodyPr vert="horz" lIns="91423" tIns="45712" rIns="91423" bIns="45712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A3D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fr-CA" altLang="fr-FR" sz="1500" dirty="0">
              <a:solidFill>
                <a:srgbClr val="FEF8EC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  <a:defRPr/>
            </a:pPr>
            <a:r>
              <a:rPr lang="fr-CA" altLang="fr-FR" sz="4400" dirty="0">
                <a:solidFill>
                  <a:srgbClr val="3A51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Cliquez sur le lien dans la section Q &amp; A</a:t>
            </a:r>
          </a:p>
        </p:txBody>
      </p:sp>
      <p:pic>
        <p:nvPicPr>
          <p:cNvPr id="31746" name="Picture 2" descr="\\fscluster\users\artana\Desktop\important-1705212__3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8705">
            <a:off x="119937" y="3025500"/>
            <a:ext cx="6043613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8968">
            <a:off x="5497815" y="4270974"/>
            <a:ext cx="2080757" cy="208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1BEE960-3AA7-864D-8BBA-C9AF2A993C70}"/>
              </a:ext>
            </a:extLst>
          </p:cNvPr>
          <p:cNvSpPr txBox="1">
            <a:spLocks/>
          </p:cNvSpPr>
          <p:nvPr/>
        </p:nvSpPr>
        <p:spPr>
          <a:xfrm>
            <a:off x="551384" y="726049"/>
            <a:ext cx="8856984" cy="741363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defPPr>
              <a:defRPr lang="en-US"/>
            </a:defPPr>
            <a:lvl1pPr marL="0" algn="ctr" defTabSz="914342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1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2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3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3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3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4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5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6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980"/>
              </a:lnSpc>
              <a:defRPr/>
            </a:pPr>
            <a:r>
              <a:rPr lang="fr-CA" altLang="fr-FR" sz="5400" b="1" dirty="0">
                <a:solidFill>
                  <a:schemeClr val="bg1"/>
                </a:solidFill>
              </a:rPr>
              <a:t>N’oubliez pas de remplir le </a:t>
            </a:r>
            <a:r>
              <a:rPr lang="fr-CA" altLang="fr-FR" sz="5400" b="1" u="sng" dirty="0">
                <a:solidFill>
                  <a:schemeClr val="bg1"/>
                </a:solidFill>
              </a:rPr>
              <a:t>questionnaire d’évaluation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3A667D9-1DFA-5F47-9232-86DC69C03FBA}"/>
              </a:ext>
            </a:extLst>
          </p:cNvPr>
          <p:cNvGrpSpPr/>
          <p:nvPr/>
        </p:nvGrpSpPr>
        <p:grpSpPr>
          <a:xfrm>
            <a:off x="-24679" y="296155"/>
            <a:ext cx="1008113" cy="1332645"/>
            <a:chOff x="-24679" y="81318"/>
            <a:chExt cx="1008113" cy="1332645"/>
          </a:xfrm>
          <a:solidFill>
            <a:schemeClr val="bg1"/>
          </a:solidFill>
        </p:grpSpPr>
        <p:sp>
          <p:nvSpPr>
            <p:cNvPr id="10" name="Freeform 400">
              <a:extLst>
                <a:ext uri="{FF2B5EF4-FFF2-40B4-BE49-F238E27FC236}">
                  <a16:creationId xmlns:a16="http://schemas.microsoft.com/office/drawing/2014/main" id="{B36B7A76-A59E-9F4F-9E40-DC232C21FC8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186945" y="243584"/>
              <a:ext cx="1332645" cy="1008113"/>
            </a:xfrm>
            <a:custGeom>
              <a:avLst/>
              <a:gdLst>
                <a:gd name="T0" fmla="*/ 2196 w 4392"/>
                <a:gd name="T1" fmla="*/ 2104 h 2104"/>
                <a:gd name="T2" fmla="*/ 4392 w 4392"/>
                <a:gd name="T3" fmla="*/ 1089 h 2104"/>
                <a:gd name="T4" fmla="*/ 4392 w 4392"/>
                <a:gd name="T5" fmla="*/ 0 h 2104"/>
                <a:gd name="T6" fmla="*/ 0 w 4392"/>
                <a:gd name="T7" fmla="*/ 0 h 2104"/>
                <a:gd name="T8" fmla="*/ 0 w 4392"/>
                <a:gd name="T9" fmla="*/ 1089 h 2104"/>
                <a:gd name="T10" fmla="*/ 2196 w 4392"/>
                <a:gd name="T11" fmla="*/ 2104 h 2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2" h="2104">
                  <a:moveTo>
                    <a:pt x="2196" y="2104"/>
                  </a:moveTo>
                  <a:cubicBezTo>
                    <a:pt x="3165" y="2104"/>
                    <a:pt x="4002" y="1689"/>
                    <a:pt x="4392" y="1089"/>
                  </a:cubicBezTo>
                  <a:cubicBezTo>
                    <a:pt x="4392" y="0"/>
                    <a:pt x="4392" y="0"/>
                    <a:pt x="43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9"/>
                    <a:pt x="0" y="1089"/>
                    <a:pt x="0" y="1089"/>
                  </a:cubicBezTo>
                  <a:cubicBezTo>
                    <a:pt x="390" y="1689"/>
                    <a:pt x="1227" y="2104"/>
                    <a:pt x="2196" y="2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 b="1" dirty="0">
                <a:solidFill>
                  <a:srgbClr val="017ABB"/>
                </a:solidFill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13A1BB2-5844-8B4B-883F-60B134762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2656"/>
              <a:ext cx="807405" cy="79801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755252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ADE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5A6FC3BD-D76D-2046-A2DC-1896475BD2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990" y="3136614"/>
            <a:ext cx="4812534" cy="3721386"/>
          </a:xfrm>
          <a:prstGeom prst="rect">
            <a:avLst/>
          </a:prstGeom>
        </p:spPr>
      </p:pic>
      <p:pic>
        <p:nvPicPr>
          <p:cNvPr id="9" name="Espace réservé pour une image  18">
            <a:extLst>
              <a:ext uri="{FF2B5EF4-FFF2-40B4-BE49-F238E27FC236}">
                <a16:creationId xmlns:a16="http://schemas.microsoft.com/office/drawing/2014/main" id="{3161A69A-6DF2-3445-BB44-758F664F65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" r="1153"/>
          <a:stretch>
            <a:fillRect/>
          </a:stretch>
        </p:blipFill>
        <p:spPr>
          <a:xfrm>
            <a:off x="8616119" y="3427785"/>
            <a:ext cx="2480438" cy="18808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F1CB17-A32F-4540-BEF5-97F14DE1534A}"/>
              </a:ext>
            </a:extLst>
          </p:cNvPr>
          <p:cNvSpPr/>
          <p:nvPr/>
        </p:nvSpPr>
        <p:spPr>
          <a:xfrm>
            <a:off x="0" y="-11511"/>
            <a:ext cx="12297669" cy="1795025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1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A2522812-DC20-5C47-B7F5-4554614EBCF4}"/>
              </a:ext>
            </a:extLst>
          </p:cNvPr>
          <p:cNvSpPr txBox="1">
            <a:spLocks/>
          </p:cNvSpPr>
          <p:nvPr/>
        </p:nvSpPr>
        <p:spPr>
          <a:xfrm>
            <a:off x="1391600" y="501982"/>
            <a:ext cx="8856984" cy="741363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defPPr>
              <a:defRPr lang="en-US"/>
            </a:defPPr>
            <a:lvl1pPr marL="0" algn="ctr" defTabSz="914342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1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2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3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3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3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4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5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6" algn="l" defTabSz="9143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CA" altLang="fr-FR" sz="5400" b="1" dirty="0">
                <a:solidFill>
                  <a:schemeClr val="bg1"/>
                </a:solidFill>
              </a:rPr>
              <a:t>Suivez-vous et aimez-nous!</a:t>
            </a:r>
            <a:endParaRPr lang="fr-CA" altLang="fr-FR" sz="5400" b="1" u="sng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F010EDB-9106-C942-AC25-E46580AD3DEC}"/>
              </a:ext>
            </a:extLst>
          </p:cNvPr>
          <p:cNvGrpSpPr/>
          <p:nvPr/>
        </p:nvGrpSpPr>
        <p:grpSpPr>
          <a:xfrm>
            <a:off x="0" y="188640"/>
            <a:ext cx="1055439" cy="1332645"/>
            <a:chOff x="0" y="-26197"/>
            <a:chExt cx="1055439" cy="1332645"/>
          </a:xfrm>
          <a:solidFill>
            <a:schemeClr val="bg1"/>
          </a:solidFill>
        </p:grpSpPr>
        <p:sp>
          <p:nvSpPr>
            <p:cNvPr id="13" name="Freeform 400">
              <a:extLst>
                <a:ext uri="{FF2B5EF4-FFF2-40B4-BE49-F238E27FC236}">
                  <a16:creationId xmlns:a16="http://schemas.microsoft.com/office/drawing/2014/main" id="{56D720BB-9849-3E44-B68D-C35A78618FD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138603" y="112406"/>
              <a:ext cx="1332645" cy="1055439"/>
            </a:xfrm>
            <a:custGeom>
              <a:avLst/>
              <a:gdLst>
                <a:gd name="T0" fmla="*/ 2196 w 4392"/>
                <a:gd name="T1" fmla="*/ 2104 h 2104"/>
                <a:gd name="T2" fmla="*/ 4392 w 4392"/>
                <a:gd name="T3" fmla="*/ 1089 h 2104"/>
                <a:gd name="T4" fmla="*/ 4392 w 4392"/>
                <a:gd name="T5" fmla="*/ 0 h 2104"/>
                <a:gd name="T6" fmla="*/ 0 w 4392"/>
                <a:gd name="T7" fmla="*/ 0 h 2104"/>
                <a:gd name="T8" fmla="*/ 0 w 4392"/>
                <a:gd name="T9" fmla="*/ 1089 h 2104"/>
                <a:gd name="T10" fmla="*/ 2196 w 4392"/>
                <a:gd name="T11" fmla="*/ 2104 h 2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2" h="2104">
                  <a:moveTo>
                    <a:pt x="2196" y="2104"/>
                  </a:moveTo>
                  <a:cubicBezTo>
                    <a:pt x="3165" y="2104"/>
                    <a:pt x="4002" y="1689"/>
                    <a:pt x="4392" y="1089"/>
                  </a:cubicBezTo>
                  <a:cubicBezTo>
                    <a:pt x="4392" y="0"/>
                    <a:pt x="4392" y="0"/>
                    <a:pt x="43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9"/>
                    <a:pt x="0" y="1089"/>
                    <a:pt x="0" y="1089"/>
                  </a:cubicBezTo>
                  <a:cubicBezTo>
                    <a:pt x="390" y="1689"/>
                    <a:pt x="1227" y="2104"/>
                    <a:pt x="2196" y="2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 b="1" dirty="0">
                <a:solidFill>
                  <a:srgbClr val="017ABB"/>
                </a:solidFill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166B6DB-CB5C-D74F-8576-FEBB9B0D9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11" y="261835"/>
              <a:ext cx="807405" cy="798017"/>
            </a:xfrm>
            <a:prstGeom prst="rect">
              <a:avLst/>
            </a:prstGeom>
            <a:grpFill/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315DE17-1828-B345-9F7B-7AA8E644F777}"/>
              </a:ext>
            </a:extLst>
          </p:cNvPr>
          <p:cNvSpPr/>
          <p:nvPr/>
        </p:nvSpPr>
        <p:spPr>
          <a:xfrm>
            <a:off x="-24680" y="2727226"/>
            <a:ext cx="7632848" cy="33123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50800" dir="54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460FBBDF-CE37-2D4F-BBCC-C5F9814FA0D6}"/>
              </a:ext>
            </a:extLst>
          </p:cNvPr>
          <p:cNvSpPr txBox="1"/>
          <p:nvPr/>
        </p:nvSpPr>
        <p:spPr>
          <a:xfrm>
            <a:off x="807404" y="2848557"/>
            <a:ext cx="5648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fr-FR" sz="3600" b="1" dirty="0" err="1">
                <a:solidFill>
                  <a:schemeClr val="tx2"/>
                </a:solidFill>
              </a:rPr>
              <a:t>formationcroisee.com</a:t>
            </a:r>
            <a:endParaRPr lang="en-CA" altLang="fr-FR" sz="3600" dirty="0">
              <a:solidFill>
                <a:schemeClr val="tx2"/>
              </a:solidFill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0C1400C2-1BC9-AB4C-AB7C-5E25627C7A64}"/>
              </a:ext>
            </a:extLst>
          </p:cNvPr>
          <p:cNvSpPr txBox="1"/>
          <p:nvPr/>
        </p:nvSpPr>
        <p:spPr>
          <a:xfrm>
            <a:off x="807404" y="3369186"/>
            <a:ext cx="6656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altLang="fr-FR" sz="400" dirty="0">
              <a:solidFill>
                <a:schemeClr val="accent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en-CA" altLang="fr-FR" dirty="0" err="1">
                <a:solidFill>
                  <a:srgbClr val="3A5177"/>
                </a:solidFill>
              </a:rPr>
              <a:t>Revoyez</a:t>
            </a:r>
            <a:r>
              <a:rPr lang="en-CA" altLang="fr-FR" dirty="0">
                <a:solidFill>
                  <a:srgbClr val="3A5177"/>
                </a:solidFill>
              </a:rPr>
              <a:t> les </a:t>
            </a:r>
            <a:r>
              <a:rPr lang="en-CA" altLang="fr-FR" dirty="0" err="1">
                <a:solidFill>
                  <a:srgbClr val="3A5177"/>
                </a:solidFill>
              </a:rPr>
              <a:t>conférences</a:t>
            </a:r>
            <a:r>
              <a:rPr lang="en-CA" altLang="fr-FR" dirty="0">
                <a:solidFill>
                  <a:srgbClr val="3A5177"/>
                </a:solidFill>
              </a:rPr>
              <a:t>!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en-CA" altLang="fr-FR" dirty="0" err="1">
                <a:solidFill>
                  <a:srgbClr val="3A5177"/>
                </a:solidFill>
              </a:rPr>
              <a:t>Accédez</a:t>
            </a:r>
            <a:r>
              <a:rPr lang="en-CA" altLang="fr-FR" dirty="0">
                <a:solidFill>
                  <a:srgbClr val="3A5177"/>
                </a:solidFill>
              </a:rPr>
              <a:t> aux </a:t>
            </a:r>
            <a:r>
              <a:rPr lang="en-CA" altLang="fr-FR" dirty="0" err="1">
                <a:solidFill>
                  <a:srgbClr val="3A5177"/>
                </a:solidFill>
              </a:rPr>
              <a:t>présentations</a:t>
            </a:r>
            <a:r>
              <a:rPr lang="en-CA" altLang="fr-FR" dirty="0">
                <a:solidFill>
                  <a:srgbClr val="3A5177"/>
                </a:solidFill>
              </a:rPr>
              <a:t> PowerPoint!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61A09FF-207B-8340-AE53-A201DB97B36D}"/>
              </a:ext>
            </a:extLst>
          </p:cNvPr>
          <p:cNvGrpSpPr/>
          <p:nvPr/>
        </p:nvGrpSpPr>
        <p:grpSpPr>
          <a:xfrm>
            <a:off x="-39576" y="3007472"/>
            <a:ext cx="747929" cy="925584"/>
            <a:chOff x="-39576" y="3007472"/>
            <a:chExt cx="747929" cy="925584"/>
          </a:xfrm>
        </p:grpSpPr>
        <p:sp>
          <p:nvSpPr>
            <p:cNvPr id="18" name="Freeform 400">
              <a:extLst>
                <a:ext uri="{FF2B5EF4-FFF2-40B4-BE49-F238E27FC236}">
                  <a16:creationId xmlns:a16="http://schemas.microsoft.com/office/drawing/2014/main" id="{F9DAE985-8CBC-BB4F-9718-E58A6D8E9BF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128403" y="3096299"/>
              <a:ext cx="925584" cy="747929"/>
            </a:xfrm>
            <a:custGeom>
              <a:avLst/>
              <a:gdLst>
                <a:gd name="T0" fmla="*/ 2196 w 4392"/>
                <a:gd name="T1" fmla="*/ 2104 h 2104"/>
                <a:gd name="T2" fmla="*/ 4392 w 4392"/>
                <a:gd name="T3" fmla="*/ 1089 h 2104"/>
                <a:gd name="T4" fmla="*/ 4392 w 4392"/>
                <a:gd name="T5" fmla="*/ 0 h 2104"/>
                <a:gd name="T6" fmla="*/ 0 w 4392"/>
                <a:gd name="T7" fmla="*/ 0 h 2104"/>
                <a:gd name="T8" fmla="*/ 0 w 4392"/>
                <a:gd name="T9" fmla="*/ 1089 h 2104"/>
                <a:gd name="T10" fmla="*/ 2196 w 4392"/>
                <a:gd name="T11" fmla="*/ 2104 h 2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2" h="2104">
                  <a:moveTo>
                    <a:pt x="2196" y="2104"/>
                  </a:moveTo>
                  <a:cubicBezTo>
                    <a:pt x="3165" y="2104"/>
                    <a:pt x="4002" y="1689"/>
                    <a:pt x="4392" y="1089"/>
                  </a:cubicBezTo>
                  <a:cubicBezTo>
                    <a:pt x="4392" y="0"/>
                    <a:pt x="4392" y="0"/>
                    <a:pt x="43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9"/>
                    <a:pt x="0" y="1089"/>
                    <a:pt x="0" y="1089"/>
                  </a:cubicBezTo>
                  <a:cubicBezTo>
                    <a:pt x="390" y="1689"/>
                    <a:pt x="1227" y="2104"/>
                    <a:pt x="2196" y="2104"/>
                  </a:cubicBezTo>
                  <a:close/>
                </a:path>
              </a:pathLst>
            </a:custGeom>
            <a:solidFill>
              <a:srgbClr val="73AADE"/>
            </a:solidFill>
            <a:ln>
              <a:noFill/>
            </a:ln>
          </p:spPr>
          <p:txBody>
            <a:bodyPr vert="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pic>
          <p:nvPicPr>
            <p:cNvPr id="24580" name="Picture 4" descr="\\fscluster\users\artana\Desktop\worldwid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11" y="3150512"/>
              <a:ext cx="501080" cy="501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D3BFC15C-71A8-FF46-BC2C-6C7E7A3C320E}"/>
              </a:ext>
            </a:extLst>
          </p:cNvPr>
          <p:cNvGrpSpPr/>
          <p:nvPr/>
        </p:nvGrpSpPr>
        <p:grpSpPr>
          <a:xfrm>
            <a:off x="-24680" y="4257726"/>
            <a:ext cx="764897" cy="946582"/>
            <a:chOff x="-24680" y="4257726"/>
            <a:chExt cx="764897" cy="946582"/>
          </a:xfrm>
        </p:grpSpPr>
        <p:sp>
          <p:nvSpPr>
            <p:cNvPr id="20" name="Freeform 400">
              <a:extLst>
                <a:ext uri="{FF2B5EF4-FFF2-40B4-BE49-F238E27FC236}">
                  <a16:creationId xmlns:a16="http://schemas.microsoft.com/office/drawing/2014/main" id="{0F3871C2-1403-F849-937F-C4F51D2DC3A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115522" y="4348568"/>
              <a:ext cx="946582" cy="764897"/>
            </a:xfrm>
            <a:custGeom>
              <a:avLst/>
              <a:gdLst>
                <a:gd name="T0" fmla="*/ 2196 w 4392"/>
                <a:gd name="T1" fmla="*/ 2104 h 2104"/>
                <a:gd name="T2" fmla="*/ 4392 w 4392"/>
                <a:gd name="T3" fmla="*/ 1089 h 2104"/>
                <a:gd name="T4" fmla="*/ 4392 w 4392"/>
                <a:gd name="T5" fmla="*/ 0 h 2104"/>
                <a:gd name="T6" fmla="*/ 0 w 4392"/>
                <a:gd name="T7" fmla="*/ 0 h 2104"/>
                <a:gd name="T8" fmla="*/ 0 w 4392"/>
                <a:gd name="T9" fmla="*/ 1089 h 2104"/>
                <a:gd name="T10" fmla="*/ 2196 w 4392"/>
                <a:gd name="T11" fmla="*/ 2104 h 2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2" h="2104">
                  <a:moveTo>
                    <a:pt x="2196" y="2104"/>
                  </a:moveTo>
                  <a:cubicBezTo>
                    <a:pt x="3165" y="2104"/>
                    <a:pt x="4002" y="1689"/>
                    <a:pt x="4392" y="1089"/>
                  </a:cubicBezTo>
                  <a:cubicBezTo>
                    <a:pt x="4392" y="0"/>
                    <a:pt x="4392" y="0"/>
                    <a:pt x="43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9"/>
                    <a:pt x="0" y="1089"/>
                    <a:pt x="0" y="1089"/>
                  </a:cubicBezTo>
                  <a:cubicBezTo>
                    <a:pt x="390" y="1689"/>
                    <a:pt x="1227" y="2104"/>
                    <a:pt x="2196" y="2104"/>
                  </a:cubicBezTo>
                  <a:close/>
                </a:path>
              </a:pathLst>
            </a:custGeom>
            <a:solidFill>
              <a:srgbClr val="73AADE"/>
            </a:solidFill>
            <a:ln>
              <a:noFill/>
            </a:ln>
          </p:spPr>
          <p:txBody>
            <a:bodyPr vert="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19" name="Freeform 106">
              <a:extLst>
                <a:ext uri="{FF2B5EF4-FFF2-40B4-BE49-F238E27FC236}">
                  <a16:creationId xmlns:a16="http://schemas.microsoft.com/office/drawing/2014/main" id="{ACCDAFF9-07C8-0540-9745-DA211DCE2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8" y="4501183"/>
              <a:ext cx="508075" cy="511993"/>
            </a:xfrm>
            <a:custGeom>
              <a:avLst/>
              <a:gdLst>
                <a:gd name="T0" fmla="*/ 539580 w 426"/>
                <a:gd name="T1" fmla="*/ 0 h 427"/>
                <a:gd name="T2" fmla="*/ 539580 w 426"/>
                <a:gd name="T3" fmla="*/ 0 h 427"/>
                <a:gd name="T4" fmla="*/ 76876 w 426"/>
                <a:gd name="T5" fmla="*/ 0 h 427"/>
                <a:gd name="T6" fmla="*/ 0 w 426"/>
                <a:gd name="T7" fmla="*/ 77241 h 427"/>
                <a:gd name="T8" fmla="*/ 0 w 426"/>
                <a:gd name="T9" fmla="*/ 542143 h 427"/>
                <a:gd name="T10" fmla="*/ 76876 w 426"/>
                <a:gd name="T11" fmla="*/ 620842 h 427"/>
                <a:gd name="T12" fmla="*/ 308953 w 426"/>
                <a:gd name="T13" fmla="*/ 620842 h 427"/>
                <a:gd name="T14" fmla="*/ 308953 w 426"/>
                <a:gd name="T15" fmla="*/ 399321 h 427"/>
                <a:gd name="T16" fmla="*/ 232077 w 426"/>
                <a:gd name="T17" fmla="*/ 399321 h 427"/>
                <a:gd name="T18" fmla="*/ 232077 w 426"/>
                <a:gd name="T19" fmla="*/ 297304 h 427"/>
                <a:gd name="T20" fmla="*/ 308953 w 426"/>
                <a:gd name="T21" fmla="*/ 297304 h 427"/>
                <a:gd name="T22" fmla="*/ 308953 w 426"/>
                <a:gd name="T23" fmla="*/ 244839 h 427"/>
                <a:gd name="T24" fmla="*/ 436596 w 426"/>
                <a:gd name="T25" fmla="*/ 116590 h 427"/>
                <a:gd name="T26" fmla="*/ 501867 w 426"/>
                <a:gd name="T27" fmla="*/ 116590 h 427"/>
                <a:gd name="T28" fmla="*/ 501867 w 426"/>
                <a:gd name="T29" fmla="*/ 233180 h 427"/>
                <a:gd name="T30" fmla="*/ 449650 w 426"/>
                <a:gd name="T31" fmla="*/ 233180 h 427"/>
                <a:gd name="T32" fmla="*/ 423541 w 426"/>
                <a:gd name="T33" fmla="*/ 244839 h 427"/>
                <a:gd name="T34" fmla="*/ 423541 w 426"/>
                <a:gd name="T35" fmla="*/ 297304 h 427"/>
                <a:gd name="T36" fmla="*/ 501867 w 426"/>
                <a:gd name="T37" fmla="*/ 297304 h 427"/>
                <a:gd name="T38" fmla="*/ 501867 w 426"/>
                <a:gd name="T39" fmla="*/ 399321 h 427"/>
                <a:gd name="T40" fmla="*/ 423541 w 426"/>
                <a:gd name="T41" fmla="*/ 399321 h 427"/>
                <a:gd name="T42" fmla="*/ 423541 w 426"/>
                <a:gd name="T43" fmla="*/ 620842 h 427"/>
                <a:gd name="T44" fmla="*/ 539580 w 426"/>
                <a:gd name="T45" fmla="*/ 620842 h 427"/>
                <a:gd name="T46" fmla="*/ 616456 w 426"/>
                <a:gd name="T47" fmla="*/ 542143 h 427"/>
                <a:gd name="T48" fmla="*/ 616456 w 426"/>
                <a:gd name="T49" fmla="*/ 77241 h 427"/>
                <a:gd name="T50" fmla="*/ 539580 w 426"/>
                <a:gd name="T51" fmla="*/ 0 h 4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26" h="427">
                  <a:moveTo>
                    <a:pt x="372" y="0"/>
                  </a:moveTo>
                  <a:lnTo>
                    <a:pt x="372" y="0"/>
                  </a:lnTo>
                  <a:cubicBezTo>
                    <a:pt x="53" y="0"/>
                    <a:pt x="53" y="0"/>
                    <a:pt x="53" y="0"/>
                  </a:cubicBezTo>
                  <a:cubicBezTo>
                    <a:pt x="27" y="0"/>
                    <a:pt x="0" y="27"/>
                    <a:pt x="0" y="53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0" y="399"/>
                    <a:pt x="27" y="426"/>
                    <a:pt x="53" y="426"/>
                  </a:cubicBezTo>
                  <a:cubicBezTo>
                    <a:pt x="213" y="426"/>
                    <a:pt x="213" y="426"/>
                    <a:pt x="213" y="426"/>
                  </a:cubicBezTo>
                  <a:cubicBezTo>
                    <a:pt x="213" y="274"/>
                    <a:pt x="213" y="274"/>
                    <a:pt x="213" y="274"/>
                  </a:cubicBezTo>
                  <a:cubicBezTo>
                    <a:pt x="160" y="274"/>
                    <a:pt x="160" y="274"/>
                    <a:pt x="160" y="274"/>
                  </a:cubicBezTo>
                  <a:cubicBezTo>
                    <a:pt x="160" y="204"/>
                    <a:pt x="160" y="204"/>
                    <a:pt x="160" y="204"/>
                  </a:cubicBezTo>
                  <a:cubicBezTo>
                    <a:pt x="213" y="204"/>
                    <a:pt x="213" y="204"/>
                    <a:pt x="213" y="204"/>
                  </a:cubicBezTo>
                  <a:cubicBezTo>
                    <a:pt x="213" y="168"/>
                    <a:pt x="213" y="168"/>
                    <a:pt x="213" y="168"/>
                  </a:cubicBezTo>
                  <a:cubicBezTo>
                    <a:pt x="213" y="124"/>
                    <a:pt x="257" y="80"/>
                    <a:pt x="301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160"/>
                    <a:pt x="346" y="160"/>
                    <a:pt x="346" y="160"/>
                  </a:cubicBezTo>
                  <a:cubicBezTo>
                    <a:pt x="310" y="160"/>
                    <a:pt x="310" y="160"/>
                    <a:pt x="310" y="160"/>
                  </a:cubicBezTo>
                  <a:cubicBezTo>
                    <a:pt x="292" y="160"/>
                    <a:pt x="292" y="160"/>
                    <a:pt x="292" y="168"/>
                  </a:cubicBezTo>
                  <a:cubicBezTo>
                    <a:pt x="292" y="204"/>
                    <a:pt x="292" y="204"/>
                    <a:pt x="292" y="204"/>
                  </a:cubicBezTo>
                  <a:cubicBezTo>
                    <a:pt x="346" y="204"/>
                    <a:pt x="346" y="204"/>
                    <a:pt x="346" y="204"/>
                  </a:cubicBezTo>
                  <a:cubicBezTo>
                    <a:pt x="346" y="274"/>
                    <a:pt x="346" y="274"/>
                    <a:pt x="346" y="274"/>
                  </a:cubicBezTo>
                  <a:cubicBezTo>
                    <a:pt x="292" y="274"/>
                    <a:pt x="292" y="274"/>
                    <a:pt x="292" y="274"/>
                  </a:cubicBezTo>
                  <a:cubicBezTo>
                    <a:pt x="292" y="426"/>
                    <a:pt x="292" y="426"/>
                    <a:pt x="292" y="426"/>
                  </a:cubicBezTo>
                  <a:cubicBezTo>
                    <a:pt x="372" y="426"/>
                    <a:pt x="372" y="426"/>
                    <a:pt x="372" y="426"/>
                  </a:cubicBezTo>
                  <a:cubicBezTo>
                    <a:pt x="399" y="426"/>
                    <a:pt x="425" y="399"/>
                    <a:pt x="425" y="372"/>
                  </a:cubicBezTo>
                  <a:cubicBezTo>
                    <a:pt x="425" y="53"/>
                    <a:pt x="425" y="53"/>
                    <a:pt x="425" y="53"/>
                  </a:cubicBezTo>
                  <a:cubicBezTo>
                    <a:pt x="425" y="27"/>
                    <a:pt x="399" y="0"/>
                    <a:pt x="37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12" tIns="22856" rIns="45712" bIns="22856" anchor="ctr"/>
            <a:lstStyle/>
            <a:p>
              <a:endParaRPr lang="fr-FR" sz="900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D605DA1C-59CC-B441-9677-D3A11BDD7CFC}"/>
              </a:ext>
            </a:extLst>
          </p:cNvPr>
          <p:cNvGrpSpPr/>
          <p:nvPr/>
        </p:nvGrpSpPr>
        <p:grpSpPr>
          <a:xfrm>
            <a:off x="740218" y="4305516"/>
            <a:ext cx="6504672" cy="1200329"/>
            <a:chOff x="743456" y="4221088"/>
            <a:chExt cx="6504672" cy="1200329"/>
          </a:xfrm>
        </p:grpSpPr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D91BB04C-7B0E-4C47-87ED-A9CB556EA4F8}"/>
                </a:ext>
              </a:extLst>
            </p:cNvPr>
            <p:cNvSpPr txBox="1"/>
            <p:nvPr/>
          </p:nvSpPr>
          <p:spPr>
            <a:xfrm>
              <a:off x="743456" y="4221088"/>
              <a:ext cx="65046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altLang="fr-FR" sz="3600" b="1" dirty="0" err="1">
                  <a:solidFill>
                    <a:schemeClr val="tx2"/>
                  </a:solidFill>
                </a:rPr>
                <a:t>facebook.com</a:t>
              </a:r>
              <a:r>
                <a:rPr lang="en-CA" altLang="fr-FR" sz="3600" b="1" dirty="0">
                  <a:solidFill>
                    <a:schemeClr val="tx2"/>
                  </a:solidFill>
                </a:rPr>
                <a:t>/</a:t>
              </a:r>
              <a:r>
                <a:rPr lang="en-CA" altLang="fr-FR" sz="3600" b="1" dirty="0" err="1">
                  <a:solidFill>
                    <a:schemeClr val="tx2"/>
                  </a:solidFill>
                </a:rPr>
                <a:t>formationcroisee</a:t>
              </a:r>
              <a:br>
                <a:rPr lang="en-CA" altLang="fr-FR" sz="3600" b="1" dirty="0">
                  <a:solidFill>
                    <a:schemeClr val="tx2"/>
                  </a:solidFill>
                </a:rPr>
              </a:br>
              <a:endParaRPr lang="en-CA" altLang="fr-FR" sz="3600" dirty="0">
                <a:solidFill>
                  <a:schemeClr val="tx2"/>
                </a:solidFill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82B57EF-75A3-1E41-A92E-2D7B7C06A239}"/>
                </a:ext>
              </a:extLst>
            </p:cNvPr>
            <p:cNvSpPr/>
            <p:nvPr/>
          </p:nvSpPr>
          <p:spPr>
            <a:xfrm>
              <a:off x="806631" y="4809190"/>
              <a:ext cx="29851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  <a:defRPr/>
              </a:pPr>
              <a:r>
                <a:rPr lang="en-CA" altLang="fr-FR" dirty="0" err="1">
                  <a:solidFill>
                    <a:srgbClr val="3A5177"/>
                  </a:solidFill>
                </a:rPr>
                <a:t>Revoyez</a:t>
              </a:r>
              <a:r>
                <a:rPr lang="en-CA" altLang="fr-FR" dirty="0">
                  <a:solidFill>
                    <a:srgbClr val="3A5177"/>
                  </a:solidFill>
                </a:rPr>
                <a:t> les </a:t>
              </a:r>
              <a:r>
                <a:rPr lang="en-CA" altLang="fr-FR" dirty="0" err="1">
                  <a:solidFill>
                    <a:srgbClr val="3A5177"/>
                  </a:solidFill>
                </a:rPr>
                <a:t>conférences</a:t>
              </a:r>
              <a:r>
                <a:rPr lang="en-CA" altLang="fr-FR" dirty="0">
                  <a:solidFill>
                    <a:srgbClr val="3A5177"/>
                  </a:solidFill>
                </a:rPr>
                <a:t>!</a:t>
              </a:r>
              <a:endParaRPr lang="fr-CA" altLang="fr-FR" dirty="0">
                <a:solidFill>
                  <a:srgbClr val="3A517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7853314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0B1954-8C7D-4B85-A47F-068811663996}"/>
              </a:ext>
            </a:extLst>
          </p:cNvPr>
          <p:cNvSpPr/>
          <p:nvPr/>
        </p:nvSpPr>
        <p:spPr>
          <a:xfrm>
            <a:off x="-14808" y="1988840"/>
            <a:ext cx="12426654" cy="4869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50800" dir="54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DE98FD-3CDD-0C4B-9C5D-F57DD816565E}"/>
              </a:ext>
            </a:extLst>
          </p:cNvPr>
          <p:cNvSpPr/>
          <p:nvPr/>
        </p:nvSpPr>
        <p:spPr>
          <a:xfrm>
            <a:off x="-24680" y="-8535"/>
            <a:ext cx="12436526" cy="2013069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B4B472-38DB-1B44-B4EE-CAAD7FA9ABE7}"/>
              </a:ext>
            </a:extLst>
          </p:cNvPr>
          <p:cNvSpPr/>
          <p:nvPr/>
        </p:nvSpPr>
        <p:spPr>
          <a:xfrm>
            <a:off x="-38100" y="283866"/>
            <a:ext cx="4577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6000" b="1" dirty="0">
              <a:solidFill>
                <a:srgbClr val="017ABB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83CC572-F89F-9349-97A2-12ADBAC9EE59}"/>
              </a:ext>
            </a:extLst>
          </p:cNvPr>
          <p:cNvGrpSpPr/>
          <p:nvPr/>
        </p:nvGrpSpPr>
        <p:grpSpPr>
          <a:xfrm>
            <a:off x="-24679" y="296155"/>
            <a:ext cx="1008113" cy="1332645"/>
            <a:chOff x="-24679" y="81318"/>
            <a:chExt cx="1008113" cy="1332645"/>
          </a:xfrm>
          <a:solidFill>
            <a:schemeClr val="bg1"/>
          </a:solidFill>
        </p:grpSpPr>
        <p:sp>
          <p:nvSpPr>
            <p:cNvPr id="13" name="Freeform 400">
              <a:extLst>
                <a:ext uri="{FF2B5EF4-FFF2-40B4-BE49-F238E27FC236}">
                  <a16:creationId xmlns:a16="http://schemas.microsoft.com/office/drawing/2014/main" id="{6BE88D82-6C3F-3246-9F80-AF01F711616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186945" y="243584"/>
              <a:ext cx="1332645" cy="1008113"/>
            </a:xfrm>
            <a:custGeom>
              <a:avLst/>
              <a:gdLst>
                <a:gd name="T0" fmla="*/ 2196 w 4392"/>
                <a:gd name="T1" fmla="*/ 2104 h 2104"/>
                <a:gd name="T2" fmla="*/ 4392 w 4392"/>
                <a:gd name="T3" fmla="*/ 1089 h 2104"/>
                <a:gd name="T4" fmla="*/ 4392 w 4392"/>
                <a:gd name="T5" fmla="*/ 0 h 2104"/>
                <a:gd name="T6" fmla="*/ 0 w 4392"/>
                <a:gd name="T7" fmla="*/ 0 h 2104"/>
                <a:gd name="T8" fmla="*/ 0 w 4392"/>
                <a:gd name="T9" fmla="*/ 1089 h 2104"/>
                <a:gd name="T10" fmla="*/ 2196 w 4392"/>
                <a:gd name="T11" fmla="*/ 2104 h 2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2" h="2104">
                  <a:moveTo>
                    <a:pt x="2196" y="2104"/>
                  </a:moveTo>
                  <a:cubicBezTo>
                    <a:pt x="3165" y="2104"/>
                    <a:pt x="4002" y="1689"/>
                    <a:pt x="4392" y="1089"/>
                  </a:cubicBezTo>
                  <a:cubicBezTo>
                    <a:pt x="4392" y="0"/>
                    <a:pt x="4392" y="0"/>
                    <a:pt x="43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9"/>
                    <a:pt x="0" y="1089"/>
                    <a:pt x="0" y="1089"/>
                  </a:cubicBezTo>
                  <a:cubicBezTo>
                    <a:pt x="390" y="1689"/>
                    <a:pt x="1227" y="2104"/>
                    <a:pt x="2196" y="2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 b="1" dirty="0">
                <a:solidFill>
                  <a:srgbClr val="017ABB"/>
                </a:solidFill>
              </a:endParaRP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366BEC6-A7DC-7440-A35E-E6F0DA566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2656"/>
              <a:ext cx="807405" cy="798017"/>
            </a:xfrm>
            <a:prstGeom prst="rect">
              <a:avLst/>
            </a:prstGeom>
            <a:grpFill/>
          </p:spPr>
        </p:pic>
      </p:grp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C027B974-D22A-7B4B-97DE-6A5FA013FC7D}"/>
              </a:ext>
            </a:extLst>
          </p:cNvPr>
          <p:cNvSpPr txBox="1">
            <a:spLocks/>
          </p:cNvSpPr>
          <p:nvPr/>
        </p:nvSpPr>
        <p:spPr>
          <a:xfrm>
            <a:off x="949279" y="584110"/>
            <a:ext cx="6226841" cy="741363"/>
          </a:xfrm>
          <a:prstGeom prst="rect">
            <a:avLst/>
          </a:prstGeom>
        </p:spPr>
        <p:txBody>
          <a:bodyPr vert="horz" lIns="91423" tIns="45712" rIns="91423" bIns="45712" rtlCol="0">
            <a:noAutofit/>
          </a:bodyPr>
          <a:lstStyle>
            <a:lvl1pPr marL="0" indent="0" algn="ctr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03" indent="-285732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2927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098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268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439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91434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fr-CA" altLang="fr-FR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Diapos supplémentaires</a:t>
            </a:r>
          </a:p>
        </p:txBody>
      </p:sp>
    </p:spTree>
    <p:extLst>
      <p:ext uri="{BB962C8B-B14F-4D97-AF65-F5344CB8AC3E}">
        <p14:creationId xmlns:p14="http://schemas.microsoft.com/office/powerpoint/2010/main" val="1542556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 txBox="1">
            <a:spLocks/>
          </p:cNvSpPr>
          <p:nvPr/>
        </p:nvSpPr>
        <p:spPr>
          <a:xfrm>
            <a:off x="1199456" y="1892831"/>
            <a:ext cx="5376597" cy="362356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sz="2133">
              <a:ea typeface="+mn-lt"/>
              <a:cs typeface="+mn-lt"/>
            </a:endParaRPr>
          </a:p>
        </p:txBody>
      </p:sp>
      <p:pic>
        <p:nvPicPr>
          <p:cNvPr id="3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551D82B6-CAE7-4CF3-8888-1BE639240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4" y="1344243"/>
            <a:ext cx="11894045" cy="472603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508C5DD-45D1-E349-982C-FD793E1D6674}"/>
              </a:ext>
            </a:extLst>
          </p:cNvPr>
          <p:cNvSpPr txBox="1"/>
          <p:nvPr/>
        </p:nvSpPr>
        <p:spPr>
          <a:xfrm>
            <a:off x="65678" y="6488669"/>
            <a:ext cx="113315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1600" dirty="0">
                <a:solidFill>
                  <a:srgbClr val="7F7F7F"/>
                </a:solidFill>
              </a:rPr>
              <a:t>Source: Institut de la statistique du Québec, Enquête québécoise sur la santé des jeunes du secondaire, 2010-2011 et 2016-2017</a:t>
            </a:r>
            <a:endParaRPr lang="fr-FR" sz="1600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3E5ABC3E-CFA8-0B43-B941-5D3AC402D733}"/>
              </a:ext>
            </a:extLst>
          </p:cNvPr>
          <p:cNvSpPr txBox="1">
            <a:spLocks/>
          </p:cNvSpPr>
          <p:nvPr/>
        </p:nvSpPr>
        <p:spPr>
          <a:xfrm>
            <a:off x="335360" y="274637"/>
            <a:ext cx="1152128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CA" sz="4533" b="1" dirty="0">
                <a:solidFill>
                  <a:srgbClr val="FF5C39"/>
                </a:solidFill>
              </a:rPr>
              <a:t>Quelques données  à Montréal – consommation de substances psychoactives (SPA)</a:t>
            </a:r>
          </a:p>
        </p:txBody>
      </p:sp>
    </p:spTree>
    <p:extLst>
      <p:ext uri="{BB962C8B-B14F-4D97-AF65-F5344CB8AC3E}">
        <p14:creationId xmlns:p14="http://schemas.microsoft.com/office/powerpoint/2010/main" val="6439202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 txBox="1">
            <a:spLocks/>
          </p:cNvSpPr>
          <p:nvPr/>
        </p:nvSpPr>
        <p:spPr>
          <a:xfrm>
            <a:off x="2580302" y="1619313"/>
            <a:ext cx="9072711" cy="2923051"/>
          </a:xfrm>
          <a:prstGeom prst="rect">
            <a:avLst/>
          </a:prstGeom>
        </p:spPr>
        <p:txBody>
          <a:bodyPr lIns="121920" tIns="60960" rIns="121920" bIns="6096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400" dirty="0"/>
              <a:t>Garder en tête que la majorité des jeunes ne présentent pas une consommation à risque ou problématique (96% = feux verts à Montréal, EQSJS 2016-2017)</a:t>
            </a:r>
          </a:p>
          <a:p>
            <a:r>
              <a:rPr lang="fr-CA" sz="2400" dirty="0"/>
              <a:t>Être ouvert et à l’écoute </a:t>
            </a:r>
          </a:p>
          <a:p>
            <a:r>
              <a:rPr lang="fr-CA" sz="2400" dirty="0"/>
              <a:t>Être prêt à répondre aux interrogations des jeunes</a:t>
            </a:r>
          </a:p>
          <a:p>
            <a:r>
              <a:rPr lang="fr-CA" sz="2400" dirty="0"/>
              <a:t>Choisir les moments et contextes propices pour aborder le sujet</a:t>
            </a:r>
          </a:p>
          <a:p>
            <a:r>
              <a:rPr lang="fr-CA" sz="2400" dirty="0"/>
              <a:t>Donner des informations justes, crédibles et nuancées</a:t>
            </a:r>
          </a:p>
          <a:p>
            <a:r>
              <a:rPr lang="fr-CA" sz="2400" dirty="0"/>
              <a:t>Adapter les messages à l’âge et au niveau de développement</a:t>
            </a:r>
          </a:p>
          <a:p>
            <a:r>
              <a:rPr lang="fr-CA" sz="2400" dirty="0"/>
              <a:t>Éviter de dramatiser ou de banaliser la consommation</a:t>
            </a:r>
          </a:p>
          <a:p>
            <a:r>
              <a:rPr lang="fr-CA" sz="2400" dirty="0"/>
              <a:t>Prioriser les messages non-moralisateurs </a:t>
            </a:r>
          </a:p>
          <a:p>
            <a:r>
              <a:rPr lang="fr-CA" sz="2400" dirty="0"/>
              <a:t>Se tenir informé des ressources pour référer les jeunes au besoin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2B178B4-CDED-454C-BED2-2E2B10ADA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6133" y="180708"/>
            <a:ext cx="7271799" cy="1336736"/>
          </a:xfrm>
        </p:spPr>
        <p:txBody>
          <a:bodyPr>
            <a:noAutofit/>
          </a:bodyPr>
          <a:lstStyle/>
          <a:p>
            <a:pPr algn="l"/>
            <a:r>
              <a:rPr lang="fr-CA" sz="4267" b="1" dirty="0">
                <a:solidFill>
                  <a:srgbClr val="FF5C39"/>
                </a:solidFill>
                <a:cs typeface="Calibri"/>
              </a:rPr>
              <a:t>Conseils pour parler de consommation avec les jeunes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EEEF1E-0984-F24D-A221-692A4CC213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284393"/>
            <a:ext cx="2132644" cy="814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00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C16117-1E1C-DF47-A453-7C5D85BA9DFA}"/>
              </a:ext>
            </a:extLst>
          </p:cNvPr>
          <p:cNvSpPr/>
          <p:nvPr/>
        </p:nvSpPr>
        <p:spPr>
          <a:xfrm rot="5400000">
            <a:off x="5245597" y="-5279355"/>
            <a:ext cx="1700806" cy="12259516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endParaRPr lang="en-CA" dirty="0"/>
          </a:p>
        </p:txBody>
      </p:sp>
      <p:sp>
        <p:nvSpPr>
          <p:cNvPr id="113666" name="Espace réservé du contenu 1"/>
          <p:cNvSpPr>
            <a:spLocks noGrp="1"/>
          </p:cNvSpPr>
          <p:nvPr>
            <p:ph sz="quarter" idx="11"/>
          </p:nvPr>
        </p:nvSpPr>
        <p:spPr>
          <a:xfrm>
            <a:off x="1442782" y="1844824"/>
            <a:ext cx="8813037" cy="4584567"/>
          </a:xfrm>
        </p:spPr>
        <p:txBody>
          <a:bodyPr>
            <a:noAutofit/>
          </a:bodyPr>
          <a:lstStyle/>
          <a:p>
            <a:pPr marL="457171" lvl="1" indent="0" eaLnBrk="1" hangingPunct="1">
              <a:buNone/>
            </a:pPr>
            <a:endParaRPr lang="fr-CA" altLang="fr-FR" sz="3200" dirty="0">
              <a:latin typeface="+mj-lt"/>
            </a:endParaRPr>
          </a:p>
          <a:p>
            <a:pPr marL="457171" lvl="1" indent="0" eaLnBrk="1" hangingPunct="1">
              <a:buNone/>
            </a:pPr>
            <a:endParaRPr lang="fr-CA" altLang="fr-FR" sz="3200" dirty="0">
              <a:latin typeface="+mj-lt"/>
            </a:endParaRPr>
          </a:p>
        </p:txBody>
      </p:sp>
      <p:sp>
        <p:nvSpPr>
          <p:cNvPr id="30723" name="Titre 2"/>
          <p:cNvSpPr>
            <a:spLocks noGrp="1"/>
          </p:cNvSpPr>
          <p:nvPr>
            <p:ph type="title"/>
          </p:nvPr>
        </p:nvSpPr>
        <p:spPr>
          <a:xfrm>
            <a:off x="1415480" y="629891"/>
            <a:ext cx="8229600" cy="81882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CA" altLang="fr-FR" sz="4000" dirty="0">
                <a:solidFill>
                  <a:schemeClr val="bg1"/>
                </a:solidFill>
                <a:latin typeface="+mj-lt"/>
              </a:rPr>
              <a:t>Au menu: Trois présentations</a:t>
            </a:r>
            <a:br>
              <a:rPr lang="fr-CA" altLang="fr-FR" sz="4000" dirty="0">
                <a:solidFill>
                  <a:schemeClr val="bg1"/>
                </a:solidFill>
                <a:latin typeface="+mj-lt"/>
              </a:rPr>
            </a:br>
            <a:endParaRPr lang="fr-CA" altLang="fr-FR" sz="4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C7F7F14-6CDC-C547-9269-62117A610B73}"/>
              </a:ext>
            </a:extLst>
          </p:cNvPr>
          <p:cNvGrpSpPr/>
          <p:nvPr/>
        </p:nvGrpSpPr>
        <p:grpSpPr>
          <a:xfrm>
            <a:off x="-33757" y="116069"/>
            <a:ext cx="1089198" cy="1332645"/>
            <a:chOff x="-105763" y="81317"/>
            <a:chExt cx="1089198" cy="1332645"/>
          </a:xfrm>
        </p:grpSpPr>
        <p:sp>
          <p:nvSpPr>
            <p:cNvPr id="8" name="Freeform 400">
              <a:extLst>
                <a:ext uri="{FF2B5EF4-FFF2-40B4-BE49-F238E27FC236}">
                  <a16:creationId xmlns:a16="http://schemas.microsoft.com/office/drawing/2014/main" id="{8BD7B667-0AD5-0740-B1B8-DA49A7519F4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227487" y="203041"/>
              <a:ext cx="1332645" cy="1089198"/>
            </a:xfrm>
            <a:custGeom>
              <a:avLst/>
              <a:gdLst>
                <a:gd name="T0" fmla="*/ 2196 w 4392"/>
                <a:gd name="T1" fmla="*/ 2104 h 2104"/>
                <a:gd name="T2" fmla="*/ 4392 w 4392"/>
                <a:gd name="T3" fmla="*/ 1089 h 2104"/>
                <a:gd name="T4" fmla="*/ 4392 w 4392"/>
                <a:gd name="T5" fmla="*/ 0 h 2104"/>
                <a:gd name="T6" fmla="*/ 0 w 4392"/>
                <a:gd name="T7" fmla="*/ 0 h 2104"/>
                <a:gd name="T8" fmla="*/ 0 w 4392"/>
                <a:gd name="T9" fmla="*/ 1089 h 2104"/>
                <a:gd name="T10" fmla="*/ 2196 w 4392"/>
                <a:gd name="T11" fmla="*/ 2104 h 2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2" h="2104">
                  <a:moveTo>
                    <a:pt x="2196" y="2104"/>
                  </a:moveTo>
                  <a:cubicBezTo>
                    <a:pt x="3165" y="2104"/>
                    <a:pt x="4002" y="1689"/>
                    <a:pt x="4392" y="1089"/>
                  </a:cubicBezTo>
                  <a:cubicBezTo>
                    <a:pt x="4392" y="0"/>
                    <a:pt x="4392" y="0"/>
                    <a:pt x="43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9"/>
                    <a:pt x="0" y="1089"/>
                    <a:pt x="0" y="1089"/>
                  </a:cubicBezTo>
                  <a:cubicBezTo>
                    <a:pt x="390" y="1689"/>
                    <a:pt x="1227" y="2104"/>
                    <a:pt x="2196" y="210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 b="1" dirty="0">
                <a:solidFill>
                  <a:srgbClr val="017ABB"/>
                </a:solidFill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CF42C2A-7D4F-D745-9BDE-95A4201B2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2656"/>
              <a:ext cx="807405" cy="798017"/>
            </a:xfrm>
            <a:prstGeom prst="rect">
              <a:avLst/>
            </a:prstGeom>
          </p:spPr>
        </p:pic>
      </p:grpSp>
      <p:sp>
        <p:nvSpPr>
          <p:cNvPr id="2" name="ZoneTexte 1"/>
          <p:cNvSpPr txBox="1"/>
          <p:nvPr/>
        </p:nvSpPr>
        <p:spPr>
          <a:xfrm>
            <a:off x="335361" y="1816875"/>
            <a:ext cx="11593286" cy="50629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accent6">
                    <a:lumMod val="25000"/>
                  </a:schemeClr>
                </a:solidFill>
                <a:latin typeface="+mj-lt"/>
                <a:cs typeface="Segoe UI" panose="020B0502040204020203" pitchFamily="34" charset="0"/>
              </a:rPr>
              <a:t>Emmanuelle Prairie </a:t>
            </a:r>
          </a:p>
          <a:p>
            <a:r>
              <a:rPr lang="fr-CA" sz="1400" dirty="0">
                <a:latin typeface="+mj-lt"/>
              </a:rPr>
              <a:t>Agente de planification, de programmation et de recherche </a:t>
            </a:r>
          </a:p>
          <a:p>
            <a:r>
              <a:rPr lang="fr-CA" sz="1400" dirty="0">
                <a:latin typeface="+mj-lt"/>
              </a:rPr>
              <a:t>CIUSSS du </a:t>
            </a:r>
            <a:r>
              <a:rPr lang="fr-CA" sz="1400" dirty="0" err="1">
                <a:latin typeface="+mj-lt"/>
              </a:rPr>
              <a:t>Centre-Sud-de-l’Île-de-Montréal</a:t>
            </a:r>
            <a:r>
              <a:rPr lang="fr-CA" sz="1400" dirty="0">
                <a:latin typeface="+mj-lt"/>
              </a:rPr>
              <a:t>, Direction régionale de santé publique</a:t>
            </a:r>
          </a:p>
          <a:p>
            <a:endParaRPr lang="fr-CA" dirty="0">
              <a:latin typeface="+mj-lt"/>
            </a:endParaRPr>
          </a:p>
          <a:p>
            <a:r>
              <a:rPr lang="fr-CA" sz="2000" b="1" dirty="0" err="1">
                <a:latin typeface="+mj-lt"/>
              </a:rPr>
              <a:t>Sihem</a:t>
            </a:r>
            <a:r>
              <a:rPr lang="fr-CA" sz="2000" b="1" dirty="0">
                <a:latin typeface="+mj-lt"/>
              </a:rPr>
              <a:t> </a:t>
            </a:r>
            <a:r>
              <a:rPr lang="fr-CA" sz="2000" b="1" dirty="0" err="1">
                <a:latin typeface="+mj-lt"/>
              </a:rPr>
              <a:t>Boutaleb</a:t>
            </a:r>
            <a:r>
              <a:rPr lang="fr-CA" sz="2000" b="1" dirty="0">
                <a:latin typeface="+mj-lt"/>
              </a:rPr>
              <a:t> et Taylor </a:t>
            </a:r>
            <a:r>
              <a:rPr lang="fr-CA" sz="2000" b="1" dirty="0" err="1">
                <a:latin typeface="+mj-lt"/>
              </a:rPr>
              <a:t>McNulty</a:t>
            </a:r>
            <a:endParaRPr lang="fr-CA" sz="2000" b="1" dirty="0">
              <a:latin typeface="+mj-lt"/>
            </a:endParaRPr>
          </a:p>
          <a:p>
            <a:r>
              <a:rPr lang="fr-CA" sz="1400" dirty="0">
                <a:latin typeface="+mj-lt"/>
              </a:rPr>
              <a:t>Travailleuses sociales </a:t>
            </a:r>
          </a:p>
          <a:p>
            <a:r>
              <a:rPr lang="fr-CA" sz="1400" dirty="0">
                <a:latin typeface="+mj-lt"/>
              </a:rPr>
              <a:t>CIUSSS de l’</a:t>
            </a:r>
            <a:r>
              <a:rPr lang="fr-CA" sz="1400" dirty="0" err="1">
                <a:latin typeface="+mj-lt"/>
              </a:rPr>
              <a:t>Ouest-de-l’île-de-Montréal</a:t>
            </a:r>
            <a:r>
              <a:rPr lang="fr-CA" sz="1400" dirty="0">
                <a:latin typeface="+mj-lt"/>
              </a:rPr>
              <a:t> </a:t>
            </a:r>
          </a:p>
          <a:p>
            <a:endParaRPr lang="fr-CA" dirty="0"/>
          </a:p>
          <a:p>
            <a:r>
              <a:rPr lang="fr-CA" sz="2000" b="1" dirty="0"/>
              <a:t>Jean-François Racine </a:t>
            </a:r>
          </a:p>
          <a:p>
            <a:r>
              <a:rPr lang="fr-CA" sz="1400" dirty="0"/>
              <a:t>Chef de service en réadaptation, Service externe dépendance, Ouest et Centre-Ouest </a:t>
            </a:r>
          </a:p>
          <a:p>
            <a:r>
              <a:rPr lang="fr-CA" sz="1400" dirty="0"/>
              <a:t>CIUSSS du </a:t>
            </a:r>
            <a:r>
              <a:rPr lang="fr-CA" sz="1400" dirty="0" err="1"/>
              <a:t>Centre-Sud-de-l’Île-de-Montréal</a:t>
            </a:r>
            <a:r>
              <a:rPr lang="fr-CA" sz="1400" dirty="0"/>
              <a:t> - Direction des programmes santé mentale et dépendance</a:t>
            </a:r>
          </a:p>
          <a:p>
            <a:endParaRPr lang="fr-CA" b="1" dirty="0">
              <a:solidFill>
                <a:schemeClr val="accent6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CA" dirty="0">
              <a:solidFill>
                <a:schemeClr val="accent6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CA" sz="3200" dirty="0"/>
              <a:t>Des réponses à vos questions (Q&amp;A)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fr-CA" sz="32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45" y="5897531"/>
            <a:ext cx="10775358" cy="453081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6023992" y="5766955"/>
            <a:ext cx="720000" cy="72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6600056" y="5424057"/>
            <a:ext cx="424002" cy="2721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6">
            <a:extLst>
              <a:ext uri="{FF2B5EF4-FFF2-40B4-BE49-F238E27FC236}">
                <a16:creationId xmlns:a16="http://schemas.microsoft.com/office/drawing/2014/main" id="{E2A5A56B-E421-084D-A40E-68A00DF23B68}"/>
              </a:ext>
            </a:extLst>
          </p:cNvPr>
          <p:cNvSpPr txBox="1"/>
          <p:nvPr/>
        </p:nvSpPr>
        <p:spPr>
          <a:xfrm>
            <a:off x="7176120" y="4729122"/>
            <a:ext cx="1916278" cy="83099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anrope" pitchFamily="2" charset="0"/>
              </a:rPr>
              <a:t>Écrire une question ou un commentaire</a:t>
            </a:r>
          </a:p>
        </p:txBody>
      </p:sp>
    </p:spTree>
    <p:extLst>
      <p:ext uri="{BB962C8B-B14F-4D97-AF65-F5344CB8AC3E}">
        <p14:creationId xmlns:p14="http://schemas.microsoft.com/office/powerpoint/2010/main" val="275206966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C16117-1E1C-DF47-A453-7C5D85BA9DFA}"/>
              </a:ext>
            </a:extLst>
          </p:cNvPr>
          <p:cNvSpPr/>
          <p:nvPr/>
        </p:nvSpPr>
        <p:spPr>
          <a:xfrm rot="5400000">
            <a:off x="5245597" y="-5279355"/>
            <a:ext cx="1700806" cy="12259516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endParaRPr lang="en-CA" dirty="0"/>
          </a:p>
        </p:txBody>
      </p:sp>
      <p:sp>
        <p:nvSpPr>
          <p:cNvPr id="113666" name="Espace réservé du contenu 1"/>
          <p:cNvSpPr>
            <a:spLocks noGrp="1"/>
          </p:cNvSpPr>
          <p:nvPr>
            <p:ph sz="quarter" idx="11"/>
          </p:nvPr>
        </p:nvSpPr>
        <p:spPr>
          <a:xfrm>
            <a:off x="263352" y="1844824"/>
            <a:ext cx="11593288" cy="482453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457171" lvl="1" indent="0" eaLnBrk="1" hangingPunct="1">
              <a:buNone/>
            </a:pPr>
            <a:endParaRPr lang="fr-CA" altLang="fr-FR" sz="3200" dirty="0">
              <a:latin typeface="+mj-lt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fr-CA" altLang="fr-FR" sz="3200" dirty="0">
                <a:latin typeface="+mj-lt"/>
              </a:rPr>
              <a:t>Liste de ressources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CA" altLang="fr-FR" sz="3200" dirty="0">
                <a:latin typeface="+mj-lt"/>
              </a:rPr>
              <a:t>Infographies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CA" altLang="fr-FR" sz="3200" dirty="0">
                <a:latin typeface="+mj-lt"/>
              </a:rPr>
              <a:t>Formation en ligne à venir (juin 2022) sur le thème du cannabis et de la santé mentale chez les jeunes. </a:t>
            </a:r>
          </a:p>
        </p:txBody>
      </p:sp>
      <p:sp>
        <p:nvSpPr>
          <p:cNvPr id="30723" name="Titre 2"/>
          <p:cNvSpPr>
            <a:spLocks noGrp="1"/>
          </p:cNvSpPr>
          <p:nvPr>
            <p:ph type="title"/>
          </p:nvPr>
        </p:nvSpPr>
        <p:spPr>
          <a:xfrm>
            <a:off x="1415480" y="297345"/>
            <a:ext cx="8229600" cy="1547479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fr-CA" altLang="fr-FR" sz="4000" dirty="0">
                <a:solidFill>
                  <a:schemeClr val="bg1"/>
                </a:solidFill>
                <a:latin typeface="+mj-lt"/>
              </a:rPr>
              <a:t>En complément, sur notre site web</a:t>
            </a:r>
            <a:br>
              <a:rPr lang="fr-CA" altLang="fr-FR" sz="4000" dirty="0">
                <a:solidFill>
                  <a:schemeClr val="bg1"/>
                </a:solidFill>
                <a:latin typeface="+mj-lt"/>
              </a:rPr>
            </a:br>
            <a:r>
              <a:rPr lang="fr-CA" altLang="fr-FR" sz="4000" b="0" u="sng" dirty="0">
                <a:solidFill>
                  <a:schemeClr val="bg1"/>
                </a:solidFill>
                <a:latin typeface="+mj-lt"/>
              </a:rPr>
              <a:t>www.formationcroisee.com</a:t>
            </a:r>
            <a:br>
              <a:rPr lang="fr-CA" altLang="fr-FR" sz="4000" dirty="0">
                <a:solidFill>
                  <a:schemeClr val="bg1"/>
                </a:solidFill>
                <a:latin typeface="+mj-lt"/>
              </a:rPr>
            </a:br>
            <a:endParaRPr lang="fr-CA" altLang="fr-FR" sz="4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C7F7F14-6CDC-C547-9269-62117A610B73}"/>
              </a:ext>
            </a:extLst>
          </p:cNvPr>
          <p:cNvGrpSpPr/>
          <p:nvPr/>
        </p:nvGrpSpPr>
        <p:grpSpPr>
          <a:xfrm>
            <a:off x="-33757" y="116069"/>
            <a:ext cx="1089198" cy="1332645"/>
            <a:chOff x="-105763" y="81317"/>
            <a:chExt cx="1089198" cy="1332645"/>
          </a:xfrm>
        </p:grpSpPr>
        <p:sp>
          <p:nvSpPr>
            <p:cNvPr id="8" name="Freeform 400">
              <a:extLst>
                <a:ext uri="{FF2B5EF4-FFF2-40B4-BE49-F238E27FC236}">
                  <a16:creationId xmlns:a16="http://schemas.microsoft.com/office/drawing/2014/main" id="{8BD7B667-0AD5-0740-B1B8-DA49A7519F4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227487" y="203041"/>
              <a:ext cx="1332645" cy="1089198"/>
            </a:xfrm>
            <a:custGeom>
              <a:avLst/>
              <a:gdLst>
                <a:gd name="T0" fmla="*/ 2196 w 4392"/>
                <a:gd name="T1" fmla="*/ 2104 h 2104"/>
                <a:gd name="T2" fmla="*/ 4392 w 4392"/>
                <a:gd name="T3" fmla="*/ 1089 h 2104"/>
                <a:gd name="T4" fmla="*/ 4392 w 4392"/>
                <a:gd name="T5" fmla="*/ 0 h 2104"/>
                <a:gd name="T6" fmla="*/ 0 w 4392"/>
                <a:gd name="T7" fmla="*/ 0 h 2104"/>
                <a:gd name="T8" fmla="*/ 0 w 4392"/>
                <a:gd name="T9" fmla="*/ 1089 h 2104"/>
                <a:gd name="T10" fmla="*/ 2196 w 4392"/>
                <a:gd name="T11" fmla="*/ 2104 h 2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2" h="2104">
                  <a:moveTo>
                    <a:pt x="2196" y="2104"/>
                  </a:moveTo>
                  <a:cubicBezTo>
                    <a:pt x="3165" y="2104"/>
                    <a:pt x="4002" y="1689"/>
                    <a:pt x="4392" y="1089"/>
                  </a:cubicBezTo>
                  <a:cubicBezTo>
                    <a:pt x="4392" y="0"/>
                    <a:pt x="4392" y="0"/>
                    <a:pt x="43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9"/>
                    <a:pt x="0" y="1089"/>
                    <a:pt x="0" y="1089"/>
                  </a:cubicBezTo>
                  <a:cubicBezTo>
                    <a:pt x="390" y="1689"/>
                    <a:pt x="1227" y="2104"/>
                    <a:pt x="2196" y="210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 b="1" dirty="0">
                <a:solidFill>
                  <a:srgbClr val="017ABB"/>
                </a:solidFill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CF42C2A-7D4F-D745-9BDE-95A4201B2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2656"/>
              <a:ext cx="807405" cy="798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346132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0B1954-8C7D-4B85-A47F-068811663996}"/>
              </a:ext>
            </a:extLst>
          </p:cNvPr>
          <p:cNvSpPr/>
          <p:nvPr/>
        </p:nvSpPr>
        <p:spPr>
          <a:xfrm>
            <a:off x="22998" y="1911908"/>
            <a:ext cx="12329065" cy="49385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50800" dir="54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DE98FD-3CDD-0C4B-9C5D-F57DD816565E}"/>
              </a:ext>
            </a:extLst>
          </p:cNvPr>
          <p:cNvSpPr/>
          <p:nvPr/>
        </p:nvSpPr>
        <p:spPr>
          <a:xfrm>
            <a:off x="-8982" y="-8534"/>
            <a:ext cx="12297669" cy="1934945"/>
          </a:xfrm>
          <a:prstGeom prst="rect">
            <a:avLst/>
          </a:prstGeom>
          <a:solidFill>
            <a:srgbClr val="3A5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F81CE0-9F39-4F0C-8CA5-BE05119F94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7448" y="557452"/>
            <a:ext cx="9496422" cy="1049355"/>
          </a:xfrm>
        </p:spPr>
        <p:txBody>
          <a:bodyPr/>
          <a:lstStyle/>
          <a:p>
            <a:pPr algn="l"/>
            <a:r>
              <a:rPr lang="fr-CA" altLang="fr-FR" sz="4400" b="1" dirty="0">
                <a:solidFill>
                  <a:schemeClr val="bg1"/>
                </a:solidFill>
              </a:rPr>
              <a:t>Volet prévention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B4B472-38DB-1B44-B4EE-CAAD7FA9ABE7}"/>
              </a:ext>
            </a:extLst>
          </p:cNvPr>
          <p:cNvSpPr/>
          <p:nvPr/>
        </p:nvSpPr>
        <p:spPr>
          <a:xfrm>
            <a:off x="-38100" y="283866"/>
            <a:ext cx="4577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6000" b="1" dirty="0">
              <a:solidFill>
                <a:srgbClr val="017ABB"/>
              </a:solidFill>
            </a:endParaRPr>
          </a:p>
        </p:txBody>
      </p:sp>
      <p:sp>
        <p:nvSpPr>
          <p:cNvPr id="15" name="Freeform 400">
            <a:extLst>
              <a:ext uri="{FF2B5EF4-FFF2-40B4-BE49-F238E27FC236}">
                <a16:creationId xmlns:a16="http://schemas.microsoft.com/office/drawing/2014/main" id="{2D36C5A6-6A32-C848-8BE6-30F01FDE79CB}"/>
              </a:ext>
            </a:extLst>
          </p:cNvPr>
          <p:cNvSpPr>
            <a:spLocks/>
          </p:cNvSpPr>
          <p:nvPr/>
        </p:nvSpPr>
        <p:spPr bwMode="auto">
          <a:xfrm rot="16200000">
            <a:off x="-110648" y="3078544"/>
            <a:ext cx="740576" cy="598431"/>
          </a:xfrm>
          <a:custGeom>
            <a:avLst/>
            <a:gdLst>
              <a:gd name="T0" fmla="*/ 2196 w 4392"/>
              <a:gd name="T1" fmla="*/ 2104 h 2104"/>
              <a:gd name="T2" fmla="*/ 4392 w 4392"/>
              <a:gd name="T3" fmla="*/ 1089 h 2104"/>
              <a:gd name="T4" fmla="*/ 4392 w 4392"/>
              <a:gd name="T5" fmla="*/ 0 h 2104"/>
              <a:gd name="T6" fmla="*/ 0 w 4392"/>
              <a:gd name="T7" fmla="*/ 0 h 2104"/>
              <a:gd name="T8" fmla="*/ 0 w 4392"/>
              <a:gd name="T9" fmla="*/ 1089 h 2104"/>
              <a:gd name="T10" fmla="*/ 2196 w 4392"/>
              <a:gd name="T11" fmla="*/ 2104 h 2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92" h="2104">
                <a:moveTo>
                  <a:pt x="2196" y="2104"/>
                </a:moveTo>
                <a:cubicBezTo>
                  <a:pt x="3165" y="2104"/>
                  <a:pt x="4002" y="1689"/>
                  <a:pt x="4392" y="1089"/>
                </a:cubicBezTo>
                <a:cubicBezTo>
                  <a:pt x="4392" y="0"/>
                  <a:pt x="4392" y="0"/>
                  <a:pt x="439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89"/>
                  <a:pt x="0" y="1089"/>
                  <a:pt x="0" y="1089"/>
                </a:cubicBezTo>
                <a:cubicBezTo>
                  <a:pt x="390" y="1689"/>
                  <a:pt x="1227" y="2104"/>
                  <a:pt x="2196" y="2104"/>
                </a:cubicBezTo>
                <a:close/>
              </a:path>
            </a:pathLst>
          </a:custGeom>
          <a:solidFill>
            <a:srgbClr val="3A5177"/>
          </a:solidFill>
          <a:ln>
            <a:noFill/>
          </a:ln>
        </p:spPr>
        <p:txBody>
          <a:bodyPr vert="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sp>
        <p:nvSpPr>
          <p:cNvPr id="4" name="ZoneTexte 3"/>
          <p:cNvSpPr txBox="1"/>
          <p:nvPr/>
        </p:nvSpPr>
        <p:spPr>
          <a:xfrm>
            <a:off x="191344" y="6525344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https://formationcroisee.com/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26319" y="2696252"/>
            <a:ext cx="1029714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chemeClr val="accent6">
                    <a:lumMod val="25000"/>
                  </a:schemeClr>
                </a:solidFill>
                <a:cs typeface="Segoe UI" panose="020B0502040204020203" pitchFamily="34" charset="0"/>
              </a:rPr>
              <a:t>Emmanuelle Prairie </a:t>
            </a:r>
          </a:p>
          <a:p>
            <a:r>
              <a:rPr lang="fr-CA" sz="2400" dirty="0"/>
              <a:t>Agente de planification, de programmation et de recherche </a:t>
            </a:r>
          </a:p>
          <a:p>
            <a:r>
              <a:rPr lang="fr-CA" sz="2400" dirty="0"/>
              <a:t>CIUSSS du </a:t>
            </a:r>
            <a:r>
              <a:rPr lang="fr-CA" sz="2400" dirty="0" err="1"/>
              <a:t>Centre-Sud-de-l’Île-de-Montréal</a:t>
            </a:r>
            <a:r>
              <a:rPr lang="fr-CA" sz="2400" dirty="0"/>
              <a:t>, Direction régionale de santé publique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73314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5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build="p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85384"/>
          </a:xfrm>
          <a:prstGeom prst="rect">
            <a:avLst/>
          </a:prstGeom>
          <a:solidFill>
            <a:srgbClr val="6BBBAE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cxnSp>
        <p:nvCxnSpPr>
          <p:cNvPr id="10" name="Connecteur droit 9"/>
          <p:cNvCxnSpPr>
            <a:cxnSpLocks/>
          </p:cNvCxnSpPr>
          <p:nvPr/>
        </p:nvCxnSpPr>
        <p:spPr>
          <a:xfrm>
            <a:off x="6091695" y="4393877"/>
            <a:ext cx="51931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203" y="134344"/>
            <a:ext cx="4051300" cy="9144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3BC1B5D-790E-E74A-8351-BEDBEB4B6E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720757" y="294603"/>
            <a:ext cx="13817305" cy="6624736"/>
          </a:xfrm>
          <a:prstGeom prst="rect">
            <a:avLst/>
          </a:prstGeom>
        </p:spPr>
      </p:pic>
      <p:sp>
        <p:nvSpPr>
          <p:cNvPr id="12" name="Titre 6">
            <a:extLst>
              <a:ext uri="{FF2B5EF4-FFF2-40B4-BE49-F238E27FC236}">
                <a16:creationId xmlns:a16="http://schemas.microsoft.com/office/drawing/2014/main" id="{0A9E5434-0880-3F4A-A6A4-145DC037A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6827" y="2205192"/>
            <a:ext cx="8080868" cy="1470025"/>
          </a:xfrm>
        </p:spPr>
        <p:txBody>
          <a:bodyPr>
            <a:noAutofit/>
          </a:bodyPr>
          <a:lstStyle/>
          <a:p>
            <a:pPr algn="l"/>
            <a:r>
              <a:rPr lang="fr-CA" sz="4800" b="1" dirty="0">
                <a:solidFill>
                  <a:schemeClr val="bg1"/>
                </a:solidFill>
              </a:rPr>
              <a:t>ACTIONS PRÉVENTIVES SPA EN MILIEU SCOLAIRE SECONDAIRE À MONTRÉAL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71278F9-B5B3-7F45-937B-9BEB610AD008}"/>
              </a:ext>
            </a:extLst>
          </p:cNvPr>
          <p:cNvSpPr txBox="1">
            <a:spLocks/>
          </p:cNvSpPr>
          <p:nvPr/>
        </p:nvSpPr>
        <p:spPr>
          <a:xfrm>
            <a:off x="4106827" y="4033239"/>
            <a:ext cx="6096000" cy="63371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2667" b="1" dirty="0">
                <a:solidFill>
                  <a:schemeClr val="bg1"/>
                </a:solidFill>
              </a:rPr>
              <a:t>Formation croisée</a:t>
            </a:r>
            <a:endParaRPr lang="fr-CA" sz="2667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8520E4B-99F1-214C-8B28-3DFC3EE2460D}"/>
              </a:ext>
            </a:extLst>
          </p:cNvPr>
          <p:cNvSpPr txBox="1"/>
          <p:nvPr/>
        </p:nvSpPr>
        <p:spPr>
          <a:xfrm>
            <a:off x="-650849" y="5910762"/>
            <a:ext cx="12838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>
                <a:solidFill>
                  <a:schemeClr val="bg1"/>
                </a:solidFill>
              </a:rPr>
              <a:t>Emmanuelle Prairie et Charline Côté, APPR, Direction régionale de santé publique de Montréal   </a:t>
            </a:r>
          </a:p>
          <a:p>
            <a:pPr algn="r"/>
            <a:r>
              <a:rPr lang="fr-FR" sz="2400" dirty="0">
                <a:solidFill>
                  <a:schemeClr val="bg1"/>
                </a:solidFill>
              </a:rPr>
              <a:t>23 mars 2022</a:t>
            </a:r>
          </a:p>
        </p:txBody>
      </p:sp>
    </p:spTree>
    <p:extLst>
      <p:ext uri="{BB962C8B-B14F-4D97-AF65-F5344CB8AC3E}">
        <p14:creationId xmlns:p14="http://schemas.microsoft.com/office/powerpoint/2010/main" val="1985049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2132644" cy="6858000"/>
          </a:xfrm>
          <a:prstGeom prst="rect">
            <a:avLst/>
          </a:prstGeom>
          <a:solidFill>
            <a:srgbClr val="6BB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5F436E5-3541-3145-A8C1-7A823A3B4C0B}"/>
              </a:ext>
            </a:extLst>
          </p:cNvPr>
          <p:cNvSpPr txBox="1">
            <a:spLocks/>
          </p:cNvSpPr>
          <p:nvPr/>
        </p:nvSpPr>
        <p:spPr>
          <a:xfrm>
            <a:off x="2132645" y="541691"/>
            <a:ext cx="7271799" cy="1336736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5867" b="1" dirty="0"/>
              <a:t>Plan de la présentation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6BAA3BA-A471-E344-B9C7-0AC4553D471A}"/>
              </a:ext>
            </a:extLst>
          </p:cNvPr>
          <p:cNvSpPr txBox="1">
            <a:spLocks/>
          </p:cNvSpPr>
          <p:nvPr/>
        </p:nvSpPr>
        <p:spPr>
          <a:xfrm>
            <a:off x="2132645" y="1697779"/>
            <a:ext cx="10621969" cy="346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indent="-609585">
              <a:buFont typeface="+mj-lt"/>
              <a:buAutoNum type="arabicPeriod"/>
            </a:pPr>
            <a:r>
              <a:rPr lang="fr-CA" dirty="0"/>
              <a:t>Contexte</a:t>
            </a:r>
          </a:p>
          <a:p>
            <a:pPr marL="609585" indent="-609585">
              <a:buFont typeface="+mj-lt"/>
              <a:buAutoNum type="arabicPeriod"/>
            </a:pPr>
            <a:r>
              <a:rPr lang="fr-CA" dirty="0"/>
              <a:t>Quelques données</a:t>
            </a:r>
          </a:p>
          <a:p>
            <a:pPr marL="609585" indent="-609585">
              <a:buFont typeface="+mj-lt"/>
              <a:buAutoNum type="arabicPeriod"/>
            </a:pPr>
            <a:r>
              <a:rPr lang="fr-CA" dirty="0"/>
              <a:t>Projet SPA et orientations montréalaises</a:t>
            </a:r>
          </a:p>
          <a:p>
            <a:pPr marL="609585" indent="-609585">
              <a:buFont typeface="+mj-lt"/>
              <a:buAutoNum type="arabicPeriod"/>
            </a:pPr>
            <a:r>
              <a:rPr lang="fr-CA" dirty="0"/>
              <a:t>Programmes et organismes et financés à Montréal</a:t>
            </a:r>
          </a:p>
          <a:p>
            <a:pPr marL="609585" indent="-609585">
              <a:buFont typeface="+mj-lt"/>
              <a:buAutoNum type="arabicPeriod"/>
            </a:pPr>
            <a:r>
              <a:rPr lang="fr-CA" dirty="0"/>
              <a:t>Soutien aux intervenants (Communauté de pratique)</a:t>
            </a:r>
            <a:endParaRPr lang="fr-CA" sz="4267" dirty="0"/>
          </a:p>
        </p:txBody>
      </p:sp>
    </p:spTree>
    <p:extLst>
      <p:ext uri="{BB962C8B-B14F-4D97-AF65-F5344CB8AC3E}">
        <p14:creationId xmlns:p14="http://schemas.microsoft.com/office/powerpoint/2010/main" val="40177917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heme/theme1.xml><?xml version="1.0" encoding="utf-8"?>
<a:theme xmlns:a="http://schemas.openxmlformats.org/drawingml/2006/main" name="Thème Office">
  <a:themeElements>
    <a:clrScheme name="Personnalisé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2060"/>
      </a:accent1>
      <a:accent2>
        <a:srgbClr val="595959"/>
      </a:accent2>
      <a:accent3>
        <a:srgbClr val="595959"/>
      </a:accent3>
      <a:accent4>
        <a:srgbClr val="595959"/>
      </a:accent4>
      <a:accent5>
        <a:srgbClr val="595959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enutzerdefiniert 378">
      <a:dk1>
        <a:srgbClr val="464646"/>
      </a:dk1>
      <a:lt1>
        <a:srgbClr val="F8F8F8"/>
      </a:lt1>
      <a:dk2>
        <a:srgbClr val="44546A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10641</TotalTime>
  <Words>2954</Words>
  <Application>Microsoft Macintosh PowerPoint</Application>
  <PresentationFormat>Grand écran</PresentationFormat>
  <Paragraphs>391</Paragraphs>
  <Slides>48</Slides>
  <Notes>35</Notes>
  <HiddenSlides>2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62" baseType="lpstr">
      <vt:lpstr>Arial</vt:lpstr>
      <vt:lpstr>Arial Black</vt:lpstr>
      <vt:lpstr>Arial Narrow</vt:lpstr>
      <vt:lpstr>Calibri</vt:lpstr>
      <vt:lpstr>Courier New</vt:lpstr>
      <vt:lpstr>Manrope</vt:lpstr>
      <vt:lpstr>Open Sans Light</vt:lpstr>
      <vt:lpstr>Roboto Light</vt:lpstr>
      <vt:lpstr>Rubik</vt:lpstr>
      <vt:lpstr>Segoe UI</vt:lpstr>
      <vt:lpstr>Wingdings</vt:lpstr>
      <vt:lpstr>Thème Office</vt:lpstr>
      <vt:lpstr>Office Theme</vt:lpstr>
      <vt:lpstr>Graphique</vt:lpstr>
      <vt:lpstr>Présentation PowerPoint</vt:lpstr>
      <vt:lpstr>Présentation PowerPoint</vt:lpstr>
      <vt:lpstr>Activités de formation croisée</vt:lpstr>
      <vt:lpstr>Présentation PowerPoint</vt:lpstr>
      <vt:lpstr>Au menu: Trois présentations </vt:lpstr>
      <vt:lpstr>En complément, sur notre site web www.formationcroisee.com </vt:lpstr>
      <vt:lpstr>Présentation PowerPoint</vt:lpstr>
      <vt:lpstr>ACTIONS PRÉVENTIVES SPA EN MILIEU SCOLAIRE SECONDAIRE À MONTRÉAL</vt:lpstr>
      <vt:lpstr>Présentation PowerPoint</vt:lpstr>
      <vt:lpstr>1) Contexte de financement SPA et SM  </vt:lpstr>
      <vt:lpstr>Contexte</vt:lpstr>
      <vt:lpstr>2) Quelques données</vt:lpstr>
      <vt:lpstr>Présentation PowerPoint</vt:lpstr>
      <vt:lpstr>3) Projet SPA et orientations montréalaises</vt:lpstr>
      <vt:lpstr>Présentation PowerPoint</vt:lpstr>
      <vt:lpstr>Orientations montréalaises</vt:lpstr>
      <vt:lpstr>4) Organismes et programmes financés à Montréal</vt:lpstr>
      <vt:lpstr>Programmes et organismes financés à Montréal</vt:lpstr>
      <vt:lpstr>Présentation PowerPoint</vt:lpstr>
      <vt:lpstr>Activités réalisées à Montréal (sept-déc 2021)</vt:lpstr>
      <vt:lpstr>5) Soutien aux intervenants</vt:lpstr>
      <vt:lpstr>Communauté de pratique SPA</vt:lpstr>
      <vt:lpstr>Présentation PowerPoint</vt:lpstr>
      <vt:lpstr>Service de proximité en dépendance  </vt:lpstr>
      <vt:lpstr>Population cible</vt:lpstr>
      <vt:lpstr>Service proximité en dépendance  CIUSSS de l’Ouest de-l’Île-de-Montréal</vt:lpstr>
      <vt:lpstr>Programme Mes Choix</vt:lpstr>
      <vt:lpstr>Services offerts aux partenaires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Conseils pour parler de consommation avec les jeunes</vt:lpstr>
    </vt:vector>
  </TitlesOfParts>
  <Company>Institut Douglas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Milton</dc:creator>
  <cp:lastModifiedBy>Cathy Bazinet</cp:lastModifiedBy>
  <cp:revision>652</cp:revision>
  <cp:lastPrinted>2017-06-05T22:17:48Z</cp:lastPrinted>
  <dcterms:created xsi:type="dcterms:W3CDTF">2016-11-14T14:23:59Z</dcterms:created>
  <dcterms:modified xsi:type="dcterms:W3CDTF">2022-03-22T15:47:12Z</dcterms:modified>
</cp:coreProperties>
</file>