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0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2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14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5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6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17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8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19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0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21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22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23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81" r:id="rId12"/>
    <p:sldId id="283" r:id="rId13"/>
    <p:sldId id="277" r:id="rId14"/>
    <p:sldId id="267" r:id="rId15"/>
    <p:sldId id="268" r:id="rId16"/>
    <p:sldId id="269" r:id="rId17"/>
    <p:sldId id="270" r:id="rId18"/>
    <p:sldId id="271" r:id="rId19"/>
    <p:sldId id="278" r:id="rId20"/>
    <p:sldId id="285" r:id="rId21"/>
    <p:sldId id="274" r:id="rId22"/>
    <p:sldId id="279" r:id="rId23"/>
    <p:sldId id="286" r:id="rId24"/>
    <p:sldId id="288" r:id="rId25"/>
    <p:sldId id="275" r:id="rId26"/>
    <p:sldId id="289" r:id="rId27"/>
    <p:sldId id="290" r:id="rId28"/>
    <p:sldId id="287" r:id="rId29"/>
  </p:sldIdLst>
  <p:sldSz cx="18288000" cy="10287000"/>
  <p:notesSz cx="6858000" cy="9144000"/>
  <p:embeddedFontLst>
    <p:embeddedFont>
      <p:font typeface="Arial Black" panose="020B06040202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" pitchFamily="2" charset="77"/>
      <p:regular r:id="rId36"/>
      <p:bold r:id="rId37"/>
    </p:embeddedFont>
    <p:embeddedFont>
      <p:font typeface="Montserrat Extra-Bold" pitchFamily="2" charset="77"/>
      <p:regular r:id="rId38"/>
      <p:bold r:id="rId39"/>
      <p:italic r:id="rId40"/>
      <p:boldItalic r:id="rId41"/>
    </p:embeddedFont>
    <p:embeddedFont>
      <p:font typeface="Montserrat Extra-Bold Bold" pitchFamily="2" charset="77"/>
      <p:regular r:id="rId42"/>
      <p:bold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Open Sans Bold" panose="020B0606030504020204" pitchFamily="34" charset="0"/>
      <p:regular r:id="rId48"/>
      <p:bold r:id="rId49"/>
      <p:italic r:id="rId50"/>
      <p:boldItalic r:id="rId51"/>
    </p:embeddedFont>
    <p:embeddedFont>
      <p:font typeface="Open Sans Light" panose="020B0306030504020204" pitchFamily="34" charset="0"/>
      <p:regular r:id="rId52"/>
      <p:italic r:id="rId53"/>
    </p:embeddedFont>
    <p:embeddedFont>
      <p:font typeface="Open Sans Light Bold" panose="020B0806030504020204" pitchFamily="34" charset="0"/>
      <p:regular r:id="rId54"/>
      <p:bold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Roboto Bold" panose="02000000000000000000" pitchFamily="2" charset="0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A99"/>
    <a:srgbClr val="BCF2E1"/>
    <a:srgbClr val="D1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79728" autoAdjust="0"/>
  </p:normalViewPr>
  <p:slideViewPr>
    <p:cSldViewPr>
      <p:cViewPr varScale="1">
        <p:scale>
          <a:sx n="67" d="100"/>
          <a:sy n="67" d="100"/>
        </p:scale>
        <p:origin x="1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61" Type="http://schemas.openxmlformats.org/officeDocument/2006/relationships/font" Target="fonts/font3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BCF2E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Centres jeunesse</c:v>
                </c:pt>
                <c:pt idx="1">
                  <c:v>Centre de réadaptation</c:v>
                </c:pt>
                <c:pt idx="2">
                  <c:v>Autres</c:v>
                </c:pt>
                <c:pt idx="3">
                  <c:v>Centres hospitaliers</c:v>
                </c:pt>
                <c:pt idx="4">
                  <c:v>Scolaire</c:v>
                </c:pt>
                <c:pt idx="5">
                  <c:v>CLSC</c:v>
                </c:pt>
                <c:pt idx="6">
                  <c:v>Organismes communautaires</c:v>
                </c:pt>
                <c:pt idx="7">
                  <c:v>Sécurité publique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</c:v>
                </c:pt>
                <c:pt idx="1">
                  <c:v>7</c:v>
                </c:pt>
                <c:pt idx="2">
                  <c:v>16</c:v>
                </c:pt>
                <c:pt idx="3">
                  <c:v>18</c:v>
                </c:pt>
                <c:pt idx="4">
                  <c:v>20</c:v>
                </c:pt>
                <c:pt idx="5">
                  <c:v>30</c:v>
                </c:pt>
                <c:pt idx="6">
                  <c:v>37</c:v>
                </c:pt>
                <c:pt idx="7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67-4E0D-9C65-2765306AA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55873759"/>
        <c:axId val="655875423"/>
      </c:barChart>
      <c:catAx>
        <c:axId val="655873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5875423"/>
        <c:crosses val="autoZero"/>
        <c:auto val="1"/>
        <c:lblAlgn val="ctr"/>
        <c:lblOffset val="100"/>
        <c:noMultiLvlLbl val="0"/>
      </c:catAx>
      <c:valAx>
        <c:axId val="6558754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587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76000"/>
                  <a:alpha val="90000"/>
                </a:schemeClr>
              </a:solidFill>
              <a:ln w="19050">
                <a:solidFill>
                  <a:schemeClr val="accent5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shade val="7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0DD-4883-BA01-DED2A11B566D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  <a:alpha val="90000"/>
                </a:schemeClr>
              </a:solidFill>
              <a:ln w="19050">
                <a:solidFill>
                  <a:schemeClr val="accent5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tint val="77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0DD-4883-BA01-DED2A11B566D}"/>
              </c:ext>
            </c:extLst>
          </c:dPt>
          <c:dLbls>
            <c:dLbl>
              <c:idx val="0"/>
              <c:layout>
                <c:manualLayout>
                  <c:x val="-0.10579282659743872"/>
                  <c:y val="-1.545548004015666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7B54DF6-4C47-4347-9EEE-1C6DA4930326}" type="CATEGORYNAME">
                      <a:rPr lang="en-US" sz="2400" b="1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sz="2400" b="1" baseline="0" dirty="0"/>
                      <a:t>
</a:t>
                    </a:r>
                    <a:fld id="{874D2C3E-68D2-4BB7-AE5D-B5E043795ADD}" type="PERCENTAGE">
                      <a:rPr lang="en-US" sz="2400" b="1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sz="2400" b="1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60877182995607"/>
                      <c:h val="0.284916235615643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DD-4883-BA01-DED2A11B566D}"/>
                </c:ext>
              </c:extLst>
            </c:dLbl>
            <c:dLbl>
              <c:idx val="1"/>
              <c:layout>
                <c:manualLayout>
                  <c:x val="0.1219280485175574"/>
                  <c:y val="3.2252447816422482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32530483549128"/>
                      <c:h val="0.208957524768066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0DD-4883-BA01-DED2A11B566D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Sheet1!$A$12:$A$13</c:f>
              <c:strCache>
                <c:ptCount val="2"/>
                <c:pt idx="0">
                  <c:v>Santé mentale</c:v>
                </c:pt>
                <c:pt idx="1">
                  <c:v>Dépendance</c:v>
                </c:pt>
              </c:strCache>
            </c:strRef>
          </c:cat>
          <c:val>
            <c:numRef>
              <c:f>Sheet1!$B$12:$B$13</c:f>
              <c:numCache>
                <c:formatCode>General</c:formatCode>
                <c:ptCount val="2"/>
                <c:pt idx="0">
                  <c:v>157</c:v>
                </c:pt>
                <c:pt idx="1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DD-4883-BA01-DED2A11B566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BCF2E1"/>
            </a:solidFill>
            <a:ln>
              <a:noFill/>
            </a:ln>
            <a:effectLst/>
          </c:spPr>
          <c:invertIfNegative val="0"/>
          <c:cat>
            <c:strRef>
              <c:f>Sheet1!$A$24:$A$31</c:f>
              <c:strCache>
                <c:ptCount val="8"/>
                <c:pt idx="0">
                  <c:v>Centres jeunesse</c:v>
                </c:pt>
                <c:pt idx="1">
                  <c:v>Sécurité publique</c:v>
                </c:pt>
                <c:pt idx="2">
                  <c:v>Autres</c:v>
                </c:pt>
                <c:pt idx="3">
                  <c:v>Centres hospitaliers</c:v>
                </c:pt>
                <c:pt idx="4">
                  <c:v>Centre de réadaptation</c:v>
                </c:pt>
                <c:pt idx="5">
                  <c:v>Scolaire</c:v>
                </c:pt>
                <c:pt idx="6">
                  <c:v>CLSC</c:v>
                </c:pt>
                <c:pt idx="7">
                  <c:v>Organismes communautaires</c:v>
                </c:pt>
              </c:strCache>
            </c:strRef>
          </c:cat>
          <c:val>
            <c:numRef>
              <c:f>Sheet1!$B$24:$B$31</c:f>
              <c:numCache>
                <c:formatCode>General</c:formatCode>
                <c:ptCount val="8"/>
                <c:pt idx="0">
                  <c:v>5</c:v>
                </c:pt>
                <c:pt idx="1">
                  <c:v>13</c:v>
                </c:pt>
                <c:pt idx="2">
                  <c:v>21</c:v>
                </c:pt>
                <c:pt idx="3">
                  <c:v>30</c:v>
                </c:pt>
                <c:pt idx="4">
                  <c:v>34</c:v>
                </c:pt>
                <c:pt idx="5">
                  <c:v>39</c:v>
                </c:pt>
                <c:pt idx="6">
                  <c:v>54</c:v>
                </c:pt>
                <c:pt idx="7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09-4BE4-8A5C-CD2A44E50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73653887"/>
        <c:axId val="573658463"/>
      </c:barChart>
      <c:catAx>
        <c:axId val="573653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3658463"/>
        <c:crosses val="autoZero"/>
        <c:auto val="1"/>
        <c:lblAlgn val="ctr"/>
        <c:lblOffset val="100"/>
        <c:noMultiLvlLbl val="0"/>
      </c:catAx>
      <c:valAx>
        <c:axId val="5736584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3653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accent5">
                    <a:shade val="58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shade val="58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shade val="58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D9-4A0D-9CC6-2F59299A716C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  <a:alpha val="90000"/>
                </a:schemeClr>
              </a:solidFill>
              <a:ln w="19050">
                <a:solidFill>
                  <a:schemeClr val="accent5">
                    <a:shade val="86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shade val="8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shade val="8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4D9-4A0D-9CC6-2F59299A716C}"/>
              </c:ext>
            </c:extLst>
          </c:dPt>
          <c:dPt>
            <c:idx val="2"/>
            <c:bubble3D val="0"/>
            <c:spPr>
              <a:solidFill>
                <a:srgbClr val="93FFEA"/>
              </a:solidFill>
              <a:ln w="19050">
                <a:solidFill>
                  <a:schemeClr val="accent5">
                    <a:tint val="86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tint val="8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tint val="8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4D9-4A0D-9CC6-2F59299A716C}"/>
              </c:ext>
            </c:extLst>
          </c:dPt>
          <c:dPt>
            <c:idx val="3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5">
                    <a:tint val="58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tint val="58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tint val="58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4D9-4A0D-9CC6-2F59299A716C}"/>
              </c:ext>
            </c:extLst>
          </c:dPt>
          <c:dLbls>
            <c:dLbl>
              <c:idx val="0"/>
              <c:layout>
                <c:manualLayout>
                  <c:x val="-0.18448585152817437"/>
                  <c:y val="7.6841304552405912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shade val="58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shade val="58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21236768480863"/>
                      <c:h val="0.192978120168988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D9-4A0D-9CC6-2F59299A716C}"/>
                </c:ext>
              </c:extLst>
            </c:dLbl>
            <c:dLbl>
              <c:idx val="1"/>
              <c:layout>
                <c:manualLayout>
                  <c:x val="0.17794347821906878"/>
                  <c:y val="-0.31465947328820471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shade val="8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shade val="8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70447924778631"/>
                      <c:h val="0.124774109879029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4D9-4A0D-9CC6-2F59299A716C}"/>
                </c:ext>
              </c:extLst>
            </c:dLbl>
            <c:dLbl>
              <c:idx val="2"/>
              <c:layout>
                <c:manualLayout>
                  <c:x val="0.1208791929854922"/>
                  <c:y val="0.1251681837371261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tint val="8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tint val="8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26246719160097"/>
                      <c:h val="4.69652136806650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4D9-4A0D-9CC6-2F59299A716C}"/>
                </c:ext>
              </c:extLst>
            </c:dLbl>
            <c:dLbl>
              <c:idx val="3"/>
              <c:layout>
                <c:manualLayout>
                  <c:x val="0.12397205157047676"/>
                  <c:y val="9.6591944492533111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tint val="58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tint val="58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D9-4A0D-9CC6-2F59299A716C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Sheet1!$A$35:$A$38</c:f>
              <c:strCache>
                <c:ptCount val="4"/>
                <c:pt idx="0">
                  <c:v>Santé mentale</c:v>
                </c:pt>
                <c:pt idx="1">
                  <c:v>Dépendance</c:v>
                </c:pt>
                <c:pt idx="2">
                  <c:v>Douleur chronique</c:v>
                </c:pt>
                <c:pt idx="3">
                  <c:v>Autre</c:v>
                </c:pt>
              </c:strCache>
            </c:strRef>
          </c:cat>
          <c:val>
            <c:numRef>
              <c:f>Sheet1!$B$35:$B$38</c:f>
              <c:numCache>
                <c:formatCode>General</c:formatCode>
                <c:ptCount val="4"/>
                <c:pt idx="0">
                  <c:v>197</c:v>
                </c:pt>
                <c:pt idx="1">
                  <c:v>192</c:v>
                </c:pt>
                <c:pt idx="2">
                  <c:v>25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D9-4A0D-9CC6-2F59299A716C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751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499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484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68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516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287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439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659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471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1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39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694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15.06.2023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634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15.06.2023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43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71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23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05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6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92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39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11.jfif"/><Relationship Id="rId5" Type="http://schemas.openxmlformats.org/officeDocument/2006/relationships/tags" Target="../tags/tag58.xml"/><Relationship Id="rId10" Type="http://schemas.openxmlformats.org/officeDocument/2006/relationships/image" Target="../media/image10.png"/><Relationship Id="rId4" Type="http://schemas.openxmlformats.org/officeDocument/2006/relationships/tags" Target="../tags/tag57.xml"/><Relationship Id="rId9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chart" Target="../charts/chart2.xml"/><Relationship Id="rId5" Type="http://schemas.openxmlformats.org/officeDocument/2006/relationships/tags" Target="../tags/tag65.xml"/><Relationship Id="rId10" Type="http://schemas.openxmlformats.org/officeDocument/2006/relationships/chart" Target="../charts/chart1.xml"/><Relationship Id="rId4" Type="http://schemas.openxmlformats.org/officeDocument/2006/relationships/tags" Target="../tags/tag64.xml"/><Relationship Id="rId9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chart" Target="../charts/chart4.xml"/><Relationship Id="rId5" Type="http://schemas.openxmlformats.org/officeDocument/2006/relationships/tags" Target="../tags/tag72.xml"/><Relationship Id="rId10" Type="http://schemas.openxmlformats.org/officeDocument/2006/relationships/chart" Target="../charts/chart3.xml"/><Relationship Id="rId4" Type="http://schemas.openxmlformats.org/officeDocument/2006/relationships/tags" Target="../tags/tag71.xml"/><Relationship Id="rId9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10" Type="http://schemas.openxmlformats.org/officeDocument/2006/relationships/image" Target="../media/image12.png"/><Relationship Id="rId4" Type="http://schemas.openxmlformats.org/officeDocument/2006/relationships/tags" Target="../tags/tag81.xml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10" Type="http://schemas.openxmlformats.org/officeDocument/2006/relationships/image" Target="../media/image13.png"/><Relationship Id="rId4" Type="http://schemas.openxmlformats.org/officeDocument/2006/relationships/tags" Target="../tags/tag89.xml"/><Relationship Id="rId9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4.png"/><Relationship Id="rId5" Type="http://schemas.openxmlformats.org/officeDocument/2006/relationships/tags" Target="../tags/tag97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image" Target="../media/image15.png"/><Relationship Id="rId3" Type="http://schemas.openxmlformats.org/officeDocument/2006/relationships/tags" Target="../tags/tag103.xml"/><Relationship Id="rId21" Type="http://schemas.openxmlformats.org/officeDocument/2006/relationships/tags" Target="../tags/tag121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notesSlide" Target="../notesSlides/notesSlide13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3.xml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2.xml"/><Relationship Id="rId27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tags" Target="../tags/tag149.xml"/><Relationship Id="rId3" Type="http://schemas.openxmlformats.org/officeDocument/2006/relationships/tags" Target="../tags/tag126.xml"/><Relationship Id="rId21" Type="http://schemas.openxmlformats.org/officeDocument/2006/relationships/tags" Target="../tags/tag144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tags" Target="../tags/tag148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29" Type="http://schemas.openxmlformats.org/officeDocument/2006/relationships/image" Target="../media/image17.pn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28" Type="http://schemas.openxmlformats.org/officeDocument/2006/relationships/notesSlide" Target="../notesSlides/notesSlide14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20.pn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image" Target="../media/image19.png"/><Relationship Id="rId2" Type="http://schemas.openxmlformats.org/officeDocument/2006/relationships/tags" Target="../tags/tag154.xml"/><Relationship Id="rId16" Type="http://schemas.openxmlformats.org/officeDocument/2006/relationships/image" Target="../media/image23.png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157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image" Target="../media/image26.svg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image" Target="../media/image25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24.png"/><Relationship Id="rId5" Type="http://schemas.openxmlformats.org/officeDocument/2006/relationships/tags" Target="../tags/tag166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165.xml"/><Relationship Id="rId9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17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10" Type="http://schemas.openxmlformats.org/officeDocument/2006/relationships/image" Target="../media/image28.png"/><Relationship Id="rId4" Type="http://schemas.openxmlformats.org/officeDocument/2006/relationships/tags" Target="../tags/tag173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formationcroisee" TargetMode="External"/><Relationship Id="rId3" Type="http://schemas.openxmlformats.org/officeDocument/2006/relationships/tags" Target="../tags/tag178.xml"/><Relationship Id="rId7" Type="http://schemas.openxmlformats.org/officeDocument/2006/relationships/hyperlink" Target="http://www.formationcroisee.com/" TargetMode="Externa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notesSlide" Target="../notesSlides/notesSlide19.xml"/><Relationship Id="rId11" Type="http://schemas.openxmlformats.org/officeDocument/2006/relationships/hyperlink" Target="mailto:diana.milton@douglas.mcgill.ca" TargetMode="Externa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www.linkedin.com/company/&#233;quipe-de-recherche-michel-perreault/" TargetMode="External"/><Relationship Id="rId4" Type="http://schemas.openxmlformats.org/officeDocument/2006/relationships/tags" Target="../tags/tag179.xml"/><Relationship Id="rId9" Type="http://schemas.openxmlformats.org/officeDocument/2006/relationships/hyperlink" Target="https://www.youtube.com/channel/UCbVOy5xF2wLpcJI-DFSAnBQ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sv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.svg"/><Relationship Id="rId5" Type="http://schemas.openxmlformats.org/officeDocument/2006/relationships/tags" Target="../tags/tag27.xml"/><Relationship Id="rId10" Type="http://schemas.openxmlformats.org/officeDocument/2006/relationships/image" Target="../media/image3.png"/><Relationship Id="rId4" Type="http://schemas.openxmlformats.org/officeDocument/2006/relationships/tags" Target="../tags/tag26.xml"/><Relationship Id="rId9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microsoft.com/office/2007/relationships/hdphoto" Target="../media/hdphoto1.wdp"/><Relationship Id="rId4" Type="http://schemas.openxmlformats.org/officeDocument/2006/relationships/tags" Target="../tags/tag36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9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304800" y="8840732"/>
            <a:ext cx="1189812" cy="118790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 rot="-10800000">
            <a:off x="16840200" y="367122"/>
            <a:ext cx="1189812" cy="1187909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6" name="AutoShape 6"/>
          <p:cNvSpPr/>
          <p:nvPr>
            <p:custDataLst>
              <p:tags r:id="rId3"/>
            </p:custDataLst>
          </p:nvPr>
        </p:nvSpPr>
        <p:spPr>
          <a:xfrm>
            <a:off x="1295400" y="9998440"/>
            <a:ext cx="16734612" cy="3781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>
            <p:custDataLst>
              <p:tags r:id="rId4"/>
            </p:custDataLst>
          </p:nvPr>
        </p:nvSpPr>
        <p:spPr>
          <a:xfrm>
            <a:off x="304800" y="300173"/>
            <a:ext cx="16535400" cy="5932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624841" y="513502"/>
            <a:ext cx="5623560" cy="941788"/>
          </a:xfrm>
          <a:prstGeom prst="rect">
            <a:avLst/>
          </a:prstGeom>
        </p:spPr>
      </p:pic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1676400" y="6303283"/>
            <a:ext cx="10924029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84" dirty="0">
                <a:solidFill>
                  <a:srgbClr val="000000"/>
                </a:solidFill>
                <a:latin typeface="Roboto Bold"/>
              </a:rPr>
              <a:t>Michel Perreault, PhD</a:t>
            </a:r>
          </a:p>
          <a:p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Chercheur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Institut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Douglas, CIUSSS de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l’Ouest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-de-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l’Île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-de-Montréal</a:t>
            </a:r>
          </a:p>
          <a:p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Professeur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agrégé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département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de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psychiatrie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Université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McGill </a:t>
            </a:r>
          </a:p>
          <a:p>
            <a:endParaRPr lang="en-US" sz="1100" spc="84" dirty="0">
              <a:solidFill>
                <a:srgbClr val="000000"/>
              </a:solidFill>
              <a:latin typeface="Roboto"/>
            </a:endParaRPr>
          </a:p>
          <a:p>
            <a:r>
              <a:rPr lang="en-US" sz="2800" spc="84" dirty="0" err="1">
                <a:solidFill>
                  <a:srgbClr val="000000"/>
                </a:solidFill>
                <a:latin typeface="Roboto Bold"/>
              </a:rPr>
              <a:t>Léonie</a:t>
            </a:r>
            <a:r>
              <a:rPr lang="en-US" sz="2800" spc="84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800" spc="84" dirty="0" err="1">
                <a:solidFill>
                  <a:srgbClr val="000000"/>
                </a:solidFill>
                <a:latin typeface="Roboto Bold"/>
              </a:rPr>
              <a:t>Archambault</a:t>
            </a:r>
            <a:r>
              <a:rPr lang="en-US" sz="2800" spc="84" dirty="0">
                <a:solidFill>
                  <a:srgbClr val="000000"/>
                </a:solidFill>
                <a:latin typeface="Roboto Bold"/>
              </a:rPr>
              <a:t>, MA (candidate au PhD)</a:t>
            </a:r>
          </a:p>
          <a:p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Coordonnatrice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, Centre de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recherche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de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l’Hôpital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Douglas </a:t>
            </a:r>
          </a:p>
          <a:p>
            <a:endParaRPr lang="en-US" sz="1100" spc="84" dirty="0">
              <a:solidFill>
                <a:srgbClr val="000000"/>
              </a:solidFill>
              <a:latin typeface="Roboto"/>
            </a:endParaRPr>
          </a:p>
          <a:p>
            <a:r>
              <a:rPr lang="en-US" sz="2800" spc="84" dirty="0">
                <a:solidFill>
                  <a:srgbClr val="000000"/>
                </a:solidFill>
                <a:latin typeface="Roboto Bold"/>
              </a:rPr>
              <a:t>Diana Milton, BSc</a:t>
            </a:r>
          </a:p>
          <a:p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Technicienne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en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administration,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Institut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 Douglas, CIUSSS de 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l’Ouest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-de-</a:t>
            </a:r>
            <a:r>
              <a:rPr lang="en-US" sz="2400" spc="84" dirty="0" err="1">
                <a:solidFill>
                  <a:srgbClr val="000000"/>
                </a:solidFill>
                <a:latin typeface="Roboto"/>
              </a:rPr>
              <a:t>l’Île</a:t>
            </a:r>
            <a:r>
              <a:rPr lang="en-US" sz="2400" spc="84" dirty="0">
                <a:solidFill>
                  <a:srgbClr val="000000"/>
                </a:solidFill>
                <a:latin typeface="Roboto"/>
              </a:rPr>
              <a:t>-de-Montréal</a:t>
            </a: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624840" y="2069557"/>
            <a:ext cx="13700760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spc="146" dirty="0" err="1">
                <a:solidFill>
                  <a:srgbClr val="000000"/>
                </a:solidFill>
                <a:latin typeface="Montserrat Extra-Bold"/>
              </a:rPr>
              <a:t>Programme</a:t>
            </a:r>
            <a:r>
              <a:rPr lang="en-US" sz="6600" spc="146" dirty="0">
                <a:solidFill>
                  <a:srgbClr val="000000"/>
                </a:solidFill>
                <a:latin typeface="Montserrat Extra-Bold"/>
              </a:rPr>
              <a:t> de formation </a:t>
            </a:r>
            <a:r>
              <a:rPr lang="en-US" sz="6600" spc="146" dirty="0" err="1">
                <a:solidFill>
                  <a:srgbClr val="000000"/>
                </a:solidFill>
                <a:latin typeface="Montserrat Extra-Bold"/>
              </a:rPr>
              <a:t>croisée</a:t>
            </a:r>
            <a:r>
              <a:rPr lang="en-US" sz="6600" spc="146" dirty="0">
                <a:solidFill>
                  <a:srgbClr val="000000"/>
                </a:solidFill>
                <a:latin typeface="Montserrat Extra-Bold"/>
              </a:rPr>
              <a:t> sur les troubles de santé </a:t>
            </a:r>
            <a:r>
              <a:rPr lang="en-US" sz="6600" spc="146" dirty="0" err="1">
                <a:solidFill>
                  <a:srgbClr val="000000"/>
                </a:solidFill>
                <a:latin typeface="Montserrat Extra-Bold"/>
              </a:rPr>
              <a:t>mentale</a:t>
            </a:r>
            <a:r>
              <a:rPr lang="en-US" sz="6600" spc="146" dirty="0">
                <a:solidFill>
                  <a:srgbClr val="000000"/>
                </a:solidFill>
                <a:latin typeface="Montserrat Extra-Bold"/>
              </a:rPr>
              <a:t> et </a:t>
            </a:r>
            <a:r>
              <a:rPr lang="en-US" sz="6600" spc="146" dirty="0" err="1">
                <a:solidFill>
                  <a:srgbClr val="000000"/>
                </a:solidFill>
                <a:latin typeface="Montserrat Extra-Bold"/>
              </a:rPr>
              <a:t>dépendance</a:t>
            </a:r>
            <a:endParaRPr lang="en-US" sz="6600" spc="146" dirty="0">
              <a:solidFill>
                <a:srgbClr val="000000"/>
              </a:solidFill>
              <a:latin typeface="Montserrat Extra-Bold"/>
            </a:endParaRPr>
          </a:p>
          <a:p>
            <a:pPr>
              <a:lnSpc>
                <a:spcPts val="4829"/>
              </a:lnSpc>
            </a:pPr>
            <a:r>
              <a:rPr lang="en-US" sz="4800" spc="125" dirty="0">
                <a:solidFill>
                  <a:srgbClr val="000000"/>
                </a:solidFill>
                <a:latin typeface="Montserrat"/>
              </a:rPr>
              <a:t>Pour </a:t>
            </a:r>
            <a:r>
              <a:rPr lang="en-US" sz="4800" spc="125" dirty="0" err="1">
                <a:solidFill>
                  <a:srgbClr val="000000"/>
                </a:solidFill>
                <a:latin typeface="Montserrat"/>
              </a:rPr>
              <a:t>favoriser</a:t>
            </a:r>
            <a:r>
              <a:rPr lang="en-US" sz="4800" spc="12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800" spc="125" dirty="0" err="1">
                <a:solidFill>
                  <a:srgbClr val="000000"/>
                </a:solidFill>
                <a:latin typeface="Montserrat"/>
              </a:rPr>
              <a:t>l'intégration</a:t>
            </a:r>
            <a:r>
              <a:rPr lang="en-US" sz="4800" spc="125" dirty="0">
                <a:solidFill>
                  <a:srgbClr val="000000"/>
                </a:solidFill>
                <a:latin typeface="Montserrat"/>
              </a:rPr>
              <a:t> des services</a:t>
            </a:r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13361451" y="9385849"/>
            <a:ext cx="4926549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spc="84" dirty="0">
                <a:solidFill>
                  <a:srgbClr val="99AAC4"/>
                </a:solidFill>
                <a:latin typeface="Roboto"/>
              </a:rPr>
              <a:t>www.formationcroisee.com</a:t>
            </a:r>
          </a:p>
        </p:txBody>
      </p:sp>
      <p:sp>
        <p:nvSpPr>
          <p:cNvPr id="13" name="Rectangle 12"/>
          <p:cNvSpPr/>
          <p:nvPr>
            <p:custDataLst>
              <p:tags r:id="rId9"/>
            </p:custDataLst>
          </p:nvPr>
        </p:nvSpPr>
        <p:spPr>
          <a:xfrm>
            <a:off x="13286343" y="6303283"/>
            <a:ext cx="47436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125" dirty="0" err="1">
                <a:solidFill>
                  <a:schemeClr val="accent1"/>
                </a:solidFill>
              </a:rPr>
              <a:t>Présentation</a:t>
            </a:r>
            <a:r>
              <a:rPr lang="en-US" sz="2400" spc="125" dirty="0">
                <a:solidFill>
                  <a:schemeClr val="accent1"/>
                </a:solidFill>
              </a:rPr>
              <a:t> </a:t>
            </a:r>
            <a:r>
              <a:rPr lang="en-US" sz="2400" spc="125" dirty="0" err="1">
                <a:solidFill>
                  <a:schemeClr val="accent1"/>
                </a:solidFill>
              </a:rPr>
              <a:t>dans</a:t>
            </a:r>
            <a:r>
              <a:rPr lang="en-US" sz="2400" spc="125" dirty="0">
                <a:solidFill>
                  <a:schemeClr val="accent1"/>
                </a:solidFill>
              </a:rPr>
              <a:t> le cadre du Carrefour des </a:t>
            </a:r>
            <a:r>
              <a:rPr lang="en-US" sz="2400" spc="125" dirty="0" err="1">
                <a:solidFill>
                  <a:schemeClr val="accent1"/>
                </a:solidFill>
              </a:rPr>
              <a:t>pratiques</a:t>
            </a:r>
            <a:r>
              <a:rPr lang="en-US" sz="2400" spc="125" dirty="0">
                <a:solidFill>
                  <a:schemeClr val="accent1"/>
                </a:solidFill>
              </a:rPr>
              <a:t> </a:t>
            </a:r>
            <a:r>
              <a:rPr lang="en-US" sz="2400" spc="125" dirty="0" err="1">
                <a:solidFill>
                  <a:schemeClr val="accent1"/>
                </a:solidFill>
              </a:rPr>
              <a:t>en</a:t>
            </a:r>
            <a:r>
              <a:rPr lang="en-US" sz="2400" spc="125" dirty="0">
                <a:solidFill>
                  <a:schemeClr val="accent1"/>
                </a:solidFill>
              </a:rPr>
              <a:t> santé </a:t>
            </a:r>
            <a:r>
              <a:rPr lang="en-US" sz="2400" spc="125" dirty="0" err="1">
                <a:solidFill>
                  <a:schemeClr val="accent1"/>
                </a:solidFill>
              </a:rPr>
              <a:t>mentale</a:t>
            </a:r>
            <a:r>
              <a:rPr lang="en-US" sz="2400" spc="125" dirty="0">
                <a:solidFill>
                  <a:schemeClr val="accent1"/>
                </a:solidFill>
              </a:rPr>
              <a:t> de la Direction des </a:t>
            </a:r>
            <a:r>
              <a:rPr lang="en-US" sz="2400" spc="125" dirty="0" err="1">
                <a:solidFill>
                  <a:schemeClr val="accent1"/>
                </a:solidFill>
              </a:rPr>
              <a:t>programmes</a:t>
            </a:r>
            <a:r>
              <a:rPr lang="en-US" sz="2400" spc="125" dirty="0">
                <a:solidFill>
                  <a:schemeClr val="accent1"/>
                </a:solidFill>
              </a:rPr>
              <a:t> santé </a:t>
            </a:r>
            <a:r>
              <a:rPr lang="en-US" sz="2400" spc="125" dirty="0" err="1">
                <a:solidFill>
                  <a:schemeClr val="accent1"/>
                </a:solidFill>
              </a:rPr>
              <a:t>mentale</a:t>
            </a:r>
            <a:r>
              <a:rPr lang="en-US" sz="2400" spc="125" dirty="0">
                <a:solidFill>
                  <a:schemeClr val="accent1"/>
                </a:solidFill>
              </a:rPr>
              <a:t> et </a:t>
            </a:r>
            <a:r>
              <a:rPr lang="en-US" sz="2400" spc="125" dirty="0" err="1">
                <a:solidFill>
                  <a:schemeClr val="accent1"/>
                </a:solidFill>
              </a:rPr>
              <a:t>dépendances</a:t>
            </a:r>
            <a:r>
              <a:rPr lang="en-US" sz="2400" spc="125" dirty="0">
                <a:solidFill>
                  <a:schemeClr val="accent1"/>
                </a:solidFill>
              </a:rPr>
              <a:t> du CIUSSS de </a:t>
            </a:r>
            <a:r>
              <a:rPr lang="en-US" sz="2400" spc="125" dirty="0" err="1">
                <a:solidFill>
                  <a:schemeClr val="accent1"/>
                </a:solidFill>
              </a:rPr>
              <a:t>l’Ouest</a:t>
            </a:r>
            <a:r>
              <a:rPr lang="en-US" sz="2400" spc="125" dirty="0">
                <a:solidFill>
                  <a:schemeClr val="accent1"/>
                </a:solidFill>
              </a:rPr>
              <a:t>-de-</a:t>
            </a:r>
            <a:r>
              <a:rPr lang="en-US" sz="2400" spc="125" dirty="0" err="1">
                <a:solidFill>
                  <a:schemeClr val="accent1"/>
                </a:solidFill>
              </a:rPr>
              <a:t>l’Île</a:t>
            </a:r>
            <a:r>
              <a:rPr lang="en-US" sz="2400" spc="125" dirty="0">
                <a:solidFill>
                  <a:schemeClr val="accent1"/>
                </a:solidFill>
              </a:rPr>
              <a:t>-de-Montréal</a:t>
            </a:r>
          </a:p>
          <a:p>
            <a:r>
              <a:rPr lang="en-US" sz="2400" spc="125" dirty="0">
                <a:solidFill>
                  <a:schemeClr val="accent1"/>
                </a:solidFill>
              </a:rPr>
              <a:t>le 24 </a:t>
            </a:r>
            <a:r>
              <a:rPr lang="en-US" sz="2400" spc="125" dirty="0" err="1">
                <a:solidFill>
                  <a:schemeClr val="accent1"/>
                </a:solidFill>
              </a:rPr>
              <a:t>octobre</a:t>
            </a:r>
            <a:r>
              <a:rPr lang="en-US" sz="2400" spc="125" dirty="0">
                <a:solidFill>
                  <a:schemeClr val="accent1"/>
                </a:solidFill>
              </a:rPr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 rot="5400000">
            <a:off x="5029200" y="5138738"/>
            <a:ext cx="82296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9148762" y="8081134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33401" y="3951095"/>
            <a:ext cx="8281988" cy="550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 err="1">
                <a:solidFill>
                  <a:srgbClr val="3E5BB2"/>
                </a:solidFill>
              </a:rPr>
              <a:t>En</a:t>
            </a:r>
            <a:r>
              <a:rPr lang="en-US" sz="2800" dirty="0">
                <a:solidFill>
                  <a:srgbClr val="3E5BB2"/>
                </a:solidFill>
              </a:rPr>
              <a:t> raison de la </a:t>
            </a:r>
            <a:r>
              <a:rPr lang="en-US" sz="2800" dirty="0" err="1">
                <a:solidFill>
                  <a:srgbClr val="3E5BB2"/>
                </a:solidFill>
              </a:rPr>
              <a:t>pandémie</a:t>
            </a:r>
            <a:r>
              <a:rPr lang="en-US" sz="2800" dirty="0">
                <a:solidFill>
                  <a:srgbClr val="3E5BB2"/>
                </a:solidFill>
              </a:rPr>
              <a:t> de COVID-19, les </a:t>
            </a:r>
            <a:r>
              <a:rPr lang="en-US" sz="2800" dirty="0" err="1">
                <a:solidFill>
                  <a:srgbClr val="3E5BB2"/>
                </a:solidFill>
              </a:rPr>
              <a:t>activités</a:t>
            </a:r>
            <a:r>
              <a:rPr lang="en-US" sz="2800" dirty="0">
                <a:solidFill>
                  <a:srgbClr val="3E5BB2"/>
                </a:solidFill>
              </a:rPr>
              <a:t> '</a:t>
            </a:r>
            <a:r>
              <a:rPr lang="en-US" sz="2800" dirty="0" err="1">
                <a:solidFill>
                  <a:srgbClr val="3E5BB2"/>
                </a:solidFill>
              </a:rPr>
              <a:t>en</a:t>
            </a:r>
            <a:r>
              <a:rPr lang="en-US" sz="2800" dirty="0">
                <a:solidFill>
                  <a:srgbClr val="3E5BB2"/>
                </a:solidFill>
              </a:rPr>
              <a:t> </a:t>
            </a:r>
            <a:r>
              <a:rPr lang="en-US" sz="2800" dirty="0" err="1">
                <a:solidFill>
                  <a:srgbClr val="3E5BB2"/>
                </a:solidFill>
              </a:rPr>
              <a:t>présentiel</a:t>
            </a:r>
            <a:r>
              <a:rPr lang="en-US" sz="2800" dirty="0">
                <a:solidFill>
                  <a:srgbClr val="3E5BB2"/>
                </a:solidFill>
              </a:rPr>
              <a:t>' </a:t>
            </a:r>
            <a:r>
              <a:rPr lang="en-US" sz="2800" dirty="0" err="1">
                <a:solidFill>
                  <a:srgbClr val="3E5BB2"/>
                </a:solidFill>
              </a:rPr>
              <a:t>ont</a:t>
            </a:r>
            <a:r>
              <a:rPr lang="en-US" sz="2800" dirty="0">
                <a:solidFill>
                  <a:srgbClr val="3E5BB2"/>
                </a:solidFill>
              </a:rPr>
              <a:t> </a:t>
            </a:r>
            <a:r>
              <a:rPr lang="en-US" sz="2800" dirty="0" err="1">
                <a:solidFill>
                  <a:srgbClr val="3E5BB2"/>
                </a:solidFill>
              </a:rPr>
              <a:t>été</a:t>
            </a:r>
            <a:r>
              <a:rPr lang="en-US" sz="2800" dirty="0">
                <a:solidFill>
                  <a:srgbClr val="3E5BB2"/>
                </a:solidFill>
              </a:rPr>
              <a:t> </a:t>
            </a:r>
            <a:r>
              <a:rPr lang="en-US" sz="2800" dirty="0" err="1">
                <a:solidFill>
                  <a:srgbClr val="3E5BB2"/>
                </a:solidFill>
              </a:rPr>
              <a:t>remplacées</a:t>
            </a:r>
            <a:r>
              <a:rPr lang="en-US" sz="2800" dirty="0">
                <a:solidFill>
                  <a:srgbClr val="3E5BB2"/>
                </a:solidFill>
              </a:rPr>
              <a:t> par des </a:t>
            </a:r>
            <a:r>
              <a:rPr lang="en-US" sz="2800" dirty="0" err="1">
                <a:solidFill>
                  <a:srgbClr val="3E5BB2"/>
                </a:solidFill>
              </a:rPr>
              <a:t>activités</a:t>
            </a:r>
            <a:r>
              <a:rPr lang="en-US" sz="2800" dirty="0">
                <a:solidFill>
                  <a:srgbClr val="3E5BB2"/>
                </a:solidFill>
              </a:rPr>
              <a:t> </a:t>
            </a:r>
            <a:r>
              <a:rPr lang="en-US" sz="2800" dirty="0" err="1">
                <a:solidFill>
                  <a:srgbClr val="3E5BB2"/>
                </a:solidFill>
              </a:rPr>
              <a:t>en</a:t>
            </a:r>
            <a:r>
              <a:rPr lang="en-US" sz="2800" dirty="0">
                <a:solidFill>
                  <a:srgbClr val="3E5BB2"/>
                </a:solidFill>
              </a:rPr>
              <a:t> </a:t>
            </a:r>
            <a:r>
              <a:rPr lang="en-US" sz="2800" dirty="0" err="1">
                <a:solidFill>
                  <a:srgbClr val="3E5BB2"/>
                </a:solidFill>
              </a:rPr>
              <a:t>ligne</a:t>
            </a:r>
            <a:r>
              <a:rPr lang="en-US" sz="2800" dirty="0">
                <a:solidFill>
                  <a:srgbClr val="3E5BB2"/>
                </a:solidFill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799" spc="13" dirty="0">
              <a:solidFill>
                <a:srgbClr val="3E5BB2"/>
              </a:solidFill>
              <a:latin typeface="Roboto Bold"/>
            </a:endParaRP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13" normalizeH="0" baseline="0" noProof="0" dirty="0">
                <a:ln>
                  <a:noFill/>
                </a:ln>
                <a:solidFill>
                  <a:srgbClr val="3E5BB2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Formations</a:t>
            </a:r>
            <a:r>
              <a:rPr kumimoji="0" lang="en-US" sz="2799" b="0" i="0" u="none" strike="noStrike" kern="1200" cap="none" spc="13" normalizeH="0" noProof="0" dirty="0">
                <a:ln>
                  <a:noFill/>
                </a:ln>
                <a:solidFill>
                  <a:srgbClr val="3E5BB2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13" normalizeH="0" noProof="0" dirty="0" err="1">
                <a:ln>
                  <a:noFill/>
                </a:ln>
                <a:solidFill>
                  <a:srgbClr val="3E5BB2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en</a:t>
            </a:r>
            <a:r>
              <a:rPr kumimoji="0" lang="en-US" sz="2799" b="0" i="0" u="none" strike="noStrike" kern="1200" cap="none" spc="13" normalizeH="0" noProof="0" dirty="0">
                <a:ln>
                  <a:noFill/>
                </a:ln>
                <a:solidFill>
                  <a:srgbClr val="3E5BB2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13" normalizeH="0" noProof="0" dirty="0" err="1">
                <a:ln>
                  <a:noFill/>
                </a:ln>
                <a:solidFill>
                  <a:srgbClr val="3E5BB2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ligne</a:t>
            </a:r>
            <a:endParaRPr kumimoji="0" lang="en-US" sz="2799" b="0" i="0" u="none" strike="noStrike" kern="1200" cap="none" spc="13" normalizeH="0" baseline="0" noProof="0" dirty="0">
              <a:ln>
                <a:noFill/>
              </a:ln>
              <a:solidFill>
                <a:srgbClr val="3E5BB2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 marL="604518" marR="0" lvl="1" indent="-302259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799" spc="13" dirty="0">
                <a:solidFill>
                  <a:srgbClr val="3E5BB2"/>
                </a:solidFill>
                <a:latin typeface="Roboto"/>
              </a:rPr>
              <a:t>Formations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gratuites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avec capsules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vidéo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, documentation et quiz</a:t>
            </a:r>
          </a:p>
          <a:p>
            <a:pPr marL="604518" marR="0" lvl="1" indent="-302259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799" b="0" i="0" u="none" strike="noStrike" kern="1200" cap="none" spc="13" normalizeH="0" baseline="0" noProof="0" dirty="0">
              <a:ln>
                <a:noFill/>
              </a:ln>
              <a:solidFill>
                <a:srgbClr val="3E5BB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99" spc="13" dirty="0">
                <a:solidFill>
                  <a:srgbClr val="3E5BB2"/>
                </a:solidFill>
                <a:latin typeface="Roboto Bold"/>
              </a:rPr>
              <a:t>Rencontres </a:t>
            </a:r>
            <a:r>
              <a:rPr lang="en-US" sz="2799" spc="13" dirty="0" err="1">
                <a:solidFill>
                  <a:srgbClr val="3E5BB2"/>
                </a:solidFill>
                <a:latin typeface="Roboto Bold"/>
              </a:rPr>
              <a:t>virtuelles</a:t>
            </a:r>
            <a:endParaRPr kumimoji="0" lang="en-US" sz="2799" b="0" i="0" u="none" strike="noStrike" kern="1200" cap="none" spc="13" normalizeH="0" baseline="0" noProof="0" dirty="0">
              <a:ln>
                <a:noFill/>
              </a:ln>
              <a:solidFill>
                <a:srgbClr val="3E5BB2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fr-FR" sz="2799" spc="13" dirty="0">
                <a:solidFill>
                  <a:srgbClr val="3E5BB2"/>
                </a:solidFill>
                <a:latin typeface="Roboto"/>
              </a:rPr>
              <a:t>Courtes rencontres permettant de découvrir de nouvelles ressources et leur fonctionnement (clientèle, services, processus de références)</a:t>
            </a:r>
            <a:endParaRPr kumimoji="0" lang="en-US" sz="2799" b="0" i="0" u="none" strike="noStrike" kern="1200" cap="none" spc="13" normalizeH="0" baseline="0" noProof="0" dirty="0">
              <a:ln>
                <a:noFill/>
              </a:ln>
              <a:solidFill>
                <a:srgbClr val="3E5BB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533401" y="621312"/>
            <a:ext cx="8286749" cy="3067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Activités</a:t>
            </a:r>
            <a: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 du </a:t>
            </a:r>
            <a:r>
              <a:rPr kumimoji="0" lang="en-US" sz="6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programme</a:t>
            </a:r>
            <a: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 </a:t>
            </a:r>
            <a:r>
              <a:rPr kumimoji="0" lang="en-US" sz="6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en</a:t>
            </a:r>
            <a: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 mode </a:t>
            </a:r>
            <a:r>
              <a:rPr kumimoji="0" lang="en-US" sz="6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virtuel</a:t>
            </a:r>
            <a:endParaRPr kumimoji="0" lang="en-US" sz="6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"/>
              <a:ea typeface="+mn-ea"/>
              <a:cs typeface="+mn-cs"/>
            </a:endParaRPr>
          </a:p>
        </p:txBody>
      </p:sp>
      <p:sp>
        <p:nvSpPr>
          <p:cNvPr id="8" name="TextBox 11"/>
          <p:cNvSpPr txBox="1"/>
          <p:nvPr>
            <p:custDataLst>
              <p:tags r:id="rId5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4" normalizeH="0" baseline="0" noProof="0" dirty="0">
                <a:ln>
                  <a:noFill/>
                </a:ln>
                <a:solidFill>
                  <a:srgbClr val="99AAC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michel.perreault@douglas.mcgill.ca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0"/>
          <a:srcRect l="2964" t="13666" r="5000" b="12692"/>
          <a:stretch/>
        </p:blipFill>
        <p:spPr>
          <a:xfrm>
            <a:off x="9982200" y="1023938"/>
            <a:ext cx="7755312" cy="3878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89" y="5161598"/>
            <a:ext cx="6874933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9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421117" y="802079"/>
            <a:ext cx="838183" cy="83684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028700" y="802079"/>
            <a:ext cx="1493244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Provenance des participants aux rencontres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virtuelles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(2020-2022; n=4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activités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)*</a:t>
            </a:r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33400" y="9566608"/>
            <a:ext cx="861060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Open Sans Light"/>
              </a:rPr>
              <a:t>*</a:t>
            </a:r>
            <a:r>
              <a:rPr lang="en-US" sz="1600" dirty="0" err="1">
                <a:solidFill>
                  <a:srgbClr val="000000"/>
                </a:solidFill>
                <a:latin typeface="Open Sans Light"/>
              </a:rPr>
              <a:t>selon</a:t>
            </a:r>
            <a:r>
              <a:rPr lang="en-US" sz="1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Light"/>
              </a:rPr>
              <a:t>formulaires</a:t>
            </a:r>
            <a:r>
              <a:rPr lang="en-US" sz="1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Light"/>
              </a:rPr>
              <a:t>d’évaluation</a:t>
            </a:r>
            <a:r>
              <a:rPr lang="en-US" sz="1600" dirty="0">
                <a:solidFill>
                  <a:srgbClr val="000000"/>
                </a:solidFill>
                <a:latin typeface="Open Sans Light"/>
              </a:rPr>
              <a:t> completes, n=184 </a:t>
            </a:r>
          </a:p>
        </p:txBody>
      </p:sp>
      <p:sp>
        <p:nvSpPr>
          <p:cNvPr id="13" name="TextBox 11"/>
          <p:cNvSpPr txBox="1"/>
          <p:nvPr>
            <p:custDataLst>
              <p:tags r:id="rId4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849467590"/>
              </p:ext>
            </p:extLst>
          </p:nvPr>
        </p:nvGraphicFramePr>
        <p:xfrm>
          <a:off x="533400" y="2247534"/>
          <a:ext cx="12039600" cy="7125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074405755"/>
              </p:ext>
            </p:extLst>
          </p:nvPr>
        </p:nvGraphicFramePr>
        <p:xfrm>
          <a:off x="12786360" y="3543089"/>
          <a:ext cx="5322789" cy="453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7" name="Rectangle 16"/>
          <p:cNvSpPr/>
          <p:nvPr>
            <p:custDataLst>
              <p:tags r:id="rId7"/>
            </p:custDataLst>
          </p:nvPr>
        </p:nvSpPr>
        <p:spPr>
          <a:xfrm>
            <a:off x="13230991" y="2072198"/>
            <a:ext cx="4433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Domaine des participants aux </a:t>
            </a:r>
          </a:p>
          <a:p>
            <a:pPr algn="ctr"/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rencontres </a:t>
            </a:r>
            <a:r>
              <a:rPr lang="en-US" sz="2400" spc="107" dirty="0" err="1">
                <a:solidFill>
                  <a:srgbClr val="000000"/>
                </a:solidFill>
                <a:latin typeface="Montserrat Extra-Bold Bold"/>
              </a:rPr>
              <a:t>virtuelles</a:t>
            </a:r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 (n=4)*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1342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421117" y="802079"/>
            <a:ext cx="838183" cy="83684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028700" y="802079"/>
            <a:ext cx="1493244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Provenance des participants aux formations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ligne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(2020-2022; n=3 formations)*</a:t>
            </a:r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33400" y="9566608"/>
            <a:ext cx="861060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Open Sans Light"/>
              </a:rPr>
              <a:t>*</a:t>
            </a:r>
            <a:r>
              <a:rPr lang="en-US" sz="1600" dirty="0" err="1">
                <a:solidFill>
                  <a:srgbClr val="000000"/>
                </a:solidFill>
                <a:latin typeface="Open Sans Light"/>
              </a:rPr>
              <a:t>selon</a:t>
            </a:r>
            <a:r>
              <a:rPr lang="en-US" sz="1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Light"/>
              </a:rPr>
              <a:t>formulaires</a:t>
            </a:r>
            <a:r>
              <a:rPr lang="en-US" sz="1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Light"/>
              </a:rPr>
              <a:t>d’évaluation</a:t>
            </a:r>
            <a:r>
              <a:rPr lang="en-US" sz="1600" dirty="0">
                <a:solidFill>
                  <a:srgbClr val="000000"/>
                </a:solidFill>
                <a:latin typeface="Open Sans Light"/>
              </a:rPr>
              <a:t> completes, n=280 </a:t>
            </a:r>
          </a:p>
        </p:txBody>
      </p:sp>
      <p:sp>
        <p:nvSpPr>
          <p:cNvPr id="13" name="TextBox 11"/>
          <p:cNvSpPr txBox="1"/>
          <p:nvPr>
            <p:custDataLst>
              <p:tags r:id="rId4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  <p:sp>
        <p:nvSpPr>
          <p:cNvPr id="17" name="Rectangle 16"/>
          <p:cNvSpPr/>
          <p:nvPr>
            <p:custDataLst>
              <p:tags r:id="rId5"/>
            </p:custDataLst>
          </p:nvPr>
        </p:nvSpPr>
        <p:spPr>
          <a:xfrm>
            <a:off x="12908937" y="2209800"/>
            <a:ext cx="4433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Domaine des participants aux </a:t>
            </a:r>
          </a:p>
          <a:p>
            <a:pPr algn="ctr"/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Formations </a:t>
            </a:r>
            <a:r>
              <a:rPr lang="en-US" sz="24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2400" spc="107" dirty="0" err="1">
                <a:solidFill>
                  <a:srgbClr val="000000"/>
                </a:solidFill>
                <a:latin typeface="Montserrat Extra-Bold Bold"/>
              </a:rPr>
              <a:t>ligne</a:t>
            </a:r>
            <a:r>
              <a:rPr lang="en-US" sz="2400" spc="107" dirty="0">
                <a:solidFill>
                  <a:srgbClr val="000000"/>
                </a:solidFill>
                <a:latin typeface="Montserrat Extra-Bold Bold"/>
              </a:rPr>
              <a:t> (n=3)*</a:t>
            </a:r>
            <a:endParaRPr lang="en-CA" sz="24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36276260"/>
              </p:ext>
            </p:extLst>
          </p:nvPr>
        </p:nvGraphicFramePr>
        <p:xfrm>
          <a:off x="228600" y="2171700"/>
          <a:ext cx="118872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27135549"/>
              </p:ext>
            </p:extLst>
          </p:nvPr>
        </p:nvGraphicFramePr>
        <p:xfrm>
          <a:off x="11658600" y="3685452"/>
          <a:ext cx="6934200" cy="526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70642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362200" y="2939562"/>
            <a:ext cx="148590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88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Quels sont les bénéfices pouvant découler de la participation aux activités de ce programme?</a:t>
            </a: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914400" y="2019300"/>
            <a:ext cx="1752600" cy="185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11"/>
          <p:cNvSpPr txBox="1"/>
          <p:nvPr>
            <p:custDataLst>
              <p:tags r:id="rId3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4" normalizeH="0" baseline="0" noProof="0" dirty="0">
                <a:ln>
                  <a:noFill/>
                </a:ln>
                <a:solidFill>
                  <a:srgbClr val="99AAC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michel.perreault@douglas.mcgill.ca</a:t>
            </a:r>
          </a:p>
        </p:txBody>
      </p:sp>
    </p:spTree>
    <p:extLst>
      <p:ext uri="{BB962C8B-B14F-4D97-AF65-F5344CB8AC3E}">
        <p14:creationId xmlns:p14="http://schemas.microsoft.com/office/powerpoint/2010/main" val="390946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421117" y="610279"/>
            <a:ext cx="838183" cy="83684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028700" y="2430854"/>
            <a:ext cx="16230600" cy="7400218"/>
            <a:chOff x="0" y="-9525"/>
            <a:chExt cx="4274726" cy="19984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988938"/>
            </a:xfrm>
            <a:custGeom>
              <a:avLst/>
              <a:gdLst/>
              <a:ahLst/>
              <a:cxnLst/>
              <a:rect l="l" t="t" r="r" b="b"/>
              <a:pathLst>
                <a:path w="4274726" h="1988938">
                  <a:moveTo>
                    <a:pt x="0" y="0"/>
                  </a:moveTo>
                  <a:lnTo>
                    <a:pt x="4274726" y="0"/>
                  </a:lnTo>
                  <a:lnTo>
                    <a:pt x="4274726" y="1988938"/>
                  </a:lnTo>
                  <a:lnTo>
                    <a:pt x="0" y="1988938"/>
                  </a:lnTo>
                  <a:close/>
                </a:path>
              </a:pathLst>
            </a:custGeom>
            <a:solidFill>
              <a:srgbClr val="254E7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b="6904"/>
          <a:stretch>
            <a:fillRect/>
          </a:stretch>
        </p:blipFill>
        <p:spPr>
          <a:xfrm>
            <a:off x="1043940" y="2251783"/>
            <a:ext cx="16215360" cy="6999188"/>
          </a:xfrm>
          <a:prstGeom prst="rect">
            <a:avLst/>
          </a:prstGeom>
        </p:spPr>
      </p:pic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1028700" y="610279"/>
            <a:ext cx="1581150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Suite à ma participation aux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activités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mode '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présentiel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',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j'ai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appris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davantage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sur le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fonctionnement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d'autres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ressources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...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6793141" y="3285860"/>
            <a:ext cx="10047068" cy="1230019"/>
            <a:chOff x="0" y="0"/>
            <a:chExt cx="2646141" cy="3239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46141" cy="323956"/>
            </a:xfrm>
            <a:custGeom>
              <a:avLst/>
              <a:gdLst/>
              <a:ahLst/>
              <a:cxnLst/>
              <a:rect l="l" t="t" r="r" b="b"/>
              <a:pathLst>
                <a:path w="2646141" h="323956">
                  <a:moveTo>
                    <a:pt x="0" y="0"/>
                  </a:moveTo>
                  <a:lnTo>
                    <a:pt x="2646141" y="0"/>
                  </a:lnTo>
                  <a:lnTo>
                    <a:pt x="2646141" y="323956"/>
                  </a:lnTo>
                  <a:lnTo>
                    <a:pt x="0" y="323956"/>
                  </a:lnTo>
                  <a:close/>
                </a:path>
              </a:pathLst>
            </a:custGeom>
            <a:solidFill>
              <a:srgbClr val="254E7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>
            <p:custDataLst>
              <p:tags r:id="rId6"/>
            </p:custDataLst>
          </p:nvPr>
        </p:nvSpPr>
        <p:spPr>
          <a:xfrm>
            <a:off x="2743200" y="9066362"/>
            <a:ext cx="1346195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 Light"/>
              </a:rPr>
              <a:t>             </a:t>
            </a:r>
            <a:r>
              <a:rPr lang="en-US" sz="2800" dirty="0" err="1">
                <a:solidFill>
                  <a:srgbClr val="FFFFFF"/>
                </a:solidFill>
                <a:latin typeface="Open Sans Light"/>
              </a:rPr>
              <a:t>D'accord</a:t>
            </a:r>
            <a:r>
              <a:rPr lang="en-US" sz="2800" dirty="0">
                <a:solidFill>
                  <a:srgbClr val="FFFFFF"/>
                </a:solidFill>
                <a:latin typeface="Open Sans Light"/>
              </a:rPr>
              <a:t>                          Plus </a:t>
            </a:r>
            <a:r>
              <a:rPr lang="en-US" sz="2800" dirty="0" err="1">
                <a:solidFill>
                  <a:srgbClr val="FFFFFF"/>
                </a:solidFill>
                <a:latin typeface="Open Sans Light"/>
              </a:rPr>
              <a:t>ou</a:t>
            </a:r>
            <a:r>
              <a:rPr lang="en-US" sz="28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Open Sans Light"/>
              </a:rPr>
              <a:t>moins</a:t>
            </a:r>
            <a:r>
              <a:rPr lang="en-US" sz="28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Open Sans Light"/>
              </a:rPr>
              <a:t>d'accord</a:t>
            </a:r>
            <a:r>
              <a:rPr lang="en-US" sz="2800" dirty="0">
                <a:solidFill>
                  <a:srgbClr val="FFFFFF"/>
                </a:solidFill>
                <a:latin typeface="Open Sans Light"/>
              </a:rPr>
              <a:t>            </a:t>
            </a:r>
            <a:r>
              <a:rPr lang="en-US" sz="2800" dirty="0" err="1">
                <a:solidFill>
                  <a:srgbClr val="FFFFFF"/>
                </a:solidFill>
                <a:latin typeface="Open Sans Light"/>
              </a:rPr>
              <a:t>En</a:t>
            </a:r>
            <a:r>
              <a:rPr lang="en-US" sz="28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Open Sans Light"/>
              </a:rPr>
              <a:t>désaccord</a:t>
            </a:r>
            <a:endParaRPr lang="en-US" sz="280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4" name="TextBox 15"/>
          <p:cNvSpPr txBox="1"/>
          <p:nvPr>
            <p:custDataLst>
              <p:tags r:id="rId7"/>
            </p:custDataLst>
          </p:nvPr>
        </p:nvSpPr>
        <p:spPr>
          <a:xfrm>
            <a:off x="9284006" y="3382603"/>
            <a:ext cx="572145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81EBCA"/>
                </a:solidFill>
                <a:latin typeface="Open Sans Light Bold"/>
              </a:rPr>
              <a:t>Sessions de clarification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Sessions </a:t>
            </a:r>
            <a:r>
              <a:rPr lang="en-US" sz="3399" dirty="0" err="1">
                <a:solidFill>
                  <a:srgbClr val="FFFFFF"/>
                </a:solidFill>
                <a:latin typeface="Open Sans Light Bold"/>
              </a:rPr>
              <a:t>d’observation</a:t>
            </a:r>
            <a:endParaRPr lang="en-US" sz="3399" dirty="0">
              <a:solidFill>
                <a:srgbClr val="FFFFFF"/>
              </a:solidFill>
              <a:latin typeface="Open Sans Light Bold"/>
            </a:endParaRPr>
          </a:p>
        </p:txBody>
      </p:sp>
      <p:sp>
        <p:nvSpPr>
          <p:cNvPr id="15" name="TextBox 11"/>
          <p:cNvSpPr txBox="1"/>
          <p:nvPr>
            <p:custDataLst>
              <p:tags r:id="rId8"/>
            </p:custDataLst>
          </p:nvPr>
        </p:nvSpPr>
        <p:spPr>
          <a:xfrm>
            <a:off x="13182600" y="9715500"/>
            <a:ext cx="4926549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16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  <a:endParaRPr lang="en-US" sz="2000" spc="84" dirty="0">
              <a:solidFill>
                <a:srgbClr val="99AAC4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421117" y="566137"/>
            <a:ext cx="838183" cy="814388"/>
            <a:chOff x="0" y="0"/>
            <a:chExt cx="6350000" cy="6169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169728"/>
            </a:xfrm>
            <a:custGeom>
              <a:avLst/>
              <a:gdLst/>
              <a:ahLst/>
              <a:cxnLst/>
              <a:rect l="l" t="t" r="r" b="b"/>
              <a:pathLst>
                <a:path w="6350000" h="6169728">
                  <a:moveTo>
                    <a:pt x="6350000" y="6169728"/>
                  </a:moveTo>
                  <a:lnTo>
                    <a:pt x="0" y="6169728"/>
                  </a:lnTo>
                  <a:lnTo>
                    <a:pt x="0" y="0"/>
                  </a:lnTo>
                  <a:lnTo>
                    <a:pt x="6350000" y="6169728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028700" y="2430854"/>
            <a:ext cx="16230600" cy="7284646"/>
            <a:chOff x="0" y="0"/>
            <a:chExt cx="4274726" cy="19889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988938"/>
            </a:xfrm>
            <a:custGeom>
              <a:avLst/>
              <a:gdLst/>
              <a:ahLst/>
              <a:cxnLst/>
              <a:rect l="l" t="t" r="r" b="b"/>
              <a:pathLst>
                <a:path w="4274726" h="1988938">
                  <a:moveTo>
                    <a:pt x="0" y="0"/>
                  </a:moveTo>
                  <a:lnTo>
                    <a:pt x="4274726" y="0"/>
                  </a:lnTo>
                  <a:lnTo>
                    <a:pt x="4274726" y="1988938"/>
                  </a:lnTo>
                  <a:lnTo>
                    <a:pt x="0" y="1988938"/>
                  </a:lnTo>
                  <a:close/>
                </a:path>
              </a:pathLst>
            </a:custGeom>
            <a:solidFill>
              <a:srgbClr val="254E7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1173" r="1076"/>
          <a:stretch>
            <a:fillRect/>
          </a:stretch>
        </p:blipFill>
        <p:spPr>
          <a:xfrm>
            <a:off x="1201725" y="2633852"/>
            <a:ext cx="15409876" cy="6932396"/>
          </a:xfrm>
          <a:prstGeom prst="rect">
            <a:avLst/>
          </a:prstGeom>
        </p:spPr>
      </p:pic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7600950" y="3600450"/>
            <a:ext cx="8820167" cy="1151372"/>
            <a:chOff x="0" y="0"/>
            <a:chExt cx="2323007" cy="303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23007" cy="303242"/>
            </a:xfrm>
            <a:custGeom>
              <a:avLst/>
              <a:gdLst/>
              <a:ahLst/>
              <a:cxnLst/>
              <a:rect l="l" t="t" r="r" b="b"/>
              <a:pathLst>
                <a:path w="2323007" h="303242">
                  <a:moveTo>
                    <a:pt x="0" y="0"/>
                  </a:moveTo>
                  <a:lnTo>
                    <a:pt x="2323007" y="0"/>
                  </a:lnTo>
                  <a:lnTo>
                    <a:pt x="2323007" y="303242"/>
                  </a:lnTo>
                  <a:lnTo>
                    <a:pt x="0" y="303242"/>
                  </a:lnTo>
                  <a:close/>
                </a:path>
              </a:pathLst>
            </a:custGeom>
            <a:solidFill>
              <a:srgbClr val="254E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>
            <p:custDataLst>
              <p:tags r:id="rId5"/>
            </p:custDataLst>
          </p:nvPr>
        </p:nvSpPr>
        <p:spPr>
          <a:xfrm>
            <a:off x="1028700" y="621104"/>
            <a:ext cx="15707007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Suite à ma participation aux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activités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mode '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présentiel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',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j'ai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obtenu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de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l'information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utile  pour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mieux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orienter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les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personnes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avec qui je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travaille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...</a:t>
            </a:r>
          </a:p>
        </p:txBody>
      </p:sp>
      <p:sp>
        <p:nvSpPr>
          <p:cNvPr id="15" name="TextBox 15"/>
          <p:cNvSpPr txBox="1"/>
          <p:nvPr>
            <p:custDataLst>
              <p:tags r:id="rId6"/>
            </p:custDataLst>
          </p:nvPr>
        </p:nvSpPr>
        <p:spPr>
          <a:xfrm>
            <a:off x="9284006" y="3382603"/>
            <a:ext cx="572145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81EBCA"/>
                </a:solidFill>
                <a:latin typeface="Open Sans Light Bold"/>
              </a:rPr>
              <a:t>Sessions de clarification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Sessions </a:t>
            </a:r>
            <a:r>
              <a:rPr lang="en-US" sz="3399" dirty="0" err="1">
                <a:solidFill>
                  <a:srgbClr val="FFFFFF"/>
                </a:solidFill>
                <a:latin typeface="Open Sans Light Bold"/>
              </a:rPr>
              <a:t>d’observation</a:t>
            </a:r>
            <a:endParaRPr lang="en-US" sz="3399" dirty="0">
              <a:solidFill>
                <a:srgbClr val="FFFFFF"/>
              </a:solidFill>
              <a:latin typeface="Open Sans Light Bold"/>
            </a:endParaRPr>
          </a:p>
        </p:txBody>
      </p:sp>
      <p:sp>
        <p:nvSpPr>
          <p:cNvPr id="17" name="TextBox 11"/>
          <p:cNvSpPr txBox="1"/>
          <p:nvPr>
            <p:custDataLst>
              <p:tags r:id="rId7"/>
            </p:custDataLst>
          </p:nvPr>
        </p:nvSpPr>
        <p:spPr>
          <a:xfrm>
            <a:off x="13182600" y="9715500"/>
            <a:ext cx="4926549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16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421117" y="610279"/>
            <a:ext cx="838183" cy="83684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466506" y="3315580"/>
            <a:ext cx="10566141" cy="1591798"/>
            <a:chOff x="0" y="0"/>
            <a:chExt cx="2782852" cy="4192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2852" cy="419239"/>
            </a:xfrm>
            <a:custGeom>
              <a:avLst/>
              <a:gdLst/>
              <a:ahLst/>
              <a:cxnLst/>
              <a:rect l="l" t="t" r="r" b="b"/>
              <a:pathLst>
                <a:path w="2782852" h="419239">
                  <a:moveTo>
                    <a:pt x="0" y="0"/>
                  </a:moveTo>
                  <a:lnTo>
                    <a:pt x="2782852" y="0"/>
                  </a:lnTo>
                  <a:lnTo>
                    <a:pt x="2782852" y="419239"/>
                  </a:lnTo>
                  <a:lnTo>
                    <a:pt x="0" y="419239"/>
                  </a:lnTo>
                  <a:close/>
                </a:path>
              </a:pathLst>
            </a:custGeom>
            <a:solidFill>
              <a:srgbClr val="254E7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028700" y="610279"/>
            <a:ext cx="155829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Suite à ma participation aux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activités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mode '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présentiel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',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j'ai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été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mesure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d'identifier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des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personnes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d'autres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réseaux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qui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peuvent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m'orienter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au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besoin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...</a:t>
            </a:r>
          </a:p>
        </p:txBody>
      </p: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8990260" y="3856166"/>
            <a:ext cx="705846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81EBCA"/>
                </a:solidFill>
                <a:latin typeface="Open Sans Light Bold"/>
              </a:rPr>
              <a:t>Positional clarification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 Bold"/>
              </a:rPr>
              <a:t>Positional modeling</a:t>
            </a: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028700" y="2241718"/>
            <a:ext cx="16230600" cy="7473782"/>
          </a:xfrm>
          <a:prstGeom prst="rect">
            <a:avLst/>
          </a:prstGeom>
        </p:spPr>
      </p:pic>
      <p:grpSp>
        <p:nvGrpSpPr>
          <p:cNvPr id="13" name="Group 13"/>
          <p:cNvGrpSpPr/>
          <p:nvPr>
            <p:custDataLst>
              <p:tags r:id="rId6"/>
            </p:custDataLst>
          </p:nvPr>
        </p:nvGrpSpPr>
        <p:grpSpPr>
          <a:xfrm>
            <a:off x="6466506" y="3198539"/>
            <a:ext cx="10566141" cy="2108498"/>
            <a:chOff x="0" y="0"/>
            <a:chExt cx="2782852" cy="5553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82852" cy="555325"/>
            </a:xfrm>
            <a:custGeom>
              <a:avLst/>
              <a:gdLst/>
              <a:ahLst/>
              <a:cxnLst/>
              <a:rect l="l" t="t" r="r" b="b"/>
              <a:pathLst>
                <a:path w="2782852" h="555325">
                  <a:moveTo>
                    <a:pt x="0" y="0"/>
                  </a:moveTo>
                  <a:lnTo>
                    <a:pt x="2782852" y="0"/>
                  </a:lnTo>
                  <a:lnTo>
                    <a:pt x="2782852" y="555325"/>
                  </a:lnTo>
                  <a:lnTo>
                    <a:pt x="0" y="555325"/>
                  </a:lnTo>
                  <a:close/>
                </a:path>
              </a:pathLst>
            </a:custGeom>
            <a:solidFill>
              <a:srgbClr val="254E7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TextBox 15"/>
          <p:cNvSpPr txBox="1"/>
          <p:nvPr>
            <p:custDataLst>
              <p:tags r:id="rId7"/>
            </p:custDataLst>
          </p:nvPr>
        </p:nvSpPr>
        <p:spPr>
          <a:xfrm>
            <a:off x="9284006" y="3382603"/>
            <a:ext cx="572145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81EBCA"/>
                </a:solidFill>
                <a:latin typeface="Open Sans Light Bold"/>
              </a:rPr>
              <a:t>Sessions de clarification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Sessions </a:t>
            </a:r>
            <a:r>
              <a:rPr lang="en-US" sz="3399" dirty="0" err="1">
                <a:solidFill>
                  <a:srgbClr val="FFFFFF"/>
                </a:solidFill>
                <a:latin typeface="Open Sans Light Bold"/>
              </a:rPr>
              <a:t>d’observation</a:t>
            </a:r>
            <a:endParaRPr lang="en-US" sz="3399" dirty="0">
              <a:solidFill>
                <a:srgbClr val="FFFFFF"/>
              </a:solidFill>
              <a:latin typeface="Open Sans Light Bold"/>
            </a:endParaRPr>
          </a:p>
        </p:txBody>
      </p:sp>
      <p:sp>
        <p:nvSpPr>
          <p:cNvPr id="19" name="TextBox 11"/>
          <p:cNvSpPr txBox="1"/>
          <p:nvPr>
            <p:custDataLst>
              <p:tags r:id="rId8"/>
            </p:custDataLst>
          </p:nvPr>
        </p:nvSpPr>
        <p:spPr>
          <a:xfrm>
            <a:off x="13182600" y="9715500"/>
            <a:ext cx="4926549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16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  <a:endParaRPr lang="en-US" sz="2000" spc="84" dirty="0">
              <a:solidFill>
                <a:srgbClr val="99AAC4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 rot="5400000">
            <a:off x="1817679" y="5138738"/>
            <a:ext cx="1076566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230568" y="4126195"/>
            <a:ext cx="625552" cy="625552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1DCED"/>
            </a:solidFill>
          </p:spPr>
        </p:sp>
      </p:grp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230568" y="5745013"/>
            <a:ext cx="625552" cy="625552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230568" y="7281508"/>
            <a:ext cx="625552" cy="625552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A4789"/>
            </a:solidFill>
          </p:spPr>
        </p:sp>
      </p:grpSp>
      <p:pic>
        <p:nvPicPr>
          <p:cNvPr id="11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93954" y="594906"/>
            <a:ext cx="3199150" cy="2515332"/>
          </a:xfrm>
          <a:prstGeom prst="rect">
            <a:avLst/>
          </a:prstGeom>
        </p:spPr>
      </p:pic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945936" y="4078570"/>
            <a:ext cx="5912272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Troubles liés à l'usage d'opioides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Disponible en ligne depuis octobre 2020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977 inscriptions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en date du 15 juillet 2022 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45936" y="5622887"/>
            <a:ext cx="5912272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Jeunes, santé mentale et consommation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Disponible en ligne depuis mars 2021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601 inscriptions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en date du 15 juillet 2022</a:t>
            </a:r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945936" y="7233883"/>
            <a:ext cx="5912272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Cyberdépendance chez les jeunes 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Disponible en ligne depuis novembre 2021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1536 inscriptions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en date du 15 juillet 2022</a:t>
            </a:r>
          </a:p>
        </p:txBody>
      </p:sp>
      <p:sp>
        <p:nvSpPr>
          <p:cNvPr id="15" name="TextBox 15"/>
          <p:cNvSpPr txBox="1"/>
          <p:nvPr>
            <p:custDataLst>
              <p:tags r:id="rId10"/>
            </p:custDataLst>
          </p:nvPr>
        </p:nvSpPr>
        <p:spPr>
          <a:xfrm>
            <a:off x="2497193" y="757197"/>
            <a:ext cx="4168135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5"/>
              </a:lnSpc>
            </a:pPr>
            <a:r>
              <a:rPr lang="en-US" sz="3654">
                <a:solidFill>
                  <a:srgbClr val="000000"/>
                </a:solidFill>
                <a:latin typeface="Montserrat Extra-Bold"/>
              </a:rPr>
              <a:t>Formations en ligne</a:t>
            </a:r>
          </a:p>
        </p:txBody>
      </p:sp>
      <p:sp>
        <p:nvSpPr>
          <p:cNvPr id="16" name="TextBox 16"/>
          <p:cNvSpPr txBox="1"/>
          <p:nvPr>
            <p:custDataLst>
              <p:tags r:id="rId11"/>
            </p:custDataLst>
          </p:nvPr>
        </p:nvSpPr>
        <p:spPr>
          <a:xfrm>
            <a:off x="230568" y="4272283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33270"/>
                </a:solidFill>
                <a:latin typeface="Roboto Bold"/>
              </a:rPr>
              <a:t>01</a:t>
            </a:r>
          </a:p>
        </p:txBody>
      </p:sp>
      <p:sp>
        <p:nvSpPr>
          <p:cNvPr id="17" name="TextBox 17"/>
          <p:cNvSpPr txBox="1"/>
          <p:nvPr>
            <p:custDataLst>
              <p:tags r:id="rId12"/>
            </p:custDataLst>
          </p:nvPr>
        </p:nvSpPr>
        <p:spPr>
          <a:xfrm>
            <a:off x="230568" y="5891102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02</a:t>
            </a:r>
          </a:p>
        </p:txBody>
      </p:sp>
      <p:sp>
        <p:nvSpPr>
          <p:cNvPr id="18" name="TextBox 18"/>
          <p:cNvSpPr txBox="1"/>
          <p:nvPr>
            <p:custDataLst>
              <p:tags r:id="rId13"/>
            </p:custDataLst>
          </p:nvPr>
        </p:nvSpPr>
        <p:spPr>
          <a:xfrm>
            <a:off x="230568" y="7427596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03</a:t>
            </a:r>
          </a:p>
        </p:txBody>
      </p:sp>
      <p:sp>
        <p:nvSpPr>
          <p:cNvPr id="19" name="TextBox 19"/>
          <p:cNvSpPr txBox="1"/>
          <p:nvPr>
            <p:custDataLst>
              <p:tags r:id="rId14"/>
            </p:custDataLst>
          </p:nvPr>
        </p:nvSpPr>
        <p:spPr>
          <a:xfrm>
            <a:off x="593954" y="3053088"/>
            <a:ext cx="435904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4"/>
              </a:lnSpc>
            </a:pPr>
            <a:r>
              <a:rPr lang="en-US" sz="2517" dirty="0">
                <a:solidFill>
                  <a:srgbClr val="A3AEBB"/>
                </a:solidFill>
                <a:latin typeface="Open Sans"/>
              </a:rPr>
              <a:t>www.formationcroisee.com</a:t>
            </a:r>
          </a:p>
        </p:txBody>
      </p:sp>
      <p:grpSp>
        <p:nvGrpSpPr>
          <p:cNvPr id="20" name="Group 20"/>
          <p:cNvGrpSpPr/>
          <p:nvPr>
            <p:custDataLst>
              <p:tags r:id="rId15"/>
            </p:custDataLst>
          </p:nvPr>
        </p:nvGrpSpPr>
        <p:grpSpPr>
          <a:xfrm>
            <a:off x="230568" y="8945524"/>
            <a:ext cx="625552" cy="625552"/>
            <a:chOff x="0" y="0"/>
            <a:chExt cx="1913890" cy="1913890"/>
          </a:xfrm>
          <a:solidFill>
            <a:srgbClr val="BCF2E1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22" name="TextBox 22"/>
          <p:cNvSpPr txBox="1"/>
          <p:nvPr>
            <p:custDataLst>
              <p:tags r:id="rId16"/>
            </p:custDataLst>
          </p:nvPr>
        </p:nvSpPr>
        <p:spPr>
          <a:xfrm>
            <a:off x="230568" y="9091613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1A4789"/>
                </a:solidFill>
                <a:latin typeface="Roboto Bold"/>
              </a:rPr>
              <a:t>04</a:t>
            </a:r>
          </a:p>
        </p:txBody>
      </p:sp>
      <p:sp>
        <p:nvSpPr>
          <p:cNvPr id="23" name="TextBox 23"/>
          <p:cNvSpPr txBox="1"/>
          <p:nvPr>
            <p:custDataLst>
              <p:tags r:id="rId17"/>
            </p:custDataLst>
          </p:nvPr>
        </p:nvSpPr>
        <p:spPr>
          <a:xfrm>
            <a:off x="945936" y="8845709"/>
            <a:ext cx="6249813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Jeunes, santé mentale et cannabis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Disponible en ligne depuis juillet 2022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442 inscriptions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en date du 15 juillet 2022</a:t>
            </a:r>
          </a:p>
        </p:txBody>
      </p:sp>
      <p:grpSp>
        <p:nvGrpSpPr>
          <p:cNvPr id="24" name="Group 24"/>
          <p:cNvGrpSpPr/>
          <p:nvPr>
            <p:custDataLst>
              <p:tags r:id="rId18"/>
            </p:custDataLst>
          </p:nvPr>
        </p:nvGrpSpPr>
        <p:grpSpPr>
          <a:xfrm>
            <a:off x="7472041" y="2681500"/>
            <a:ext cx="10471911" cy="4600008"/>
            <a:chOff x="0" y="0"/>
            <a:chExt cx="13962547" cy="6133344"/>
          </a:xfrm>
        </p:grpSpPr>
        <p:sp>
          <p:nvSpPr>
            <p:cNvPr id="25" name="TextBox 25"/>
            <p:cNvSpPr txBox="1"/>
            <p:nvPr/>
          </p:nvSpPr>
          <p:spPr>
            <a:xfrm>
              <a:off x="714805" y="5760642"/>
              <a:ext cx="3933490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J'ai appris sur la thématique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946442" y="5760642"/>
              <a:ext cx="4760450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J'ai connu de nouvelles ressources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010277" y="5760642"/>
              <a:ext cx="3923011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J'ai identifié des partenaires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690786" y="167301"/>
              <a:ext cx="13271762" cy="5491742"/>
              <a:chOff x="0" y="0"/>
              <a:chExt cx="25467381" cy="1053818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6350"/>
                <a:ext cx="254673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5467380" h="12700">
                    <a:moveTo>
                      <a:pt x="0" y="0"/>
                    </a:moveTo>
                    <a:lnTo>
                      <a:pt x="25467380" y="0"/>
                    </a:lnTo>
                    <a:lnTo>
                      <a:pt x="254673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2628196"/>
                <a:ext cx="254673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5467380" h="12700">
                    <a:moveTo>
                      <a:pt x="0" y="0"/>
                    </a:moveTo>
                    <a:lnTo>
                      <a:pt x="25467380" y="0"/>
                    </a:lnTo>
                    <a:lnTo>
                      <a:pt x="254673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5262743"/>
                <a:ext cx="254673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5467380" h="12700">
                    <a:moveTo>
                      <a:pt x="0" y="0"/>
                    </a:moveTo>
                    <a:lnTo>
                      <a:pt x="25467380" y="0"/>
                    </a:lnTo>
                    <a:lnTo>
                      <a:pt x="254673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7897289"/>
                <a:ext cx="254673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5467380" h="12700">
                    <a:moveTo>
                      <a:pt x="0" y="0"/>
                    </a:moveTo>
                    <a:lnTo>
                      <a:pt x="25467380" y="0"/>
                    </a:lnTo>
                    <a:lnTo>
                      <a:pt x="254673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10531835"/>
                <a:ext cx="254673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5467380" h="12700">
                    <a:moveTo>
                      <a:pt x="0" y="0"/>
                    </a:moveTo>
                    <a:lnTo>
                      <a:pt x="25467380" y="0"/>
                    </a:lnTo>
                    <a:lnTo>
                      <a:pt x="254673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0" y="-38100"/>
              <a:ext cx="551086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100 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59502" y="1334835"/>
              <a:ext cx="391584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75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59502" y="2707771"/>
              <a:ext cx="391584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50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59502" y="4080706"/>
              <a:ext cx="391584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25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19003" y="5453642"/>
              <a:ext cx="232083" cy="37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9"/>
                </a:lnSpc>
              </a:pPr>
              <a:r>
                <a:rPr lang="en-US" sz="1649">
                  <a:solidFill>
                    <a:srgbClr val="033270"/>
                  </a:solidFill>
                  <a:latin typeface="Open Sans Light Bold"/>
                </a:rPr>
                <a:t>0 </a:t>
              </a:r>
            </a:p>
          </p:txBody>
        </p:sp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690786" y="218909"/>
              <a:ext cx="13271762" cy="5440134"/>
              <a:chOff x="0" y="99032"/>
              <a:chExt cx="25467381" cy="1043915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99032"/>
                <a:ext cx="1891004" cy="10439154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10439154">
                    <a:moveTo>
                      <a:pt x="0" y="10439153"/>
                    </a:moveTo>
                    <a:lnTo>
                      <a:pt x="0" y="151280"/>
                    </a:lnTo>
                    <a:cubicBezTo>
                      <a:pt x="0" y="111158"/>
                      <a:pt x="15938" y="72679"/>
                      <a:pt x="44309" y="44309"/>
                    </a:cubicBezTo>
                    <a:cubicBezTo>
                      <a:pt x="72680" y="15938"/>
                      <a:pt x="111158" y="0"/>
                      <a:pt x="151280" y="0"/>
                    </a:cubicBezTo>
                    <a:lnTo>
                      <a:pt x="1739723" y="0"/>
                    </a:lnTo>
                    <a:cubicBezTo>
                      <a:pt x="1779845" y="0"/>
                      <a:pt x="1818324" y="15938"/>
                      <a:pt x="1846695" y="44309"/>
                    </a:cubicBezTo>
                    <a:cubicBezTo>
                      <a:pt x="1875065" y="72679"/>
                      <a:pt x="1891004" y="111158"/>
                      <a:pt x="1891004" y="151280"/>
                    </a:cubicBezTo>
                    <a:lnTo>
                      <a:pt x="1891004" y="10439153"/>
                    </a:lnTo>
                    <a:close/>
                  </a:path>
                </a:pathLst>
              </a:custGeom>
              <a:solidFill>
                <a:srgbClr val="D1DCED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8913583" y="309795"/>
                <a:ext cx="1891004" cy="10228390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10228390">
                    <a:moveTo>
                      <a:pt x="0" y="10228390"/>
                    </a:moveTo>
                    <a:lnTo>
                      <a:pt x="0" y="151281"/>
                    </a:lnTo>
                    <a:cubicBezTo>
                      <a:pt x="0" y="111159"/>
                      <a:pt x="15939" y="72680"/>
                      <a:pt x="44309" y="44309"/>
                    </a:cubicBezTo>
                    <a:cubicBezTo>
                      <a:pt x="72680" y="15939"/>
                      <a:pt x="111158" y="0"/>
                      <a:pt x="151281" y="1"/>
                    </a:cubicBezTo>
                    <a:lnTo>
                      <a:pt x="1739723" y="1"/>
                    </a:lnTo>
                    <a:cubicBezTo>
                      <a:pt x="1779846" y="0"/>
                      <a:pt x="1818324" y="15939"/>
                      <a:pt x="1846695" y="44309"/>
                    </a:cubicBezTo>
                    <a:cubicBezTo>
                      <a:pt x="1875065" y="72680"/>
                      <a:pt x="1891004" y="111159"/>
                      <a:pt x="1891004" y="151281"/>
                    </a:cubicBezTo>
                    <a:lnTo>
                      <a:pt x="1891004" y="10228390"/>
                    </a:lnTo>
                    <a:close/>
                  </a:path>
                </a:pathLst>
              </a:custGeom>
              <a:solidFill>
                <a:srgbClr val="D1DCED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17827166" y="415243"/>
                <a:ext cx="1891004" cy="10122943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10122943">
                    <a:moveTo>
                      <a:pt x="0" y="10122942"/>
                    </a:moveTo>
                    <a:lnTo>
                      <a:pt x="0" y="151280"/>
                    </a:lnTo>
                    <a:cubicBezTo>
                      <a:pt x="0" y="111158"/>
                      <a:pt x="15939" y="72679"/>
                      <a:pt x="44309" y="44309"/>
                    </a:cubicBezTo>
                    <a:cubicBezTo>
                      <a:pt x="72679" y="15938"/>
                      <a:pt x="111159" y="0"/>
                      <a:pt x="151281" y="0"/>
                    </a:cubicBezTo>
                    <a:lnTo>
                      <a:pt x="1739723" y="0"/>
                    </a:lnTo>
                    <a:cubicBezTo>
                      <a:pt x="1779845" y="0"/>
                      <a:pt x="1818325" y="15938"/>
                      <a:pt x="1846695" y="44309"/>
                    </a:cubicBezTo>
                    <a:cubicBezTo>
                      <a:pt x="1875066" y="72679"/>
                      <a:pt x="1891004" y="111158"/>
                      <a:pt x="1891004" y="151280"/>
                    </a:cubicBezTo>
                    <a:lnTo>
                      <a:pt x="1891004" y="10122942"/>
                    </a:lnTo>
                    <a:close/>
                  </a:path>
                </a:pathLst>
              </a:custGeom>
              <a:solidFill>
                <a:srgbClr val="D1DCED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1916404" y="1153492"/>
                <a:ext cx="1891004" cy="9384694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9384694">
                    <a:moveTo>
                      <a:pt x="0" y="9384693"/>
                    </a:moveTo>
                    <a:lnTo>
                      <a:pt x="0" y="151280"/>
                    </a:lnTo>
                    <a:cubicBezTo>
                      <a:pt x="0" y="111158"/>
                      <a:pt x="15938" y="72679"/>
                      <a:pt x="44308" y="44309"/>
                    </a:cubicBezTo>
                    <a:cubicBezTo>
                      <a:pt x="72679" y="15938"/>
                      <a:pt x="111158" y="0"/>
                      <a:pt x="151280" y="0"/>
                    </a:cubicBezTo>
                    <a:lnTo>
                      <a:pt x="1739723" y="0"/>
                    </a:lnTo>
                    <a:cubicBezTo>
                      <a:pt x="1779845" y="0"/>
                      <a:pt x="1818323" y="15938"/>
                      <a:pt x="1846694" y="44309"/>
                    </a:cubicBezTo>
                    <a:cubicBezTo>
                      <a:pt x="1875065" y="72679"/>
                      <a:pt x="1891003" y="111158"/>
                      <a:pt x="1891003" y="151280"/>
                    </a:cubicBezTo>
                    <a:lnTo>
                      <a:pt x="1891003" y="9384693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10829987" y="520690"/>
                <a:ext cx="1891003" cy="10017495"/>
              </a:xfrm>
              <a:custGeom>
                <a:avLst/>
                <a:gdLst/>
                <a:ahLst/>
                <a:cxnLst/>
                <a:rect l="l" t="t" r="r" b="b"/>
                <a:pathLst>
                  <a:path w="1891003" h="10017495">
                    <a:moveTo>
                      <a:pt x="0" y="10017495"/>
                    </a:moveTo>
                    <a:lnTo>
                      <a:pt x="0" y="151280"/>
                    </a:lnTo>
                    <a:cubicBezTo>
                      <a:pt x="0" y="67731"/>
                      <a:pt x="67730" y="0"/>
                      <a:pt x="151280" y="0"/>
                    </a:cubicBezTo>
                    <a:lnTo>
                      <a:pt x="1739723" y="0"/>
                    </a:lnTo>
                    <a:cubicBezTo>
                      <a:pt x="1823273" y="0"/>
                      <a:pt x="1891003" y="67731"/>
                      <a:pt x="1891003" y="151280"/>
                    </a:cubicBezTo>
                    <a:lnTo>
                      <a:pt x="1891003" y="10017495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19743570" y="731585"/>
                <a:ext cx="1891004" cy="9806601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9806601">
                    <a:moveTo>
                      <a:pt x="0" y="9806600"/>
                    </a:moveTo>
                    <a:lnTo>
                      <a:pt x="0" y="151280"/>
                    </a:lnTo>
                    <a:cubicBezTo>
                      <a:pt x="0" y="111158"/>
                      <a:pt x="15939" y="72679"/>
                      <a:pt x="44309" y="44309"/>
                    </a:cubicBezTo>
                    <a:cubicBezTo>
                      <a:pt x="72679" y="15938"/>
                      <a:pt x="111159" y="0"/>
                      <a:pt x="151281" y="0"/>
                    </a:cubicBezTo>
                    <a:lnTo>
                      <a:pt x="1739723" y="0"/>
                    </a:lnTo>
                    <a:cubicBezTo>
                      <a:pt x="1779845" y="0"/>
                      <a:pt x="1818325" y="15938"/>
                      <a:pt x="1846695" y="44309"/>
                    </a:cubicBezTo>
                    <a:cubicBezTo>
                      <a:pt x="1875065" y="72679"/>
                      <a:pt x="1891004" y="111158"/>
                      <a:pt x="1891004" y="151280"/>
                    </a:cubicBezTo>
                    <a:lnTo>
                      <a:pt x="1891004" y="9806600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3832807" y="99032"/>
                <a:ext cx="1891004" cy="10439154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10439154">
                    <a:moveTo>
                      <a:pt x="0" y="10439153"/>
                    </a:moveTo>
                    <a:lnTo>
                      <a:pt x="0" y="151280"/>
                    </a:lnTo>
                    <a:cubicBezTo>
                      <a:pt x="0" y="111158"/>
                      <a:pt x="15939" y="72679"/>
                      <a:pt x="44309" y="44309"/>
                    </a:cubicBezTo>
                    <a:cubicBezTo>
                      <a:pt x="72680" y="15938"/>
                      <a:pt x="111158" y="0"/>
                      <a:pt x="151280" y="0"/>
                    </a:cubicBezTo>
                    <a:lnTo>
                      <a:pt x="1739723" y="0"/>
                    </a:lnTo>
                    <a:cubicBezTo>
                      <a:pt x="1779845" y="0"/>
                      <a:pt x="1818324" y="15938"/>
                      <a:pt x="1846695" y="44309"/>
                    </a:cubicBezTo>
                    <a:cubicBezTo>
                      <a:pt x="1875065" y="72679"/>
                      <a:pt x="1891004" y="111158"/>
                      <a:pt x="1891004" y="151280"/>
                    </a:cubicBezTo>
                    <a:lnTo>
                      <a:pt x="1891004" y="10439153"/>
                    </a:lnTo>
                    <a:close/>
                  </a:path>
                </a:pathLst>
              </a:custGeom>
              <a:solidFill>
                <a:srgbClr val="1A4789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12746390" y="415243"/>
                <a:ext cx="1891003" cy="10122943"/>
              </a:xfrm>
              <a:custGeom>
                <a:avLst/>
                <a:gdLst/>
                <a:ahLst/>
                <a:cxnLst/>
                <a:rect l="l" t="t" r="r" b="b"/>
                <a:pathLst>
                  <a:path w="1891003" h="10122943">
                    <a:moveTo>
                      <a:pt x="0" y="10122942"/>
                    </a:moveTo>
                    <a:lnTo>
                      <a:pt x="0" y="151280"/>
                    </a:lnTo>
                    <a:cubicBezTo>
                      <a:pt x="0" y="111158"/>
                      <a:pt x="15939" y="72679"/>
                      <a:pt x="44309" y="44309"/>
                    </a:cubicBezTo>
                    <a:cubicBezTo>
                      <a:pt x="72680" y="15938"/>
                      <a:pt x="111159" y="0"/>
                      <a:pt x="151281" y="0"/>
                    </a:cubicBezTo>
                    <a:lnTo>
                      <a:pt x="1739724" y="0"/>
                    </a:lnTo>
                    <a:cubicBezTo>
                      <a:pt x="1823274" y="1"/>
                      <a:pt x="1891003" y="67731"/>
                      <a:pt x="1891003" y="151280"/>
                    </a:cubicBezTo>
                    <a:lnTo>
                      <a:pt x="1891003" y="10122942"/>
                    </a:lnTo>
                    <a:close/>
                  </a:path>
                </a:pathLst>
              </a:custGeom>
              <a:solidFill>
                <a:srgbClr val="1A4789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21659974" y="309795"/>
                <a:ext cx="1891004" cy="10228390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10228390">
                    <a:moveTo>
                      <a:pt x="0" y="10228390"/>
                    </a:moveTo>
                    <a:lnTo>
                      <a:pt x="0" y="151281"/>
                    </a:lnTo>
                    <a:cubicBezTo>
                      <a:pt x="0" y="111159"/>
                      <a:pt x="15939" y="72680"/>
                      <a:pt x="44309" y="44309"/>
                    </a:cubicBezTo>
                    <a:cubicBezTo>
                      <a:pt x="72679" y="15939"/>
                      <a:pt x="111159" y="0"/>
                      <a:pt x="151281" y="1"/>
                    </a:cubicBezTo>
                    <a:lnTo>
                      <a:pt x="1739723" y="1"/>
                    </a:lnTo>
                    <a:cubicBezTo>
                      <a:pt x="1779845" y="0"/>
                      <a:pt x="1818325" y="15939"/>
                      <a:pt x="1846695" y="44309"/>
                    </a:cubicBezTo>
                    <a:cubicBezTo>
                      <a:pt x="1875065" y="72680"/>
                      <a:pt x="1891004" y="111159"/>
                      <a:pt x="1891004" y="151281"/>
                    </a:cubicBezTo>
                    <a:lnTo>
                      <a:pt x="1891004" y="10228390"/>
                    </a:lnTo>
                    <a:close/>
                  </a:path>
                </a:pathLst>
              </a:custGeom>
              <a:solidFill>
                <a:srgbClr val="1A4789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5749211" y="309924"/>
                <a:ext cx="1891004" cy="10228262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10228262">
                    <a:moveTo>
                      <a:pt x="0" y="10228261"/>
                    </a:moveTo>
                    <a:lnTo>
                      <a:pt x="0" y="151280"/>
                    </a:lnTo>
                    <a:cubicBezTo>
                      <a:pt x="0" y="111158"/>
                      <a:pt x="15938" y="72679"/>
                      <a:pt x="44309" y="44309"/>
                    </a:cubicBezTo>
                    <a:cubicBezTo>
                      <a:pt x="72679" y="15938"/>
                      <a:pt x="111158" y="0"/>
                      <a:pt x="151280" y="0"/>
                    </a:cubicBezTo>
                    <a:lnTo>
                      <a:pt x="1739723" y="0"/>
                    </a:lnTo>
                    <a:cubicBezTo>
                      <a:pt x="1823273" y="0"/>
                      <a:pt x="1891003" y="67730"/>
                      <a:pt x="1891003" y="151280"/>
                    </a:cubicBezTo>
                    <a:lnTo>
                      <a:pt x="1891003" y="10228261"/>
                    </a:lnTo>
                    <a:close/>
                  </a:path>
                </a:pathLst>
              </a:custGeom>
              <a:solidFill>
                <a:srgbClr val="BCF2E1"/>
              </a:solid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14662793" y="626137"/>
                <a:ext cx="1891004" cy="9912048"/>
              </a:xfrm>
              <a:custGeom>
                <a:avLst/>
                <a:gdLst/>
                <a:ahLst/>
                <a:cxnLst/>
                <a:rect l="l" t="t" r="r" b="b"/>
                <a:pathLst>
                  <a:path w="1891004" h="9912048">
                    <a:moveTo>
                      <a:pt x="0" y="9912048"/>
                    </a:moveTo>
                    <a:lnTo>
                      <a:pt x="0" y="151281"/>
                    </a:lnTo>
                    <a:cubicBezTo>
                      <a:pt x="0" y="111159"/>
                      <a:pt x="15939" y="72680"/>
                      <a:pt x="44309" y="44309"/>
                    </a:cubicBezTo>
                    <a:cubicBezTo>
                      <a:pt x="72680" y="15939"/>
                      <a:pt x="111159" y="0"/>
                      <a:pt x="151281" y="1"/>
                    </a:cubicBezTo>
                    <a:lnTo>
                      <a:pt x="1739725" y="1"/>
                    </a:lnTo>
                    <a:cubicBezTo>
                      <a:pt x="1823275" y="1"/>
                      <a:pt x="1891004" y="67731"/>
                      <a:pt x="1891004" y="151281"/>
                    </a:cubicBezTo>
                    <a:lnTo>
                      <a:pt x="1891004" y="9912048"/>
                    </a:lnTo>
                    <a:close/>
                  </a:path>
                </a:pathLst>
              </a:custGeom>
              <a:solidFill>
                <a:srgbClr val="BCF2E1"/>
              </a:solidFill>
            </p:spPr>
          </p:sp>
          <p:sp>
            <p:nvSpPr>
              <p:cNvPr id="51" name="Freeform 51"/>
              <p:cNvSpPr/>
              <p:nvPr/>
            </p:nvSpPr>
            <p:spPr>
              <a:xfrm>
                <a:off x="23576378" y="626138"/>
                <a:ext cx="1891002" cy="9912048"/>
              </a:xfrm>
              <a:custGeom>
                <a:avLst/>
                <a:gdLst/>
                <a:ahLst/>
                <a:cxnLst/>
                <a:rect l="l" t="t" r="r" b="b"/>
                <a:pathLst>
                  <a:path w="1891002" h="9912048">
                    <a:moveTo>
                      <a:pt x="0" y="9912047"/>
                    </a:moveTo>
                    <a:lnTo>
                      <a:pt x="0" y="151280"/>
                    </a:lnTo>
                    <a:cubicBezTo>
                      <a:pt x="0" y="67730"/>
                      <a:pt x="67729" y="0"/>
                      <a:pt x="151279" y="0"/>
                    </a:cubicBezTo>
                    <a:lnTo>
                      <a:pt x="1739723" y="0"/>
                    </a:lnTo>
                    <a:cubicBezTo>
                      <a:pt x="1823273" y="0"/>
                      <a:pt x="1891002" y="67730"/>
                      <a:pt x="1891002" y="151280"/>
                    </a:cubicBezTo>
                    <a:lnTo>
                      <a:pt x="1891002" y="9912047"/>
                    </a:lnTo>
                    <a:close/>
                  </a:path>
                </a:pathLst>
              </a:custGeom>
              <a:solidFill>
                <a:srgbClr val="BCF2E1"/>
              </a:solidFill>
            </p:spPr>
          </p:sp>
        </p:grpSp>
      </p:grpSp>
      <p:sp>
        <p:nvSpPr>
          <p:cNvPr id="52" name="TextBox 52"/>
          <p:cNvSpPr txBox="1"/>
          <p:nvPr>
            <p:custDataLst>
              <p:tags r:id="rId19"/>
            </p:custDataLst>
          </p:nvPr>
        </p:nvSpPr>
        <p:spPr>
          <a:xfrm>
            <a:off x="8372144" y="7581621"/>
            <a:ext cx="928899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dirty="0" err="1">
                <a:solidFill>
                  <a:srgbClr val="545454"/>
                </a:solidFill>
                <a:latin typeface="Open Sans"/>
              </a:rPr>
              <a:t>J'ai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particulièrement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apprécié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...</a:t>
            </a:r>
          </a:p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545454"/>
                </a:solidFill>
                <a:latin typeface="Open Sans"/>
              </a:rPr>
              <a:t>La participation des pairs et les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témoignages</a:t>
            </a:r>
            <a:endParaRPr lang="en-US" sz="2299" dirty="0">
              <a:solidFill>
                <a:srgbClr val="545454"/>
              </a:solidFill>
              <a:latin typeface="Open Sans"/>
            </a:endParaRPr>
          </a:p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545454"/>
                </a:solidFill>
                <a:latin typeface="Open Sans"/>
              </a:rPr>
              <a:t>Les experts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variés</a:t>
            </a:r>
            <a:endParaRPr lang="en-US" sz="2299" dirty="0">
              <a:solidFill>
                <a:srgbClr val="545454"/>
              </a:solidFill>
              <a:latin typeface="Open Sans"/>
            </a:endParaRPr>
          </a:p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dirty="0" err="1">
                <a:solidFill>
                  <a:srgbClr val="545454"/>
                </a:solidFill>
                <a:latin typeface="Open Sans"/>
              </a:rPr>
              <a:t>Pouvoir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faire la formation à son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rythme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et sur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plusieurs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jours</a:t>
            </a:r>
            <a:endParaRPr lang="en-US" sz="2299" dirty="0">
              <a:solidFill>
                <a:srgbClr val="545454"/>
              </a:solidFill>
              <a:latin typeface="Open Sans"/>
            </a:endParaRPr>
          </a:p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545454"/>
                </a:solidFill>
                <a:latin typeface="Open Sans"/>
              </a:rPr>
              <a:t>Les capsules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courtes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et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bien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</a:t>
            </a:r>
            <a:r>
              <a:rPr lang="en-US" sz="2299" dirty="0" err="1">
                <a:solidFill>
                  <a:srgbClr val="545454"/>
                </a:solidFill>
                <a:latin typeface="Open Sans"/>
              </a:rPr>
              <a:t>expliquées</a:t>
            </a:r>
            <a:r>
              <a:rPr lang="en-US" sz="2299" dirty="0">
                <a:solidFill>
                  <a:srgbClr val="545454"/>
                </a:solidFill>
                <a:latin typeface="Open Sans"/>
              </a:rPr>
              <a:t> </a:t>
            </a:r>
          </a:p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545454"/>
                </a:solidFill>
                <a:latin typeface="Open Sans"/>
              </a:rPr>
              <a:t>Les quiz </a:t>
            </a:r>
          </a:p>
        </p:txBody>
      </p:sp>
      <p:grpSp>
        <p:nvGrpSpPr>
          <p:cNvPr id="53" name="Group 53"/>
          <p:cNvGrpSpPr/>
          <p:nvPr>
            <p:custDataLst>
              <p:tags r:id="rId20"/>
            </p:custDataLst>
          </p:nvPr>
        </p:nvGrpSpPr>
        <p:grpSpPr>
          <a:xfrm>
            <a:off x="7472041" y="560348"/>
            <a:ext cx="10471911" cy="1365000"/>
            <a:chOff x="0" y="0"/>
            <a:chExt cx="3542350" cy="46174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542350" cy="461741"/>
            </a:xfrm>
            <a:custGeom>
              <a:avLst/>
              <a:gdLst/>
              <a:ahLst/>
              <a:cxnLst/>
              <a:rect l="l" t="t" r="r" b="b"/>
              <a:pathLst>
                <a:path w="3542350" h="461741">
                  <a:moveTo>
                    <a:pt x="0" y="0"/>
                  </a:moveTo>
                  <a:lnTo>
                    <a:pt x="3542350" y="0"/>
                  </a:lnTo>
                  <a:lnTo>
                    <a:pt x="3542350" y="461741"/>
                  </a:lnTo>
                  <a:lnTo>
                    <a:pt x="0" y="461741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55" name="TextBox 55"/>
          <p:cNvSpPr txBox="1"/>
          <p:nvPr>
            <p:custDataLst>
              <p:tags r:id="rId21"/>
            </p:custDataLst>
          </p:nvPr>
        </p:nvSpPr>
        <p:spPr>
          <a:xfrm>
            <a:off x="8163195" y="646072"/>
            <a:ext cx="9089602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Open Sans Light Bold"/>
              </a:rPr>
              <a:t>Suite à ma participation aux formations en ligne... </a:t>
            </a:r>
          </a:p>
        </p:txBody>
      </p:sp>
      <p:sp>
        <p:nvSpPr>
          <p:cNvPr id="56" name="TextBox 56"/>
          <p:cNvSpPr txBox="1"/>
          <p:nvPr>
            <p:custDataLst>
              <p:tags r:id="rId22"/>
            </p:custDataLst>
          </p:nvPr>
        </p:nvSpPr>
        <p:spPr>
          <a:xfrm>
            <a:off x="7472041" y="2143655"/>
            <a:ext cx="36607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A4789"/>
                </a:solidFill>
                <a:latin typeface="Open Sans Light Bold"/>
              </a:rPr>
              <a:t>%</a:t>
            </a:r>
          </a:p>
        </p:txBody>
      </p:sp>
      <p:sp>
        <p:nvSpPr>
          <p:cNvPr id="57" name="TextBox 11"/>
          <p:cNvSpPr txBox="1"/>
          <p:nvPr>
            <p:custDataLst>
              <p:tags r:id="rId23"/>
            </p:custDataLst>
          </p:nvPr>
        </p:nvSpPr>
        <p:spPr>
          <a:xfrm>
            <a:off x="13182600" y="9715500"/>
            <a:ext cx="492654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16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 rot="5400000">
            <a:off x="1868379" y="5226719"/>
            <a:ext cx="1076566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151557" y="3587908"/>
            <a:ext cx="625552" cy="625552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1DCED"/>
            </a:solidFill>
          </p:spPr>
        </p:sp>
      </p:grp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122982" y="5054996"/>
            <a:ext cx="625552" cy="625552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122982" y="6549507"/>
            <a:ext cx="625552" cy="625552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A4789"/>
            </a:solidFill>
          </p:spPr>
        </p:sp>
      </p:grp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>
            <a:off x="151557" y="7984684"/>
            <a:ext cx="625552" cy="625552"/>
            <a:chOff x="0" y="0"/>
            <a:chExt cx="1913890" cy="1913890"/>
          </a:xfrm>
          <a:solidFill>
            <a:srgbClr val="BCF2E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pic>
        <p:nvPicPr>
          <p:cNvPr id="13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593954" y="689936"/>
            <a:ext cx="2396361" cy="2396361"/>
          </a:xfrm>
          <a:prstGeom prst="rect">
            <a:avLst/>
          </a:prstGeom>
        </p:spPr>
      </p:pic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900934" y="3476822"/>
            <a:ext cx="6482436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Ressources d'urgence à Montréal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Activité web en direct (30 septembre 2020)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134 vues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en date du 15 juillet 2022 </a:t>
            </a:r>
          </a:p>
        </p:txBody>
      </p:sp>
      <p:sp>
        <p:nvSpPr>
          <p:cNvPr id="15" name="TextBox 15"/>
          <p:cNvSpPr txBox="1"/>
          <p:nvPr>
            <p:custDataLst>
              <p:tags r:id="rId9"/>
            </p:custDataLst>
          </p:nvPr>
        </p:nvSpPr>
        <p:spPr>
          <a:xfrm>
            <a:off x="900934" y="4916127"/>
            <a:ext cx="5682343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Ressources en itinérance à Montréal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Activité web en direct (20 janvier 2021)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256 vues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en date du 15 juillet 2022</a:t>
            </a:r>
          </a:p>
        </p:txBody>
      </p:sp>
      <p:sp>
        <p:nvSpPr>
          <p:cNvPr id="16" name="TextBox 16"/>
          <p:cNvSpPr txBox="1"/>
          <p:nvPr>
            <p:custDataLst>
              <p:tags r:id="rId10"/>
            </p:custDataLst>
          </p:nvPr>
        </p:nvSpPr>
        <p:spPr>
          <a:xfrm>
            <a:off x="898146" y="6394612"/>
            <a:ext cx="6180617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Ressources pour les jeunes à Montréal 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Activité web en direct (17 mars 2021)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151 </a:t>
            </a:r>
            <a:r>
              <a:rPr lang="en-US" sz="2199" spc="10">
                <a:solidFill>
                  <a:srgbClr val="000000"/>
                </a:solidFill>
                <a:latin typeface="Roboto"/>
              </a:rPr>
              <a:t>vues en date du 15 juillet 2022</a:t>
            </a:r>
          </a:p>
        </p:txBody>
      </p:sp>
      <p:sp>
        <p:nvSpPr>
          <p:cNvPr id="17" name="TextBox 17"/>
          <p:cNvSpPr txBox="1"/>
          <p:nvPr>
            <p:custDataLst>
              <p:tags r:id="rId11"/>
            </p:custDataLst>
          </p:nvPr>
        </p:nvSpPr>
        <p:spPr>
          <a:xfrm>
            <a:off x="3206386" y="805965"/>
            <a:ext cx="3872377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4858">
                <a:solidFill>
                  <a:srgbClr val="000000"/>
                </a:solidFill>
                <a:latin typeface="Montserrat Extra-Bold"/>
              </a:rPr>
              <a:t>Rencontres virtuelles</a:t>
            </a:r>
          </a:p>
        </p:txBody>
      </p:sp>
      <p:sp>
        <p:nvSpPr>
          <p:cNvPr id="18" name="TextBox 18"/>
          <p:cNvSpPr txBox="1"/>
          <p:nvPr>
            <p:custDataLst>
              <p:tags r:id="rId12"/>
            </p:custDataLst>
          </p:nvPr>
        </p:nvSpPr>
        <p:spPr>
          <a:xfrm>
            <a:off x="122982" y="3733997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01</a:t>
            </a:r>
          </a:p>
        </p:txBody>
      </p:sp>
      <p:sp>
        <p:nvSpPr>
          <p:cNvPr id="19" name="TextBox 19"/>
          <p:cNvSpPr txBox="1"/>
          <p:nvPr>
            <p:custDataLst>
              <p:tags r:id="rId13"/>
            </p:custDataLst>
          </p:nvPr>
        </p:nvSpPr>
        <p:spPr>
          <a:xfrm>
            <a:off x="122982" y="5192987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02</a:t>
            </a:r>
          </a:p>
        </p:txBody>
      </p:sp>
      <p:sp>
        <p:nvSpPr>
          <p:cNvPr id="20" name="TextBox 20"/>
          <p:cNvSpPr txBox="1"/>
          <p:nvPr>
            <p:custDataLst>
              <p:tags r:id="rId14"/>
            </p:custDataLst>
          </p:nvPr>
        </p:nvSpPr>
        <p:spPr>
          <a:xfrm>
            <a:off x="122982" y="6705120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03</a:t>
            </a:r>
          </a:p>
        </p:txBody>
      </p:sp>
      <p:sp>
        <p:nvSpPr>
          <p:cNvPr id="21" name="TextBox 21"/>
          <p:cNvSpPr txBox="1"/>
          <p:nvPr>
            <p:custDataLst>
              <p:tags r:id="rId15"/>
            </p:custDataLst>
          </p:nvPr>
        </p:nvSpPr>
        <p:spPr>
          <a:xfrm>
            <a:off x="2990316" y="2692599"/>
            <a:ext cx="4088448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D9D9D9"/>
                </a:solidFill>
                <a:latin typeface="Open Sans"/>
              </a:rPr>
              <a:t>www.formationcroisee.com</a:t>
            </a:r>
          </a:p>
        </p:txBody>
      </p:sp>
      <p:sp>
        <p:nvSpPr>
          <p:cNvPr id="22" name="TextBox 22"/>
          <p:cNvSpPr txBox="1"/>
          <p:nvPr>
            <p:custDataLst>
              <p:tags r:id="rId16"/>
            </p:custDataLst>
          </p:nvPr>
        </p:nvSpPr>
        <p:spPr>
          <a:xfrm>
            <a:off x="151557" y="8151175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04</a:t>
            </a:r>
          </a:p>
        </p:txBody>
      </p:sp>
      <p:sp>
        <p:nvSpPr>
          <p:cNvPr id="23" name="TextBox 23"/>
          <p:cNvSpPr txBox="1"/>
          <p:nvPr>
            <p:custDataLst>
              <p:tags r:id="rId17"/>
            </p:custDataLst>
          </p:nvPr>
        </p:nvSpPr>
        <p:spPr>
          <a:xfrm>
            <a:off x="900934" y="7864790"/>
            <a:ext cx="6180617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Continuum en dépendance à Montréal 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"/>
              </a:rPr>
              <a:t>Activité web en direct (23 mars 2022)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>
                <a:solidFill>
                  <a:srgbClr val="000000"/>
                </a:solidFill>
                <a:latin typeface="Roboto Bold"/>
              </a:rPr>
              <a:t>250 vues en date du 15 juillet 2022</a:t>
            </a:r>
          </a:p>
        </p:txBody>
      </p:sp>
      <p:grpSp>
        <p:nvGrpSpPr>
          <p:cNvPr id="24" name="Group 24"/>
          <p:cNvGrpSpPr/>
          <p:nvPr>
            <p:custDataLst>
              <p:tags r:id="rId18"/>
            </p:custDataLst>
          </p:nvPr>
        </p:nvGrpSpPr>
        <p:grpSpPr>
          <a:xfrm>
            <a:off x="7383242" y="2700493"/>
            <a:ext cx="10700016" cy="4886013"/>
            <a:chOff x="0" y="0"/>
            <a:chExt cx="14266687" cy="6514685"/>
          </a:xfrm>
        </p:grpSpPr>
        <p:sp>
          <p:nvSpPr>
            <p:cNvPr id="25" name="TextBox 25"/>
            <p:cNvSpPr txBox="1"/>
            <p:nvPr/>
          </p:nvSpPr>
          <p:spPr>
            <a:xfrm>
              <a:off x="458641" y="6211325"/>
              <a:ext cx="4346001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Appris sur fonctionnement ressource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393407" y="6211325"/>
              <a:ext cx="4058272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Identifié intervenants pour référer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390017" y="6211325"/>
              <a:ext cx="3646854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Information utile pour orienter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578399" y="137392"/>
              <a:ext cx="13688289" cy="5985549"/>
              <a:chOff x="0" y="0"/>
              <a:chExt cx="27570858" cy="1205605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6350"/>
                <a:ext cx="2757085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7570857" h="12700">
                    <a:moveTo>
                      <a:pt x="0" y="0"/>
                    </a:moveTo>
                    <a:lnTo>
                      <a:pt x="27570857" y="0"/>
                    </a:lnTo>
                    <a:lnTo>
                      <a:pt x="2757085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3007663"/>
                <a:ext cx="2757085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7570857" h="12700">
                    <a:moveTo>
                      <a:pt x="0" y="0"/>
                    </a:moveTo>
                    <a:lnTo>
                      <a:pt x="27570857" y="0"/>
                    </a:lnTo>
                    <a:lnTo>
                      <a:pt x="2757085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6021676"/>
                <a:ext cx="2757085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7570857" h="12700">
                    <a:moveTo>
                      <a:pt x="0" y="0"/>
                    </a:moveTo>
                    <a:lnTo>
                      <a:pt x="27570857" y="0"/>
                    </a:lnTo>
                    <a:lnTo>
                      <a:pt x="2757085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9035689"/>
                <a:ext cx="2757085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7570857" h="12700">
                    <a:moveTo>
                      <a:pt x="0" y="0"/>
                    </a:moveTo>
                    <a:lnTo>
                      <a:pt x="27570857" y="0"/>
                    </a:lnTo>
                    <a:lnTo>
                      <a:pt x="2757085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12049702"/>
                <a:ext cx="2757085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7570857" h="12700">
                    <a:moveTo>
                      <a:pt x="0" y="0"/>
                    </a:moveTo>
                    <a:lnTo>
                      <a:pt x="27570857" y="0"/>
                    </a:lnTo>
                    <a:lnTo>
                      <a:pt x="2757085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33270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0" y="-28575"/>
              <a:ext cx="461440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100 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3566" y="1467812"/>
              <a:ext cx="327873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75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33566" y="2964199"/>
              <a:ext cx="327873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50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33566" y="4460587"/>
              <a:ext cx="327873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25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67133" y="5956974"/>
              <a:ext cx="194307" cy="30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3"/>
                </a:lnSpc>
              </a:pPr>
              <a:r>
                <a:rPr lang="en-US" sz="1381">
                  <a:solidFill>
                    <a:srgbClr val="033270"/>
                  </a:solidFill>
                  <a:latin typeface="Open Sans Light Bold"/>
                </a:rPr>
                <a:t>0 </a:t>
              </a:r>
            </a:p>
          </p:txBody>
        </p:sp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578399" y="134239"/>
              <a:ext cx="13688289" cy="5988701"/>
              <a:chOff x="0" y="-6350"/>
              <a:chExt cx="27570858" cy="1206240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-6350"/>
                <a:ext cx="2048764" cy="12062402"/>
              </a:xfrm>
              <a:custGeom>
                <a:avLst/>
                <a:gdLst/>
                <a:ahLst/>
                <a:cxnLst/>
                <a:rect l="l" t="t" r="r" b="b"/>
                <a:pathLst>
                  <a:path w="2048764" h="12062402">
                    <a:moveTo>
                      <a:pt x="0" y="12062402"/>
                    </a:moveTo>
                    <a:lnTo>
                      <a:pt x="0" y="163901"/>
                    </a:lnTo>
                    <a:cubicBezTo>
                      <a:pt x="0" y="73381"/>
                      <a:pt x="73381" y="0"/>
                      <a:pt x="163901" y="0"/>
                    </a:cubicBezTo>
                    <a:lnTo>
                      <a:pt x="1884863" y="0"/>
                    </a:lnTo>
                    <a:cubicBezTo>
                      <a:pt x="1975383" y="0"/>
                      <a:pt x="2048764" y="73381"/>
                      <a:pt x="2048764" y="163901"/>
                    </a:cubicBezTo>
                    <a:lnTo>
                      <a:pt x="2048764" y="12062402"/>
                    </a:lnTo>
                    <a:close/>
                  </a:path>
                </a:pathLst>
              </a:custGeom>
              <a:solidFill>
                <a:srgbClr val="D1DCED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9649800" y="-6350"/>
                <a:ext cx="2048765" cy="12062402"/>
              </a:xfrm>
              <a:custGeom>
                <a:avLst/>
                <a:gdLst/>
                <a:ahLst/>
                <a:cxnLst/>
                <a:rect l="l" t="t" r="r" b="b"/>
                <a:pathLst>
                  <a:path w="2048765" h="12062402">
                    <a:moveTo>
                      <a:pt x="0" y="12062402"/>
                    </a:moveTo>
                    <a:lnTo>
                      <a:pt x="0" y="163901"/>
                    </a:lnTo>
                    <a:cubicBezTo>
                      <a:pt x="0" y="120432"/>
                      <a:pt x="17268" y="78743"/>
                      <a:pt x="48006" y="48005"/>
                    </a:cubicBezTo>
                    <a:cubicBezTo>
                      <a:pt x="78743" y="17268"/>
                      <a:pt x="120432" y="0"/>
                      <a:pt x="163902" y="0"/>
                    </a:cubicBezTo>
                    <a:lnTo>
                      <a:pt x="1884863" y="0"/>
                    </a:lnTo>
                    <a:cubicBezTo>
                      <a:pt x="1928333" y="0"/>
                      <a:pt x="1970022" y="17268"/>
                      <a:pt x="2000759" y="48005"/>
                    </a:cubicBezTo>
                    <a:cubicBezTo>
                      <a:pt x="2031497" y="78743"/>
                      <a:pt x="2048765" y="120432"/>
                      <a:pt x="2048765" y="163901"/>
                    </a:cubicBezTo>
                    <a:lnTo>
                      <a:pt x="2048765" y="12062402"/>
                    </a:lnTo>
                    <a:close/>
                  </a:path>
                </a:pathLst>
              </a:custGeom>
              <a:solidFill>
                <a:srgbClr val="D1DCED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19299600" y="-6350"/>
                <a:ext cx="2048765" cy="12062402"/>
              </a:xfrm>
              <a:custGeom>
                <a:avLst/>
                <a:gdLst/>
                <a:ahLst/>
                <a:cxnLst/>
                <a:rect l="l" t="t" r="r" b="b"/>
                <a:pathLst>
                  <a:path w="2048765" h="12062402">
                    <a:moveTo>
                      <a:pt x="0" y="12062402"/>
                    </a:moveTo>
                    <a:lnTo>
                      <a:pt x="0" y="163901"/>
                    </a:lnTo>
                    <a:cubicBezTo>
                      <a:pt x="0" y="120432"/>
                      <a:pt x="17269" y="78743"/>
                      <a:pt x="48007" y="48005"/>
                    </a:cubicBezTo>
                    <a:cubicBezTo>
                      <a:pt x="78743" y="17268"/>
                      <a:pt x="120433" y="0"/>
                      <a:pt x="163902" y="0"/>
                    </a:cubicBezTo>
                    <a:lnTo>
                      <a:pt x="1884864" y="0"/>
                    </a:lnTo>
                    <a:cubicBezTo>
                      <a:pt x="1928332" y="0"/>
                      <a:pt x="1970023" y="17268"/>
                      <a:pt x="2000759" y="48005"/>
                    </a:cubicBezTo>
                    <a:cubicBezTo>
                      <a:pt x="2031496" y="78743"/>
                      <a:pt x="2048765" y="120432"/>
                      <a:pt x="2048765" y="163901"/>
                    </a:cubicBezTo>
                    <a:lnTo>
                      <a:pt x="2048765" y="12062402"/>
                    </a:lnTo>
                    <a:close/>
                  </a:path>
                </a:pathLst>
              </a:custGeom>
              <a:solidFill>
                <a:srgbClr val="D1DCED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2074164" y="958642"/>
                <a:ext cx="2048764" cy="11097410"/>
              </a:xfrm>
              <a:custGeom>
                <a:avLst/>
                <a:gdLst/>
                <a:ahLst/>
                <a:cxnLst/>
                <a:rect l="l" t="t" r="r" b="b"/>
                <a:pathLst>
                  <a:path w="2048764" h="11097410">
                    <a:moveTo>
                      <a:pt x="0" y="11097410"/>
                    </a:moveTo>
                    <a:lnTo>
                      <a:pt x="0" y="163901"/>
                    </a:lnTo>
                    <a:cubicBezTo>
                      <a:pt x="0" y="120432"/>
                      <a:pt x="17268" y="78743"/>
                      <a:pt x="48006" y="48006"/>
                    </a:cubicBezTo>
                    <a:cubicBezTo>
                      <a:pt x="78743" y="17268"/>
                      <a:pt x="120432" y="0"/>
                      <a:pt x="163902" y="0"/>
                    </a:cubicBezTo>
                    <a:lnTo>
                      <a:pt x="1884864" y="0"/>
                    </a:lnTo>
                    <a:cubicBezTo>
                      <a:pt x="1975384" y="0"/>
                      <a:pt x="2048765" y="73381"/>
                      <a:pt x="2048765" y="163901"/>
                    </a:cubicBezTo>
                    <a:lnTo>
                      <a:pt x="2048765" y="11097410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11723965" y="717394"/>
                <a:ext cx="2048763" cy="11338658"/>
              </a:xfrm>
              <a:custGeom>
                <a:avLst/>
                <a:gdLst/>
                <a:ahLst/>
                <a:cxnLst/>
                <a:rect l="l" t="t" r="r" b="b"/>
                <a:pathLst>
                  <a:path w="2048763" h="11338658">
                    <a:moveTo>
                      <a:pt x="0" y="11338658"/>
                    </a:moveTo>
                    <a:lnTo>
                      <a:pt x="0" y="163901"/>
                    </a:lnTo>
                    <a:cubicBezTo>
                      <a:pt x="0" y="73381"/>
                      <a:pt x="73381" y="0"/>
                      <a:pt x="163901" y="0"/>
                    </a:cubicBezTo>
                    <a:lnTo>
                      <a:pt x="1884863" y="0"/>
                    </a:lnTo>
                    <a:cubicBezTo>
                      <a:pt x="1975383" y="1"/>
                      <a:pt x="2048763" y="73382"/>
                      <a:pt x="2048763" y="163901"/>
                    </a:cubicBezTo>
                    <a:lnTo>
                      <a:pt x="2048763" y="11338658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21373765" y="958642"/>
                <a:ext cx="2048765" cy="11097410"/>
              </a:xfrm>
              <a:custGeom>
                <a:avLst/>
                <a:gdLst/>
                <a:ahLst/>
                <a:cxnLst/>
                <a:rect l="l" t="t" r="r" b="b"/>
                <a:pathLst>
                  <a:path w="2048765" h="11097410">
                    <a:moveTo>
                      <a:pt x="0" y="11097410"/>
                    </a:moveTo>
                    <a:lnTo>
                      <a:pt x="0" y="163901"/>
                    </a:lnTo>
                    <a:cubicBezTo>
                      <a:pt x="0" y="120432"/>
                      <a:pt x="17269" y="78743"/>
                      <a:pt x="48007" y="48006"/>
                    </a:cubicBezTo>
                    <a:cubicBezTo>
                      <a:pt x="78743" y="17268"/>
                      <a:pt x="120433" y="0"/>
                      <a:pt x="163902" y="0"/>
                    </a:cubicBezTo>
                    <a:lnTo>
                      <a:pt x="1884863" y="0"/>
                    </a:lnTo>
                    <a:cubicBezTo>
                      <a:pt x="1928332" y="0"/>
                      <a:pt x="1970023" y="17268"/>
                      <a:pt x="2000759" y="48006"/>
                    </a:cubicBezTo>
                    <a:cubicBezTo>
                      <a:pt x="2031496" y="78743"/>
                      <a:pt x="2048765" y="120432"/>
                      <a:pt x="2048765" y="163901"/>
                    </a:cubicBezTo>
                    <a:lnTo>
                      <a:pt x="2048765" y="11097410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4148329" y="355522"/>
                <a:ext cx="2048764" cy="11700530"/>
              </a:xfrm>
              <a:custGeom>
                <a:avLst/>
                <a:gdLst/>
                <a:ahLst/>
                <a:cxnLst/>
                <a:rect l="l" t="t" r="r" b="b"/>
                <a:pathLst>
                  <a:path w="2048764" h="11700530">
                    <a:moveTo>
                      <a:pt x="0" y="11700530"/>
                    </a:moveTo>
                    <a:lnTo>
                      <a:pt x="0" y="163901"/>
                    </a:lnTo>
                    <a:cubicBezTo>
                      <a:pt x="0" y="120432"/>
                      <a:pt x="17268" y="78743"/>
                      <a:pt x="48005" y="48006"/>
                    </a:cubicBezTo>
                    <a:cubicBezTo>
                      <a:pt x="78742" y="17268"/>
                      <a:pt x="120431" y="0"/>
                      <a:pt x="163901" y="0"/>
                    </a:cubicBezTo>
                    <a:lnTo>
                      <a:pt x="1884863" y="0"/>
                    </a:lnTo>
                    <a:cubicBezTo>
                      <a:pt x="1928332" y="0"/>
                      <a:pt x="1970021" y="17268"/>
                      <a:pt x="2000758" y="48006"/>
                    </a:cubicBezTo>
                    <a:cubicBezTo>
                      <a:pt x="2031496" y="78743"/>
                      <a:pt x="2048764" y="120432"/>
                      <a:pt x="2048764" y="163901"/>
                    </a:cubicBezTo>
                    <a:lnTo>
                      <a:pt x="2048764" y="11700530"/>
                    </a:lnTo>
                    <a:close/>
                  </a:path>
                </a:pathLst>
              </a:custGeom>
              <a:solidFill>
                <a:srgbClr val="1A4789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13798128" y="1561762"/>
                <a:ext cx="2048765" cy="10494290"/>
              </a:xfrm>
              <a:custGeom>
                <a:avLst/>
                <a:gdLst/>
                <a:ahLst/>
                <a:cxnLst/>
                <a:rect l="l" t="t" r="r" b="b"/>
                <a:pathLst>
                  <a:path w="2048765" h="10494290">
                    <a:moveTo>
                      <a:pt x="0" y="10494290"/>
                    </a:moveTo>
                    <a:lnTo>
                      <a:pt x="0" y="163901"/>
                    </a:lnTo>
                    <a:cubicBezTo>
                      <a:pt x="0" y="120432"/>
                      <a:pt x="17269" y="78743"/>
                      <a:pt x="48007" y="48006"/>
                    </a:cubicBezTo>
                    <a:cubicBezTo>
                      <a:pt x="78743" y="17268"/>
                      <a:pt x="120433" y="0"/>
                      <a:pt x="163902" y="0"/>
                    </a:cubicBezTo>
                    <a:lnTo>
                      <a:pt x="1884864" y="0"/>
                    </a:lnTo>
                    <a:cubicBezTo>
                      <a:pt x="1928332" y="0"/>
                      <a:pt x="1970023" y="17268"/>
                      <a:pt x="2000759" y="48006"/>
                    </a:cubicBezTo>
                    <a:cubicBezTo>
                      <a:pt x="2031496" y="78743"/>
                      <a:pt x="2048765" y="120432"/>
                      <a:pt x="2048765" y="163901"/>
                    </a:cubicBezTo>
                    <a:lnTo>
                      <a:pt x="2048765" y="10494290"/>
                    </a:lnTo>
                    <a:close/>
                  </a:path>
                </a:pathLst>
              </a:custGeom>
              <a:solidFill>
                <a:srgbClr val="1A4789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23447930" y="1441138"/>
                <a:ext cx="2048763" cy="10614914"/>
              </a:xfrm>
              <a:custGeom>
                <a:avLst/>
                <a:gdLst/>
                <a:ahLst/>
                <a:cxnLst/>
                <a:rect l="l" t="t" r="r" b="b"/>
                <a:pathLst>
                  <a:path w="2048763" h="10614914">
                    <a:moveTo>
                      <a:pt x="0" y="10614914"/>
                    </a:moveTo>
                    <a:lnTo>
                      <a:pt x="0" y="163901"/>
                    </a:lnTo>
                    <a:cubicBezTo>
                      <a:pt x="0" y="73382"/>
                      <a:pt x="73380" y="1"/>
                      <a:pt x="163900" y="0"/>
                    </a:cubicBezTo>
                    <a:lnTo>
                      <a:pt x="1884863" y="0"/>
                    </a:lnTo>
                    <a:cubicBezTo>
                      <a:pt x="1975383" y="1"/>
                      <a:pt x="2048763" y="73382"/>
                      <a:pt x="2048763" y="163901"/>
                    </a:cubicBezTo>
                    <a:lnTo>
                      <a:pt x="2048763" y="10614914"/>
                    </a:lnTo>
                    <a:close/>
                  </a:path>
                </a:pathLst>
              </a:custGeom>
              <a:solidFill>
                <a:srgbClr val="1A4789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6222493" y="838018"/>
                <a:ext cx="2048764" cy="11218034"/>
              </a:xfrm>
              <a:custGeom>
                <a:avLst/>
                <a:gdLst/>
                <a:ahLst/>
                <a:cxnLst/>
                <a:rect l="l" t="t" r="r" b="b"/>
                <a:pathLst>
                  <a:path w="2048764" h="11218034">
                    <a:moveTo>
                      <a:pt x="0" y="11218034"/>
                    </a:moveTo>
                    <a:lnTo>
                      <a:pt x="0" y="163901"/>
                    </a:lnTo>
                    <a:cubicBezTo>
                      <a:pt x="0" y="120432"/>
                      <a:pt x="17268" y="78743"/>
                      <a:pt x="48006" y="48006"/>
                    </a:cubicBezTo>
                    <a:cubicBezTo>
                      <a:pt x="78743" y="17268"/>
                      <a:pt x="120432" y="0"/>
                      <a:pt x="163901" y="0"/>
                    </a:cubicBezTo>
                    <a:lnTo>
                      <a:pt x="1884863" y="0"/>
                    </a:lnTo>
                    <a:cubicBezTo>
                      <a:pt x="1975383" y="0"/>
                      <a:pt x="2048764" y="73381"/>
                      <a:pt x="2048764" y="163901"/>
                    </a:cubicBezTo>
                    <a:lnTo>
                      <a:pt x="2048764" y="11218034"/>
                    </a:lnTo>
                    <a:close/>
                  </a:path>
                </a:pathLst>
              </a:custGeom>
              <a:solidFill>
                <a:srgbClr val="BCF2E1"/>
              </a:solid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15872293" y="1682386"/>
                <a:ext cx="2048765" cy="10373666"/>
              </a:xfrm>
              <a:custGeom>
                <a:avLst/>
                <a:gdLst/>
                <a:ahLst/>
                <a:cxnLst/>
                <a:rect l="l" t="t" r="r" b="b"/>
                <a:pathLst>
                  <a:path w="2048765" h="10373666">
                    <a:moveTo>
                      <a:pt x="0" y="10373666"/>
                    </a:moveTo>
                    <a:lnTo>
                      <a:pt x="0" y="163901"/>
                    </a:lnTo>
                    <a:cubicBezTo>
                      <a:pt x="0" y="120432"/>
                      <a:pt x="17269" y="78743"/>
                      <a:pt x="48007" y="48006"/>
                    </a:cubicBezTo>
                    <a:cubicBezTo>
                      <a:pt x="78743" y="17268"/>
                      <a:pt x="120433" y="0"/>
                      <a:pt x="163902" y="0"/>
                    </a:cubicBezTo>
                    <a:lnTo>
                      <a:pt x="1884863" y="0"/>
                    </a:lnTo>
                    <a:cubicBezTo>
                      <a:pt x="1928332" y="0"/>
                      <a:pt x="1970023" y="17268"/>
                      <a:pt x="2000759" y="48006"/>
                    </a:cubicBezTo>
                    <a:cubicBezTo>
                      <a:pt x="2031496" y="78743"/>
                      <a:pt x="2048765" y="120432"/>
                      <a:pt x="2048765" y="163901"/>
                    </a:cubicBezTo>
                    <a:lnTo>
                      <a:pt x="2048765" y="10373666"/>
                    </a:lnTo>
                    <a:close/>
                  </a:path>
                </a:pathLst>
              </a:custGeom>
              <a:solidFill>
                <a:srgbClr val="BCF2E1"/>
              </a:solidFill>
            </p:spPr>
          </p:sp>
          <p:sp>
            <p:nvSpPr>
              <p:cNvPr id="51" name="Freeform 51"/>
              <p:cNvSpPr/>
              <p:nvPr/>
            </p:nvSpPr>
            <p:spPr>
              <a:xfrm>
                <a:off x="25522093" y="1320514"/>
                <a:ext cx="2048763" cy="10735538"/>
              </a:xfrm>
              <a:custGeom>
                <a:avLst/>
                <a:gdLst/>
                <a:ahLst/>
                <a:cxnLst/>
                <a:rect l="l" t="t" r="r" b="b"/>
                <a:pathLst>
                  <a:path w="2048763" h="10735538">
                    <a:moveTo>
                      <a:pt x="0" y="10735538"/>
                    </a:moveTo>
                    <a:lnTo>
                      <a:pt x="0" y="163901"/>
                    </a:lnTo>
                    <a:cubicBezTo>
                      <a:pt x="0" y="120432"/>
                      <a:pt x="17269" y="78743"/>
                      <a:pt x="48007" y="48006"/>
                    </a:cubicBezTo>
                    <a:cubicBezTo>
                      <a:pt x="78743" y="17268"/>
                      <a:pt x="120433" y="0"/>
                      <a:pt x="163902" y="0"/>
                    </a:cubicBezTo>
                    <a:lnTo>
                      <a:pt x="1884864" y="0"/>
                    </a:lnTo>
                    <a:cubicBezTo>
                      <a:pt x="1975382" y="1"/>
                      <a:pt x="2048764" y="73382"/>
                      <a:pt x="2048764" y="163901"/>
                    </a:cubicBezTo>
                    <a:lnTo>
                      <a:pt x="2048764" y="10735538"/>
                    </a:lnTo>
                    <a:close/>
                  </a:path>
                </a:pathLst>
              </a:custGeom>
              <a:solidFill>
                <a:srgbClr val="BCF2E1"/>
              </a:solidFill>
            </p:spPr>
          </p:sp>
        </p:grpSp>
      </p:grpSp>
      <p:sp>
        <p:nvSpPr>
          <p:cNvPr id="52" name="TextBox 52"/>
          <p:cNvSpPr txBox="1"/>
          <p:nvPr>
            <p:custDataLst>
              <p:tags r:id="rId19"/>
            </p:custDataLst>
          </p:nvPr>
        </p:nvSpPr>
        <p:spPr>
          <a:xfrm>
            <a:off x="8304601" y="7962776"/>
            <a:ext cx="8806789" cy="198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545454"/>
                </a:solidFill>
                <a:latin typeface="Open Sans Bold"/>
              </a:rPr>
              <a:t>J'ai particulièrement apprécié...</a:t>
            </a:r>
          </a:p>
          <a:p>
            <a:pPr marL="496566" lvl="1" indent="-248283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Open Sans"/>
              </a:rPr>
              <a:t>En apprendre davantage sur qui fait quoi</a:t>
            </a:r>
          </a:p>
          <a:p>
            <a:pPr marL="496566" lvl="1" indent="-248283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Open Sans"/>
              </a:rPr>
              <a:t>En apprendre davantage sur de nouvelles ressources et leurs services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545454"/>
              </a:solidFill>
              <a:latin typeface="Open Sans"/>
            </a:endParaRPr>
          </a:p>
        </p:txBody>
      </p:sp>
      <p:grpSp>
        <p:nvGrpSpPr>
          <p:cNvPr id="53" name="Group 53"/>
          <p:cNvGrpSpPr/>
          <p:nvPr>
            <p:custDataLst>
              <p:tags r:id="rId20"/>
            </p:custDataLst>
          </p:nvPr>
        </p:nvGrpSpPr>
        <p:grpSpPr>
          <a:xfrm>
            <a:off x="7472041" y="560348"/>
            <a:ext cx="10471911" cy="1365000"/>
            <a:chOff x="0" y="0"/>
            <a:chExt cx="3542350" cy="46174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542350" cy="461741"/>
            </a:xfrm>
            <a:custGeom>
              <a:avLst/>
              <a:gdLst/>
              <a:ahLst/>
              <a:cxnLst/>
              <a:rect l="l" t="t" r="r" b="b"/>
              <a:pathLst>
                <a:path w="3542350" h="461741">
                  <a:moveTo>
                    <a:pt x="0" y="0"/>
                  </a:moveTo>
                  <a:lnTo>
                    <a:pt x="3542350" y="0"/>
                  </a:lnTo>
                  <a:lnTo>
                    <a:pt x="3542350" y="461741"/>
                  </a:lnTo>
                  <a:lnTo>
                    <a:pt x="0" y="461741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55" name="TextBox 55"/>
          <p:cNvSpPr txBox="1"/>
          <p:nvPr>
            <p:custDataLst>
              <p:tags r:id="rId21"/>
            </p:custDataLst>
          </p:nvPr>
        </p:nvSpPr>
        <p:spPr>
          <a:xfrm>
            <a:off x="7383242" y="2063288"/>
            <a:ext cx="36607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A4789"/>
                </a:solidFill>
                <a:latin typeface="Open Sans Light Bold"/>
              </a:rPr>
              <a:t>%</a:t>
            </a:r>
          </a:p>
        </p:txBody>
      </p:sp>
      <p:grpSp>
        <p:nvGrpSpPr>
          <p:cNvPr id="56" name="Group 56"/>
          <p:cNvGrpSpPr/>
          <p:nvPr>
            <p:custDataLst>
              <p:tags r:id="rId22"/>
            </p:custDataLst>
          </p:nvPr>
        </p:nvGrpSpPr>
        <p:grpSpPr>
          <a:xfrm>
            <a:off x="122982" y="9429386"/>
            <a:ext cx="625552" cy="625552"/>
            <a:chOff x="0" y="0"/>
            <a:chExt cx="1913890" cy="191389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86B94"/>
            </a:solidFill>
          </p:spPr>
        </p:sp>
      </p:grpSp>
      <p:sp>
        <p:nvSpPr>
          <p:cNvPr id="58" name="TextBox 58"/>
          <p:cNvSpPr txBox="1"/>
          <p:nvPr>
            <p:custDataLst>
              <p:tags r:id="rId23"/>
            </p:custDataLst>
          </p:nvPr>
        </p:nvSpPr>
        <p:spPr>
          <a:xfrm>
            <a:off x="122982" y="9575474"/>
            <a:ext cx="6255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Roboto Bold"/>
              </a:rPr>
              <a:t>05</a:t>
            </a:r>
          </a:p>
        </p:txBody>
      </p:sp>
      <p:sp>
        <p:nvSpPr>
          <p:cNvPr id="59" name="TextBox 59"/>
          <p:cNvSpPr txBox="1"/>
          <p:nvPr>
            <p:custDataLst>
              <p:tags r:id="rId24"/>
            </p:custDataLst>
          </p:nvPr>
        </p:nvSpPr>
        <p:spPr>
          <a:xfrm>
            <a:off x="898146" y="9320878"/>
            <a:ext cx="6311171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10" dirty="0">
                <a:solidFill>
                  <a:srgbClr val="000000"/>
                </a:solidFill>
                <a:latin typeface="Roboto Bold"/>
              </a:rPr>
              <a:t>Continuum </a:t>
            </a:r>
            <a:r>
              <a:rPr lang="en-US" sz="2199" spc="10" dirty="0" err="1">
                <a:solidFill>
                  <a:srgbClr val="000000"/>
                </a:solidFill>
                <a:latin typeface="Roboto Bold"/>
              </a:rPr>
              <a:t>opioides</a:t>
            </a:r>
            <a:r>
              <a:rPr lang="en-US" sz="2199" spc="10" dirty="0">
                <a:solidFill>
                  <a:srgbClr val="000000"/>
                </a:solidFill>
                <a:latin typeface="Roboto Bold"/>
              </a:rPr>
              <a:t> à Montréal 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spc="10" dirty="0" err="1">
                <a:solidFill>
                  <a:srgbClr val="000000"/>
                </a:solidFill>
                <a:latin typeface="Roboto"/>
              </a:rPr>
              <a:t>Activité</a:t>
            </a:r>
            <a:r>
              <a:rPr lang="en-US" sz="2199" spc="10" dirty="0">
                <a:solidFill>
                  <a:srgbClr val="000000"/>
                </a:solidFill>
                <a:latin typeface="Roboto"/>
              </a:rPr>
              <a:t> web </a:t>
            </a:r>
            <a:r>
              <a:rPr lang="en-US" sz="2199" spc="10" dirty="0" err="1">
                <a:solidFill>
                  <a:srgbClr val="000000"/>
                </a:solidFill>
                <a:latin typeface="Roboto"/>
              </a:rPr>
              <a:t>en</a:t>
            </a:r>
            <a:r>
              <a:rPr lang="en-US" sz="2199" spc="10" dirty="0">
                <a:solidFill>
                  <a:srgbClr val="000000"/>
                </a:solidFill>
                <a:latin typeface="Roboto"/>
              </a:rPr>
              <a:t> direct (12 </a:t>
            </a:r>
            <a:r>
              <a:rPr lang="en-US" sz="2199" spc="10" dirty="0" err="1">
                <a:solidFill>
                  <a:srgbClr val="000000"/>
                </a:solidFill>
                <a:latin typeface="Roboto"/>
              </a:rPr>
              <a:t>octobre</a:t>
            </a:r>
            <a:r>
              <a:rPr lang="en-US" sz="2199" spc="10" dirty="0">
                <a:solidFill>
                  <a:srgbClr val="000000"/>
                </a:solidFill>
                <a:latin typeface="Roboto"/>
              </a:rPr>
              <a:t> 2022)</a:t>
            </a:r>
          </a:p>
        </p:txBody>
      </p:sp>
      <p:sp>
        <p:nvSpPr>
          <p:cNvPr id="60" name="TextBox 60"/>
          <p:cNvSpPr txBox="1"/>
          <p:nvPr>
            <p:custDataLst>
              <p:tags r:id="rId25"/>
            </p:custDataLst>
          </p:nvPr>
        </p:nvSpPr>
        <p:spPr>
          <a:xfrm>
            <a:off x="8437586" y="611023"/>
            <a:ext cx="8591328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Open Sans Light Bold"/>
              </a:rPr>
              <a:t>Suite à ma participation aux rencontres virtuelles... </a:t>
            </a:r>
          </a:p>
        </p:txBody>
      </p:sp>
      <p:sp>
        <p:nvSpPr>
          <p:cNvPr id="61" name="TextBox 11"/>
          <p:cNvSpPr txBox="1"/>
          <p:nvPr>
            <p:custDataLst>
              <p:tags r:id="rId26"/>
            </p:custDataLst>
          </p:nvPr>
        </p:nvSpPr>
        <p:spPr>
          <a:xfrm>
            <a:off x="13182600" y="9715500"/>
            <a:ext cx="492654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16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8872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88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Comment peut-on accéder aux activités du programme?</a:t>
            </a: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914400" y="2019300"/>
            <a:ext cx="1752600" cy="185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11"/>
          <p:cNvSpPr txBox="1"/>
          <p:nvPr>
            <p:custDataLst>
              <p:tags r:id="rId3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4" normalizeH="0" baseline="0" noProof="0" dirty="0">
                <a:ln>
                  <a:noFill/>
                </a:ln>
                <a:solidFill>
                  <a:srgbClr val="99AAC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michel.perreault@douglas.mcgill.ca</a:t>
            </a:r>
          </a:p>
        </p:txBody>
      </p:sp>
    </p:spTree>
    <p:extLst>
      <p:ext uri="{BB962C8B-B14F-4D97-AF65-F5344CB8AC3E}">
        <p14:creationId xmlns:p14="http://schemas.microsoft.com/office/powerpoint/2010/main" val="2322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5400000">
            <a:off x="1037273" y="574610"/>
            <a:ext cx="1189812" cy="118790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226134" y="724353"/>
            <a:ext cx="1494674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Montserrat Extra-Bold"/>
              </a:rPr>
              <a:t>Plan de la </a:t>
            </a:r>
            <a:r>
              <a:rPr lang="en-US" sz="8000" dirty="0" err="1">
                <a:solidFill>
                  <a:srgbClr val="000000"/>
                </a:solidFill>
                <a:latin typeface="Montserrat Extra-Bold"/>
              </a:rPr>
              <a:t>présentation</a:t>
            </a:r>
            <a:endParaRPr lang="en-US" sz="8000" dirty="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828800" y="2324100"/>
            <a:ext cx="15241355" cy="7155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1569" lvl="1" indent="-742950">
              <a:lnSpc>
                <a:spcPts val="5363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5900" dirty="0" err="1">
                <a:solidFill>
                  <a:srgbClr val="3E5BB2"/>
                </a:solidFill>
              </a:rPr>
              <a:t>Pourquoi</a:t>
            </a:r>
            <a:r>
              <a:rPr lang="en-US" sz="5900" dirty="0">
                <a:solidFill>
                  <a:srgbClr val="3E5BB2"/>
                </a:solidFill>
              </a:rPr>
              <a:t> un </a:t>
            </a:r>
            <a:r>
              <a:rPr lang="en-US" sz="5900" dirty="0" err="1">
                <a:solidFill>
                  <a:srgbClr val="3E5BB2"/>
                </a:solidFill>
              </a:rPr>
              <a:t>programme</a:t>
            </a:r>
            <a:r>
              <a:rPr lang="en-US" sz="5900" dirty="0">
                <a:solidFill>
                  <a:srgbClr val="3E5BB2"/>
                </a:solidFill>
              </a:rPr>
              <a:t> de formation </a:t>
            </a:r>
            <a:r>
              <a:rPr lang="en-US" sz="5900" dirty="0" err="1">
                <a:solidFill>
                  <a:srgbClr val="3E5BB2"/>
                </a:solidFill>
              </a:rPr>
              <a:t>croisée</a:t>
            </a:r>
            <a:r>
              <a:rPr lang="en-US" sz="5900" dirty="0">
                <a:solidFill>
                  <a:srgbClr val="3E5BB2"/>
                </a:solidFill>
              </a:rPr>
              <a:t> sur les troubles de santé </a:t>
            </a:r>
            <a:r>
              <a:rPr lang="en-US" sz="5900" dirty="0" err="1">
                <a:solidFill>
                  <a:srgbClr val="3E5BB2"/>
                </a:solidFill>
              </a:rPr>
              <a:t>mentale</a:t>
            </a:r>
            <a:r>
              <a:rPr lang="en-US" sz="5900" dirty="0">
                <a:solidFill>
                  <a:srgbClr val="3E5BB2"/>
                </a:solidFill>
              </a:rPr>
              <a:t> et </a:t>
            </a:r>
            <a:r>
              <a:rPr lang="en-US" sz="5900" dirty="0" err="1">
                <a:solidFill>
                  <a:srgbClr val="3E5BB2"/>
                </a:solidFill>
              </a:rPr>
              <a:t>dépendance</a:t>
            </a:r>
            <a:r>
              <a:rPr lang="en-US" sz="5900" dirty="0">
                <a:solidFill>
                  <a:srgbClr val="3E5BB2"/>
                </a:solidFill>
              </a:rPr>
              <a:t>?</a:t>
            </a:r>
          </a:p>
          <a:p>
            <a:pPr marL="1131569" lvl="1" indent="-742950">
              <a:lnSpc>
                <a:spcPts val="5363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5900" dirty="0">
                <a:solidFill>
                  <a:srgbClr val="3E5BB2"/>
                </a:solidFill>
              </a:rPr>
              <a:t>Quelles </a:t>
            </a:r>
            <a:r>
              <a:rPr lang="en-US" sz="5900" dirty="0" err="1">
                <a:solidFill>
                  <a:srgbClr val="3E5BB2"/>
                </a:solidFill>
              </a:rPr>
              <a:t>sont</a:t>
            </a:r>
            <a:r>
              <a:rPr lang="en-US" sz="5900" dirty="0">
                <a:solidFill>
                  <a:srgbClr val="3E5BB2"/>
                </a:solidFill>
              </a:rPr>
              <a:t> les </a:t>
            </a:r>
            <a:r>
              <a:rPr lang="en-US" sz="5900" dirty="0" err="1">
                <a:solidFill>
                  <a:srgbClr val="3E5BB2"/>
                </a:solidFill>
              </a:rPr>
              <a:t>composantes</a:t>
            </a:r>
            <a:r>
              <a:rPr lang="en-US" sz="5900" dirty="0">
                <a:solidFill>
                  <a:srgbClr val="3E5BB2"/>
                </a:solidFill>
              </a:rPr>
              <a:t> du </a:t>
            </a:r>
            <a:r>
              <a:rPr lang="en-US" sz="5900" dirty="0" err="1">
                <a:solidFill>
                  <a:srgbClr val="3E5BB2"/>
                </a:solidFill>
              </a:rPr>
              <a:t>programme</a:t>
            </a:r>
            <a:r>
              <a:rPr lang="en-US" sz="5900" dirty="0">
                <a:solidFill>
                  <a:srgbClr val="3E5BB2"/>
                </a:solidFill>
              </a:rPr>
              <a:t>?</a:t>
            </a:r>
          </a:p>
          <a:p>
            <a:pPr marL="1131569" lvl="1" indent="-742950">
              <a:lnSpc>
                <a:spcPts val="5363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5900" dirty="0" err="1">
                <a:solidFill>
                  <a:srgbClr val="3E5BB2"/>
                </a:solidFill>
              </a:rPr>
              <a:t>Quels</a:t>
            </a:r>
            <a:r>
              <a:rPr lang="en-US" sz="5900" dirty="0">
                <a:solidFill>
                  <a:srgbClr val="3E5BB2"/>
                </a:solidFill>
              </a:rPr>
              <a:t> </a:t>
            </a:r>
            <a:r>
              <a:rPr lang="en-US" sz="5900" dirty="0" err="1">
                <a:solidFill>
                  <a:srgbClr val="3E5BB2"/>
                </a:solidFill>
              </a:rPr>
              <a:t>sont</a:t>
            </a:r>
            <a:r>
              <a:rPr lang="en-US" sz="5900" dirty="0">
                <a:solidFill>
                  <a:srgbClr val="3E5BB2"/>
                </a:solidFill>
              </a:rPr>
              <a:t> les </a:t>
            </a:r>
            <a:r>
              <a:rPr lang="en-US" sz="5900" dirty="0" err="1">
                <a:solidFill>
                  <a:srgbClr val="3E5BB2"/>
                </a:solidFill>
              </a:rPr>
              <a:t>bénéfices</a:t>
            </a:r>
            <a:r>
              <a:rPr lang="en-US" sz="5900" dirty="0">
                <a:solidFill>
                  <a:srgbClr val="3E5BB2"/>
                </a:solidFill>
              </a:rPr>
              <a:t> </a:t>
            </a:r>
            <a:r>
              <a:rPr lang="en-US" sz="5900" dirty="0" err="1">
                <a:solidFill>
                  <a:srgbClr val="3E5BB2"/>
                </a:solidFill>
              </a:rPr>
              <a:t>pouvant</a:t>
            </a:r>
            <a:r>
              <a:rPr lang="en-US" sz="5900" dirty="0">
                <a:solidFill>
                  <a:srgbClr val="3E5BB2"/>
                </a:solidFill>
              </a:rPr>
              <a:t> </a:t>
            </a:r>
            <a:r>
              <a:rPr lang="en-US" sz="5900" dirty="0" err="1">
                <a:solidFill>
                  <a:srgbClr val="3E5BB2"/>
                </a:solidFill>
              </a:rPr>
              <a:t>découler</a:t>
            </a:r>
            <a:r>
              <a:rPr lang="en-US" sz="5900" dirty="0">
                <a:solidFill>
                  <a:srgbClr val="3E5BB2"/>
                </a:solidFill>
              </a:rPr>
              <a:t> de la participation aux </a:t>
            </a:r>
            <a:r>
              <a:rPr lang="en-US" sz="5900" dirty="0" err="1">
                <a:solidFill>
                  <a:srgbClr val="3E5BB2"/>
                </a:solidFill>
              </a:rPr>
              <a:t>activités</a:t>
            </a:r>
            <a:r>
              <a:rPr lang="en-US" sz="5900" dirty="0">
                <a:solidFill>
                  <a:srgbClr val="3E5BB2"/>
                </a:solidFill>
              </a:rPr>
              <a:t> de </a:t>
            </a:r>
            <a:r>
              <a:rPr lang="en-US" sz="5900" dirty="0" err="1">
                <a:solidFill>
                  <a:srgbClr val="3E5BB2"/>
                </a:solidFill>
              </a:rPr>
              <a:t>ce</a:t>
            </a:r>
            <a:r>
              <a:rPr lang="en-US" sz="5900" dirty="0">
                <a:solidFill>
                  <a:srgbClr val="3E5BB2"/>
                </a:solidFill>
              </a:rPr>
              <a:t> </a:t>
            </a:r>
            <a:r>
              <a:rPr lang="en-US" sz="5900" dirty="0" err="1">
                <a:solidFill>
                  <a:srgbClr val="3E5BB2"/>
                </a:solidFill>
              </a:rPr>
              <a:t>programme</a:t>
            </a:r>
            <a:r>
              <a:rPr lang="en-US" sz="5900" dirty="0">
                <a:solidFill>
                  <a:srgbClr val="3E5BB2"/>
                </a:solidFill>
              </a:rPr>
              <a:t>?</a:t>
            </a:r>
          </a:p>
          <a:p>
            <a:pPr marL="1131569" lvl="1" indent="-742950">
              <a:lnSpc>
                <a:spcPts val="5363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5900" dirty="0">
                <a:solidFill>
                  <a:srgbClr val="3E5BB2"/>
                </a:solidFill>
              </a:rPr>
              <a:t>Comment </a:t>
            </a:r>
            <a:r>
              <a:rPr lang="en-US" sz="5900" dirty="0" err="1">
                <a:solidFill>
                  <a:srgbClr val="3E5BB2"/>
                </a:solidFill>
              </a:rPr>
              <a:t>peut</a:t>
            </a:r>
            <a:r>
              <a:rPr lang="en-US" sz="5900" dirty="0">
                <a:solidFill>
                  <a:srgbClr val="3E5BB2"/>
                </a:solidFill>
              </a:rPr>
              <a:t>-on </a:t>
            </a:r>
            <a:r>
              <a:rPr lang="en-US" sz="5900" dirty="0" err="1">
                <a:solidFill>
                  <a:srgbClr val="3E5BB2"/>
                </a:solidFill>
              </a:rPr>
              <a:t>accéder</a:t>
            </a:r>
            <a:r>
              <a:rPr lang="en-US" sz="5900" dirty="0">
                <a:solidFill>
                  <a:srgbClr val="3E5BB2"/>
                </a:solidFill>
              </a:rPr>
              <a:t> aux </a:t>
            </a:r>
            <a:r>
              <a:rPr lang="en-US" sz="5900" dirty="0" err="1">
                <a:solidFill>
                  <a:srgbClr val="3E5BB2"/>
                </a:solidFill>
              </a:rPr>
              <a:t>activités</a:t>
            </a:r>
            <a:r>
              <a:rPr lang="en-US" sz="5900" dirty="0">
                <a:solidFill>
                  <a:srgbClr val="3E5BB2"/>
                </a:solidFill>
              </a:rPr>
              <a:t> du </a:t>
            </a:r>
            <a:r>
              <a:rPr lang="en-US" sz="5900" dirty="0" err="1">
                <a:solidFill>
                  <a:srgbClr val="3E5BB2"/>
                </a:solidFill>
              </a:rPr>
              <a:t>programme</a:t>
            </a:r>
            <a:r>
              <a:rPr lang="en-US" sz="5900" dirty="0">
                <a:solidFill>
                  <a:srgbClr val="3E5BB2"/>
                </a:solidFill>
              </a:rPr>
              <a:t>?</a:t>
            </a:r>
          </a:p>
        </p:txBody>
      </p:sp>
      <p:sp>
        <p:nvSpPr>
          <p:cNvPr id="6" name="TextBox 11"/>
          <p:cNvSpPr txBox="1"/>
          <p:nvPr>
            <p:custDataLst>
              <p:tags r:id="rId4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/>
          <a:srcRect l="21250" t="31872" r="50000" b="14001"/>
          <a:stretch/>
        </p:blipFill>
        <p:spPr>
          <a:xfrm>
            <a:off x="6681008" y="3751347"/>
            <a:ext cx="5257800" cy="618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/>
          <a:srcRect l="72083" t="34075" r="9583" b="35925"/>
          <a:stretch/>
        </p:blipFill>
        <p:spPr>
          <a:xfrm>
            <a:off x="12496800" y="3848100"/>
            <a:ext cx="5212627" cy="5331097"/>
          </a:xfrm>
          <a:prstGeom prst="rect">
            <a:avLst/>
          </a:prstGeom>
        </p:spPr>
      </p:pic>
      <p:grpSp>
        <p:nvGrpSpPr>
          <p:cNvPr id="2" name="Group 2"/>
          <p:cNvGrpSpPr/>
          <p:nvPr>
            <p:custDataLst>
              <p:tags r:id="rId3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rcRect t="2053" b="2053"/>
          <a:stretch>
            <a:fillRect/>
          </a:stretch>
        </p:blipFill>
        <p:spPr>
          <a:xfrm>
            <a:off x="593954" y="1487866"/>
            <a:ext cx="5300147" cy="2831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163025" y="1280427"/>
            <a:ext cx="6177383" cy="4717976"/>
          </a:xfrm>
          <a:prstGeom prst="rect">
            <a:avLst/>
          </a:prstGeom>
        </p:spPr>
      </p:pic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1046063" y="269444"/>
            <a:ext cx="16969365" cy="9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6000" dirty="0">
                <a:latin typeface="Montserrat Extra-Bold"/>
              </a:rPr>
              <a:t>Site web (www.formationcroisee.com)</a:t>
            </a:r>
          </a:p>
        </p:txBody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6217455" y="1998798"/>
            <a:ext cx="1181875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9419" lvl="1">
              <a:lnSpc>
                <a:spcPts val="5180"/>
              </a:lnSpc>
            </a:pPr>
            <a:r>
              <a:rPr lang="en-US" sz="3600" dirty="0" err="1">
                <a:solidFill>
                  <a:srgbClr val="3C5A99"/>
                </a:solidFill>
              </a:rPr>
              <a:t>Depuis</a:t>
            </a:r>
            <a:r>
              <a:rPr lang="en-US" sz="3600" dirty="0">
                <a:solidFill>
                  <a:srgbClr val="3C5A99"/>
                </a:solidFill>
              </a:rPr>
              <a:t> la </a:t>
            </a:r>
            <a:r>
              <a:rPr lang="en-US" sz="3600" dirty="0" err="1">
                <a:solidFill>
                  <a:srgbClr val="3C5A99"/>
                </a:solidFill>
              </a:rPr>
              <a:t>mise</a:t>
            </a:r>
            <a:r>
              <a:rPr lang="en-US" sz="3600" dirty="0">
                <a:solidFill>
                  <a:srgbClr val="3C5A99"/>
                </a:solidFill>
              </a:rPr>
              <a:t> </a:t>
            </a:r>
            <a:r>
              <a:rPr lang="en-US" sz="3600" dirty="0" err="1">
                <a:solidFill>
                  <a:srgbClr val="3C5A99"/>
                </a:solidFill>
              </a:rPr>
              <a:t>en</a:t>
            </a:r>
            <a:r>
              <a:rPr lang="en-US" sz="3600" dirty="0">
                <a:solidFill>
                  <a:srgbClr val="3C5A99"/>
                </a:solidFill>
              </a:rPr>
              <a:t> place du site Web </a:t>
            </a:r>
            <a:r>
              <a:rPr lang="en-US" sz="3600" dirty="0" err="1">
                <a:solidFill>
                  <a:srgbClr val="3C5A99"/>
                </a:solidFill>
              </a:rPr>
              <a:t>en</a:t>
            </a:r>
            <a:r>
              <a:rPr lang="en-US" sz="3600" dirty="0">
                <a:solidFill>
                  <a:srgbClr val="3C5A99"/>
                </a:solidFill>
              </a:rPr>
              <a:t> </a:t>
            </a:r>
            <a:r>
              <a:rPr lang="en-US" sz="3600" dirty="0" err="1">
                <a:solidFill>
                  <a:srgbClr val="3C5A99"/>
                </a:solidFill>
              </a:rPr>
              <a:t>février</a:t>
            </a:r>
            <a:r>
              <a:rPr lang="en-US" sz="3600" dirty="0">
                <a:solidFill>
                  <a:srgbClr val="3C5A99"/>
                </a:solidFill>
              </a:rPr>
              <a:t> 2020 : </a:t>
            </a:r>
          </a:p>
          <a:p>
            <a:pPr marL="399419" lvl="1">
              <a:lnSpc>
                <a:spcPts val="5180"/>
              </a:lnSpc>
            </a:pPr>
            <a:r>
              <a:rPr lang="en-US" sz="4400" b="1" dirty="0">
                <a:solidFill>
                  <a:srgbClr val="FF0000"/>
                </a:solidFill>
              </a:rPr>
              <a:t>28 471 </a:t>
            </a:r>
            <a:r>
              <a:rPr lang="en-US" sz="4400" b="1" dirty="0" err="1">
                <a:solidFill>
                  <a:srgbClr val="FF0000"/>
                </a:solidFill>
              </a:rPr>
              <a:t>usagers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11"/>
          <p:cNvSpPr txBox="1"/>
          <p:nvPr>
            <p:custDataLst>
              <p:tags r:id="rId8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6"/>
          <a:srcRect l="37052" t="41208" r="19195" b="16320"/>
          <a:stretch/>
        </p:blipFill>
        <p:spPr>
          <a:xfrm>
            <a:off x="0" y="5998403"/>
            <a:ext cx="6808816" cy="41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14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>
            <p:custDataLst>
              <p:tags r:id="rId1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11" name="TextBox 11"/>
          <p:cNvSpPr txBox="1"/>
          <p:nvPr>
            <p:custDataLst>
              <p:tags r:id="rId2"/>
            </p:custDataLst>
          </p:nvPr>
        </p:nvSpPr>
        <p:spPr>
          <a:xfrm>
            <a:off x="13209051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>
                <a:solidFill>
                  <a:srgbClr val="99AAC4"/>
                </a:solidFill>
                <a:latin typeface="Roboto"/>
              </a:rPr>
              <a:t>michel.perreault@douglas.mcgill.ca</a:t>
            </a:r>
            <a:endParaRPr lang="en-US" sz="2000" spc="84" dirty="0">
              <a:solidFill>
                <a:srgbClr val="99AAC4"/>
              </a:solidFill>
              <a:latin typeface="Roboto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/>
          <a:srcRect l="16250" t="28132" r="12083" b="27333"/>
          <a:stretch/>
        </p:blipFill>
        <p:spPr>
          <a:xfrm>
            <a:off x="1371600" y="1562100"/>
            <a:ext cx="15697200" cy="5918790"/>
          </a:xfrm>
          <a:prstGeom prst="rect">
            <a:avLst/>
          </a:prstGeom>
        </p:spPr>
      </p:pic>
      <p:grpSp>
        <p:nvGrpSpPr>
          <p:cNvPr id="17" name="Group 16"/>
          <p:cNvGrpSpPr/>
          <p:nvPr>
            <p:custDataLst>
              <p:tags r:id="rId4"/>
            </p:custDataLst>
          </p:nvPr>
        </p:nvGrpSpPr>
        <p:grpSpPr>
          <a:xfrm>
            <a:off x="4572000" y="7995629"/>
            <a:ext cx="9296400" cy="1205132"/>
            <a:chOff x="8458200" y="7824568"/>
            <a:chExt cx="9296400" cy="1205132"/>
          </a:xfrm>
        </p:grpSpPr>
        <p:sp>
          <p:nvSpPr>
            <p:cNvPr id="16" name="Rectangle 15"/>
            <p:cNvSpPr/>
            <p:nvPr/>
          </p:nvSpPr>
          <p:spPr>
            <a:xfrm>
              <a:off x="8458200" y="7824568"/>
              <a:ext cx="9296400" cy="1205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712101" y="8193047"/>
              <a:ext cx="8788598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Open Sans Light Bold"/>
                </a:rPr>
                <a:t>https://www.facebook.com/formationcroisee/</a:t>
              </a:r>
            </a:p>
          </p:txBody>
        </p:sp>
      </p:grpSp>
      <p:sp>
        <p:nvSpPr>
          <p:cNvPr id="15" name="TextBox 7"/>
          <p:cNvSpPr txBox="1"/>
          <p:nvPr>
            <p:custDataLst>
              <p:tags r:id="rId5"/>
            </p:custDataLst>
          </p:nvPr>
        </p:nvSpPr>
        <p:spPr>
          <a:xfrm>
            <a:off x="1046063" y="269444"/>
            <a:ext cx="1696936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7099" dirty="0">
                <a:latin typeface="Montserrat Extra-Bold"/>
              </a:rPr>
              <a:t>Page Facebook </a:t>
            </a: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70765" y="1789602"/>
            <a:ext cx="1186934" cy="1186934"/>
          </a:xfrm>
          <a:prstGeom prst="rect">
            <a:avLst/>
          </a:prstGeom>
        </p:spPr>
      </p:pic>
      <p:sp>
        <p:nvSpPr>
          <p:cNvPr id="2" name="Rectangle 1"/>
          <p:cNvSpPr/>
          <p:nvPr>
            <p:custDataLst>
              <p:tags r:id="rId7"/>
            </p:custDataLst>
          </p:nvPr>
        </p:nvSpPr>
        <p:spPr>
          <a:xfrm>
            <a:off x="6096000" y="6819900"/>
            <a:ext cx="1930301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>
            <p:custDataLst>
              <p:tags r:id="rId8"/>
            </p:custDataLst>
          </p:nvPr>
        </p:nvSpPr>
        <p:spPr>
          <a:xfrm>
            <a:off x="4745182" y="6805112"/>
            <a:ext cx="1503218" cy="395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>
            <p:custDataLst>
              <p:tags r:id="rId1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11" name="TextBox 11"/>
          <p:cNvSpPr txBox="1"/>
          <p:nvPr>
            <p:custDataLst>
              <p:tags r:id="rId2"/>
            </p:custDataLst>
          </p:nvPr>
        </p:nvSpPr>
        <p:spPr>
          <a:xfrm>
            <a:off x="13209051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>
                <a:solidFill>
                  <a:srgbClr val="99AAC4"/>
                </a:solidFill>
                <a:latin typeface="Roboto"/>
              </a:rPr>
              <a:t>michel.perreault@douglas.mcgill.ca</a:t>
            </a:r>
            <a:endParaRPr lang="en-US" sz="2000" spc="84" dirty="0">
              <a:solidFill>
                <a:srgbClr val="99AAC4"/>
              </a:solidFill>
              <a:latin typeface="Roboto"/>
            </a:endParaRPr>
          </a:p>
        </p:txBody>
      </p:sp>
      <p:sp>
        <p:nvSpPr>
          <p:cNvPr id="15" name="TextBox 7"/>
          <p:cNvSpPr txBox="1"/>
          <p:nvPr>
            <p:custDataLst>
              <p:tags r:id="rId3"/>
            </p:custDataLst>
          </p:nvPr>
        </p:nvSpPr>
        <p:spPr>
          <a:xfrm>
            <a:off x="1046063" y="269444"/>
            <a:ext cx="1696936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7099" dirty="0" err="1">
                <a:latin typeface="Montserrat Extra-Bold"/>
              </a:rPr>
              <a:t>Chaîne</a:t>
            </a:r>
            <a:r>
              <a:rPr lang="en-US" sz="7099" dirty="0">
                <a:latin typeface="Montserrat Extra-Bold"/>
              </a:rPr>
              <a:t> YouTube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5988" t="22694" r="2777" b="7333"/>
          <a:stretch/>
        </p:blipFill>
        <p:spPr>
          <a:xfrm>
            <a:off x="1046063" y="1862573"/>
            <a:ext cx="16306800" cy="7816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/>
          <a:srcRect l="68359" t="75162" r="24767" b="20016"/>
          <a:stretch/>
        </p:blipFill>
        <p:spPr>
          <a:xfrm>
            <a:off x="15295463" y="1658382"/>
            <a:ext cx="2057400" cy="97051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9"/>
          <a:srcRect l="4961" t="9597" r="85119" b="84449"/>
          <a:stretch/>
        </p:blipFill>
        <p:spPr>
          <a:xfrm>
            <a:off x="1187909" y="1658382"/>
            <a:ext cx="3250037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>
            <p:custDataLst>
              <p:tags r:id="rId1"/>
            </p:custDataLst>
          </p:nvPr>
        </p:nvGrpSpPr>
        <p:grpSpPr>
          <a:xfrm rot="5400000">
            <a:off x="307597" y="76402"/>
            <a:ext cx="791040" cy="1032166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1143000" y="196965"/>
            <a:ext cx="1696614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59"/>
              </a:lnSpc>
              <a:spcBef>
                <a:spcPct val="0"/>
              </a:spcBef>
            </a:pPr>
            <a:r>
              <a:rPr lang="en-US" sz="5800" dirty="0">
                <a:solidFill>
                  <a:srgbClr val="000000"/>
                </a:solidFill>
                <a:latin typeface="Montserrat Extra-Bold"/>
              </a:rPr>
              <a:t>Pour </a:t>
            </a:r>
            <a:r>
              <a:rPr lang="en-US" sz="5800" dirty="0" err="1">
                <a:solidFill>
                  <a:srgbClr val="000000"/>
                </a:solidFill>
                <a:latin typeface="Montserrat Extra-Bold"/>
              </a:rPr>
              <a:t>accéder</a:t>
            </a:r>
            <a:r>
              <a:rPr lang="en-US" sz="5800" dirty="0">
                <a:solidFill>
                  <a:srgbClr val="000000"/>
                </a:solidFill>
                <a:latin typeface="Montserrat Extra-Bold"/>
              </a:rPr>
              <a:t> au </a:t>
            </a:r>
            <a:r>
              <a:rPr lang="en-US" sz="5800" dirty="0" err="1">
                <a:solidFill>
                  <a:srgbClr val="000000"/>
                </a:solidFill>
                <a:latin typeface="Montserrat Extra-Bold"/>
              </a:rPr>
              <a:t>contenu</a:t>
            </a:r>
            <a:r>
              <a:rPr lang="en-US" sz="5800" dirty="0">
                <a:solidFill>
                  <a:srgbClr val="000000"/>
                </a:solidFill>
                <a:latin typeface="Montserrat Extra-Bold"/>
              </a:rPr>
              <a:t> du </a:t>
            </a:r>
            <a:r>
              <a:rPr lang="en-US" sz="5800" dirty="0" err="1">
                <a:solidFill>
                  <a:srgbClr val="000000"/>
                </a:solidFill>
                <a:latin typeface="Montserrat Extra-Bold"/>
              </a:rPr>
              <a:t>programme</a:t>
            </a:r>
            <a:r>
              <a:rPr lang="en-US" sz="5800" dirty="0">
                <a:solidFill>
                  <a:srgbClr val="000000"/>
                </a:solidFill>
                <a:latin typeface="Montserrat Extra-Bold"/>
              </a:rPr>
              <a:t>…</a:t>
            </a:r>
          </a:p>
        </p:txBody>
      </p:sp>
      <p:sp>
        <p:nvSpPr>
          <p:cNvPr id="10" name="TextBox 11"/>
          <p:cNvSpPr txBox="1"/>
          <p:nvPr>
            <p:custDataLst>
              <p:tags r:id="rId3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6380071"/>
              </p:ext>
            </p:extLst>
          </p:nvPr>
        </p:nvGraphicFramePr>
        <p:xfrm>
          <a:off x="187035" y="1386776"/>
          <a:ext cx="17922114" cy="8382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557165">
                  <a:extLst>
                    <a:ext uri="{9D8B030D-6E8A-4147-A177-3AD203B41FA5}">
                      <a16:colId xmlns:a16="http://schemas.microsoft.com/office/drawing/2014/main" val="2739775071"/>
                    </a:ext>
                  </a:extLst>
                </a:gridCol>
                <a:gridCol w="7364949">
                  <a:extLst>
                    <a:ext uri="{9D8B030D-6E8A-4147-A177-3AD203B41FA5}">
                      <a16:colId xmlns:a16="http://schemas.microsoft.com/office/drawing/2014/main" val="4189819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3000" dirty="0"/>
                        <a:t>Contenu</a:t>
                      </a:r>
                      <a:endParaRPr lang="en-CA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055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3000" dirty="0"/>
                        <a:t>Site</a:t>
                      </a:r>
                      <a:r>
                        <a:rPr lang="fr-CA" sz="3000" baseline="0" dirty="0"/>
                        <a:t> Web </a:t>
                      </a:r>
                    </a:p>
                    <a:p>
                      <a:r>
                        <a:rPr lang="fr-CA" sz="3000" baseline="0" dirty="0">
                          <a:hlinkClick r:id="rId7"/>
                        </a:rPr>
                        <a:t>www.formationcroisee.com</a:t>
                      </a:r>
                      <a:endParaRPr lang="en-CA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Formations en ligne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Vidéos d'activités enregistrées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Annonces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Nouvelles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Documentation et listes de ressources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 err="1"/>
                        <a:t>Powerpoints</a:t>
                      </a:r>
                      <a:r>
                        <a:rPr lang="fr-FR" sz="3000" dirty="0"/>
                        <a:t> de présentations antérieures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117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3000" dirty="0"/>
                        <a:t>Page Facebook </a:t>
                      </a:r>
                    </a:p>
                    <a:p>
                      <a:r>
                        <a:rPr lang="fr-CA" sz="3000" dirty="0">
                          <a:hlinkClick r:id="rId8"/>
                        </a:rPr>
                        <a:t>www.facebook.com/formationcroisee</a:t>
                      </a:r>
                      <a:r>
                        <a:rPr lang="fr-CA" sz="3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Annonces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Nouvelles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Vidéos d'activités antérieures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811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3000" dirty="0"/>
                        <a:t>Chaîne YouTube</a:t>
                      </a:r>
                    </a:p>
                    <a:p>
                      <a:r>
                        <a:rPr lang="en-CA" sz="3000" dirty="0">
                          <a:hlinkClick r:id="rId9"/>
                        </a:rPr>
                        <a:t>https://www.youtube.com/channel/UCbVOy5xF2wLpcJI-DFSAnBQ</a:t>
                      </a:r>
                      <a:endParaRPr lang="en-CA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buFontTx/>
                        <a:buChar char="-"/>
                      </a:pPr>
                      <a:r>
                        <a:rPr lang="fr-CA" sz="3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Vidéos d’activités antérieures</a:t>
                      </a:r>
                    </a:p>
                    <a:p>
                      <a:pPr marL="571500" indent="-571500" algn="l" defTabSz="914400" rtl="0" eaLnBrk="1" latinLnBrk="0" hangingPunct="1">
                        <a:buFontTx/>
                        <a:buChar char="-"/>
                      </a:pPr>
                      <a:r>
                        <a:rPr lang="fr-CA" sz="3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Capsules vidéos</a:t>
                      </a:r>
                      <a:endParaRPr lang="en-CA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633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3000" dirty="0"/>
                        <a:t>Page LinkedIn Équipe Michel Perreault</a:t>
                      </a:r>
                    </a:p>
                    <a:p>
                      <a:r>
                        <a:rPr lang="fr-FR" sz="3200" dirty="0">
                          <a:hlinkClick r:id="rId10"/>
                        </a:rPr>
                        <a:t>https://www.linkedin.com/</a:t>
                      </a:r>
                      <a:r>
                        <a:rPr lang="fr-FR" sz="3200" dirty="0" err="1">
                          <a:hlinkClick r:id="rId10"/>
                        </a:rPr>
                        <a:t>company</a:t>
                      </a:r>
                      <a:r>
                        <a:rPr lang="fr-FR" sz="3200" dirty="0">
                          <a:hlinkClick r:id="rId10"/>
                        </a:rPr>
                        <a:t>/équipe-de-recherche-</a:t>
                      </a:r>
                      <a:r>
                        <a:rPr lang="fr-FR" sz="3200" dirty="0" err="1">
                          <a:hlinkClick r:id="rId10"/>
                        </a:rPr>
                        <a:t>michel</a:t>
                      </a:r>
                      <a:r>
                        <a:rPr lang="fr-FR" sz="3200" dirty="0">
                          <a:hlinkClick r:id="rId10"/>
                        </a:rPr>
                        <a:t>-</a:t>
                      </a:r>
                      <a:r>
                        <a:rPr lang="fr-FR" sz="3200" dirty="0" err="1">
                          <a:hlinkClick r:id="rId10"/>
                        </a:rPr>
                        <a:t>perreault</a:t>
                      </a:r>
                      <a:r>
                        <a:rPr lang="fr-FR" sz="3200" dirty="0">
                          <a:hlinkClick r:id="rId10"/>
                        </a:rPr>
                        <a:t>/</a:t>
                      </a:r>
                      <a:endParaRPr lang="en-CA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Annonces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Nouvelles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916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3000" dirty="0"/>
                        <a:t>Liste d’envoi (pour</a:t>
                      </a:r>
                      <a:r>
                        <a:rPr lang="fr-CA" sz="3000" baseline="0" dirty="0"/>
                        <a:t> vous inscrire sur notre liste, veuillez écrire à Diana Milton </a:t>
                      </a:r>
                      <a:r>
                        <a:rPr lang="fr-CA" sz="3000" baseline="0" dirty="0">
                          <a:hlinkClick r:id="rId11"/>
                        </a:rPr>
                        <a:t>diana.milton@douglas.mcgill.ca</a:t>
                      </a:r>
                      <a:r>
                        <a:rPr lang="fr-CA" sz="3000" baseline="0" dirty="0"/>
                        <a:t>)</a:t>
                      </a:r>
                      <a:endParaRPr lang="en-CA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fr-FR" sz="3000" dirty="0"/>
                        <a:t>Annonces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872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302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364673" y="1796807"/>
            <a:ext cx="16426477" cy="10372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3200" dirty="0">
                <a:solidFill>
                  <a:srgbClr val="3E5BB2"/>
                </a:solidFill>
              </a:rPr>
              <a:t>Formations </a:t>
            </a:r>
            <a:r>
              <a:rPr lang="en-US" sz="3200" dirty="0" err="1">
                <a:solidFill>
                  <a:srgbClr val="3E5BB2"/>
                </a:solidFill>
              </a:rPr>
              <a:t>gratuites</a:t>
            </a:r>
            <a:r>
              <a:rPr lang="en-US" sz="3200" dirty="0">
                <a:solidFill>
                  <a:srgbClr val="3E5BB2"/>
                </a:solidFill>
              </a:rPr>
              <a:t> </a:t>
            </a:r>
            <a:r>
              <a:rPr lang="en-US" sz="3200" dirty="0" err="1">
                <a:solidFill>
                  <a:srgbClr val="3E5BB2"/>
                </a:solidFill>
              </a:rPr>
              <a:t>en</a:t>
            </a:r>
            <a:r>
              <a:rPr lang="en-US" sz="3200" dirty="0">
                <a:solidFill>
                  <a:srgbClr val="3E5BB2"/>
                </a:solidFill>
              </a:rPr>
              <a:t> </a:t>
            </a:r>
            <a:r>
              <a:rPr lang="en-US" sz="3200" dirty="0" err="1">
                <a:solidFill>
                  <a:srgbClr val="3E5BB2"/>
                </a:solidFill>
              </a:rPr>
              <a:t>ligne</a:t>
            </a:r>
            <a:endParaRPr lang="en-US" sz="3200" dirty="0">
              <a:solidFill>
                <a:srgbClr val="3E5BB2"/>
              </a:solidFill>
            </a:endParaRP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Troubles liés à l’utilisation d’opioïdes : santé mentale, douleur et autres problèmes associés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Perspectives sur les jeunes, leur santé mentale et leur consommation. Survol dans le contexte de pandémie COVID-19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Perspectives sur la cyberdépendance chez les adolescents et les jeunes adultes : pistes pour repérer, intervenir et référer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Perspectives sur la santé mentale et la consommation de cannabis chez les jeunes de 12 à 25 ans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dirty="0">
                <a:solidFill>
                  <a:srgbClr val="3E5BB2"/>
                </a:solidFill>
              </a:rPr>
              <a:t>Rencontres </a:t>
            </a:r>
            <a:r>
              <a:rPr lang="en-US" sz="3200" dirty="0" err="1">
                <a:solidFill>
                  <a:srgbClr val="3E5BB2"/>
                </a:solidFill>
              </a:rPr>
              <a:t>virtuelles</a:t>
            </a:r>
            <a:r>
              <a:rPr lang="en-US" sz="3200" dirty="0">
                <a:solidFill>
                  <a:srgbClr val="3E5BB2"/>
                </a:solidFill>
              </a:rPr>
              <a:t> 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Continuum de services pour prévenir et traiter les troubles liés à l’utilisation d’opioïdes à Montréal (octobre 2022)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Continuum de services en dépendances pour les jeunes (12-25 ans) à Montréal (mars 2022)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Présentation de ressources montréalaises pour les jeunes aux prises avec des problèmes de santé mentale et dépendance (mars 2021)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Itinérance, santé mentale, usage de substances -Ressources montréalaises (janvier 2021)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3E5BB2"/>
                </a:solidFill>
              </a:rPr>
              <a:t>Rencontre virtuelle avec cinq ressources d’urgence destinées aux personnes ayant un trouble de santé mentale et dépendance (septembre 2020)</a:t>
            </a:r>
          </a:p>
          <a:p>
            <a:pPr marL="2286000" lvl="3" indent="-914400">
              <a:buFont typeface="Arial" panose="020B0604020202020204" pitchFamily="34" charset="0"/>
              <a:buChar char="•"/>
            </a:pPr>
            <a:endParaRPr lang="fr-FR" sz="3200" dirty="0">
              <a:solidFill>
                <a:srgbClr val="3E5BB2"/>
              </a:solidFill>
            </a:endParaRPr>
          </a:p>
          <a:p>
            <a:pPr marL="2286000" lvl="3" indent="-914400">
              <a:buFont typeface="Arial" panose="020B0604020202020204" pitchFamily="34" charset="0"/>
              <a:buChar char="•"/>
            </a:pPr>
            <a:endParaRPr lang="fr-FR" sz="3200" dirty="0">
              <a:solidFill>
                <a:srgbClr val="3E5BB2"/>
              </a:solidFill>
            </a:endParaRPr>
          </a:p>
          <a:p>
            <a:pPr marL="2286000" lvl="3" indent="-914400">
              <a:buFont typeface="Arial" panose="020B0604020202020204" pitchFamily="34" charset="0"/>
              <a:buChar char="•"/>
            </a:pPr>
            <a:endParaRPr lang="fr-FR" sz="3200" dirty="0">
              <a:solidFill>
                <a:srgbClr val="3E5BB2"/>
              </a:solidFill>
            </a:endParaRPr>
          </a:p>
          <a:p>
            <a:pPr marL="2286000" lvl="3" indent="-914400">
              <a:buFont typeface="Arial" panose="020B0604020202020204" pitchFamily="34" charset="0"/>
              <a:buChar char="•"/>
            </a:pPr>
            <a:endParaRPr lang="fr-FR" sz="3200" dirty="0">
              <a:solidFill>
                <a:srgbClr val="3E5BB2"/>
              </a:solidFill>
            </a:endParaRPr>
          </a:p>
          <a:p>
            <a:pPr lvl="3"/>
            <a:endParaRPr lang="fr-FR" sz="3200" u="sng" dirty="0">
              <a:solidFill>
                <a:srgbClr val="3E5BB2"/>
              </a:solidFill>
              <a:latin typeface="Roboto Bold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 rot="5400000">
            <a:off x="1037273" y="574610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 rot="5400000">
            <a:off x="-2346567" y="5138737"/>
            <a:ext cx="676005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2407020" y="566038"/>
            <a:ext cx="1538413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Activités</a:t>
            </a: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disponibles</a:t>
            </a: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en</a:t>
            </a: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ligne</a:t>
            </a:r>
            <a:endParaRPr lang="en-US" sz="6000" dirty="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10" name="TextBox 11"/>
          <p:cNvSpPr txBox="1"/>
          <p:nvPr>
            <p:custDataLst>
              <p:tags r:id="rId5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  <p:extLst>
      <p:ext uri="{BB962C8B-B14F-4D97-AF65-F5344CB8AC3E}">
        <p14:creationId xmlns:p14="http://schemas.microsoft.com/office/powerpoint/2010/main" val="4061149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5400000">
            <a:off x="1037273" y="574610"/>
            <a:ext cx="1189812" cy="118790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1974273" y="3162300"/>
            <a:ext cx="147828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>
                <a:solidFill>
                  <a:srgbClr val="3C5A99"/>
                </a:solidFill>
                <a:latin typeface="Montserrat Extra-Bold"/>
              </a:rPr>
              <a:t>Rencontre </a:t>
            </a:r>
            <a:r>
              <a:rPr lang="en-US" sz="6000" dirty="0" err="1">
                <a:solidFill>
                  <a:srgbClr val="3C5A99"/>
                </a:solidFill>
                <a:latin typeface="Montserrat Extra-Bold"/>
              </a:rPr>
              <a:t>virtuelle</a:t>
            </a:r>
            <a:endParaRPr lang="en-US" sz="6000" dirty="0">
              <a:solidFill>
                <a:srgbClr val="3C5A99"/>
              </a:solidFill>
              <a:latin typeface="Montserrat Extra-Bold"/>
            </a:endParaRPr>
          </a:p>
          <a:p>
            <a:pPr algn="ctr">
              <a:spcBef>
                <a:spcPct val="0"/>
              </a:spcBef>
            </a:pPr>
            <a:r>
              <a:rPr lang="en-US" sz="6000" dirty="0">
                <a:solidFill>
                  <a:srgbClr val="3C5A99"/>
                </a:solidFill>
                <a:latin typeface="Montserrat Extra-Bold"/>
              </a:rPr>
              <a:t>à </a:t>
            </a:r>
            <a:r>
              <a:rPr lang="en-US" sz="6000" dirty="0" err="1">
                <a:solidFill>
                  <a:srgbClr val="3C5A99"/>
                </a:solidFill>
                <a:latin typeface="Montserrat Extra-Bold"/>
              </a:rPr>
              <a:t>venir</a:t>
            </a:r>
            <a:r>
              <a:rPr lang="en-US" sz="6000" dirty="0">
                <a:solidFill>
                  <a:srgbClr val="3C5A99"/>
                </a:solidFill>
                <a:latin typeface="Montserrat Extra-Bold"/>
              </a:rPr>
              <a:t> </a:t>
            </a:r>
            <a:r>
              <a:rPr lang="en-US" sz="6000" dirty="0" err="1">
                <a:solidFill>
                  <a:srgbClr val="3C5A99"/>
                </a:solidFill>
                <a:latin typeface="Montserrat Extra-Bold"/>
              </a:rPr>
              <a:t>en</a:t>
            </a:r>
            <a:r>
              <a:rPr lang="en-US" sz="6000" dirty="0">
                <a:solidFill>
                  <a:srgbClr val="3C5A99"/>
                </a:solidFill>
                <a:latin typeface="Montserrat Extra-Bold"/>
              </a:rPr>
              <a:t> </a:t>
            </a:r>
            <a:r>
              <a:rPr lang="en-US" sz="6000" dirty="0" err="1">
                <a:solidFill>
                  <a:srgbClr val="3C5A99"/>
                </a:solidFill>
                <a:latin typeface="Montserrat Extra-Bold"/>
              </a:rPr>
              <a:t>décembre</a:t>
            </a:r>
            <a:r>
              <a:rPr lang="en-US" sz="6000" dirty="0">
                <a:solidFill>
                  <a:srgbClr val="3C5A99"/>
                </a:solidFill>
                <a:latin typeface="Montserrat Extra-Bold"/>
              </a:rPr>
              <a:t> 2022… </a:t>
            </a:r>
          </a:p>
          <a:p>
            <a:pPr algn="ctr">
              <a:spcBef>
                <a:spcPct val="0"/>
              </a:spcBef>
            </a:pPr>
            <a:endParaRPr lang="en-US" sz="6000" dirty="0">
              <a:solidFill>
                <a:srgbClr val="3C5A99"/>
              </a:solidFill>
              <a:latin typeface="Montserrat Extra-Bold"/>
            </a:endParaRPr>
          </a:p>
          <a:p>
            <a:pPr algn="ctr">
              <a:spcBef>
                <a:spcPct val="0"/>
              </a:spcBef>
            </a:pP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« Services aux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personnes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qui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consomment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des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opioïdes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: Vitrine sur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trois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organismes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communautaires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</a:t>
            </a:r>
            <a:r>
              <a:rPr lang="en-US" sz="4400" i="1" dirty="0" err="1">
                <a:solidFill>
                  <a:srgbClr val="3C5A99"/>
                </a:solidFill>
                <a:latin typeface="Montserrat Extra-Bold"/>
              </a:rPr>
              <a:t>montréalais</a:t>
            </a:r>
            <a:r>
              <a:rPr lang="en-US" sz="4400" i="1" dirty="0">
                <a:solidFill>
                  <a:srgbClr val="3C5A99"/>
                </a:solidFill>
                <a:latin typeface="Montserrat Extra-Bold"/>
              </a:rPr>
              <a:t> »</a:t>
            </a:r>
          </a:p>
        </p:txBody>
      </p:sp>
      <p:sp>
        <p:nvSpPr>
          <p:cNvPr id="8" name="TextBox 11"/>
          <p:cNvSpPr txBox="1"/>
          <p:nvPr>
            <p:custDataLst>
              <p:tags r:id="rId3"/>
            </p:custDataLst>
          </p:nvPr>
        </p:nvSpPr>
        <p:spPr>
          <a:xfrm>
            <a:off x="13182600" y="9715500"/>
            <a:ext cx="4926549" cy="43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latin typeface="Roboto"/>
              </a:rPr>
              <a:t>michel.perreault@douglas.mcgill.ca</a:t>
            </a:r>
          </a:p>
        </p:txBody>
      </p:sp>
      <p:sp>
        <p:nvSpPr>
          <p:cNvPr id="9" name="TextBox 7"/>
          <p:cNvSpPr txBox="1"/>
          <p:nvPr>
            <p:custDataLst>
              <p:tags r:id="rId4"/>
            </p:custDataLst>
          </p:nvPr>
        </p:nvSpPr>
        <p:spPr>
          <a:xfrm>
            <a:off x="1981200" y="814493"/>
            <a:ext cx="1696936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7099" dirty="0" err="1">
                <a:latin typeface="Montserrat Extra-Bold"/>
              </a:rPr>
              <a:t>Prochaine</a:t>
            </a:r>
            <a:r>
              <a:rPr lang="en-US" sz="7099" dirty="0">
                <a:latin typeface="Montserrat Extra-Bold"/>
              </a:rPr>
              <a:t> </a:t>
            </a:r>
            <a:r>
              <a:rPr lang="en-US" sz="7099" dirty="0" err="1">
                <a:latin typeface="Montserrat Extra-Bold"/>
              </a:rPr>
              <a:t>activité</a:t>
            </a:r>
            <a:endParaRPr lang="en-US" sz="7099" dirty="0">
              <a:latin typeface="Montserrat Extra-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593954" y="1480246"/>
            <a:ext cx="17236846" cy="8797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universitaire de santé et de services sociaux de l’</a:t>
            </a:r>
            <a:r>
              <a:rPr lang="fr-FR" sz="2700" dirty="0" err="1">
                <a:solidFill>
                  <a:srgbClr val="3E5BB2"/>
                </a:solidFill>
                <a:latin typeface="Calibri"/>
              </a:rPr>
              <a:t>Ouest-de-l’Île-de-Montréal</a:t>
            </a:r>
            <a:r>
              <a:rPr lang="fr-FR" sz="2700" dirty="0">
                <a:solidFill>
                  <a:srgbClr val="3E5BB2"/>
                </a:solidFill>
                <a:latin typeface="Calibri"/>
              </a:rPr>
              <a:t>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Institut universitaire en santé mentale Douglas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universitaire de santé et des services sociaux du </a:t>
            </a:r>
            <a:r>
              <a:rPr lang="fr-FR" sz="2700" dirty="0" err="1">
                <a:solidFill>
                  <a:srgbClr val="3E5BB2"/>
                </a:solidFill>
                <a:latin typeface="Calibri"/>
              </a:rPr>
              <a:t>Centre-Sud-de-l’Île-de-Montréal</a:t>
            </a:r>
            <a:endParaRPr lang="fr-FR" sz="2700" dirty="0">
              <a:solidFill>
                <a:srgbClr val="3E5BB2"/>
              </a:solidFill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</a:rPr>
              <a:t>Institut universitaire sur les dépendances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</a:rPr>
              <a:t>Centre de recherche et d’aide pour </a:t>
            </a:r>
            <a:r>
              <a:rPr lang="fr-FR" sz="2700" dirty="0" err="1">
                <a:solidFill>
                  <a:srgbClr val="3E5BB2"/>
                </a:solidFill>
              </a:rPr>
              <a:t>narcomanes</a:t>
            </a:r>
            <a:r>
              <a:rPr lang="fr-FR" sz="2700" dirty="0">
                <a:solidFill>
                  <a:srgbClr val="3E5BB2"/>
                </a:solidFill>
              </a:rPr>
              <a:t> (Cran)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Direction de santé publique de Montréal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jeunesse de Montréal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universitaire de santé et des services sociaux du </a:t>
            </a:r>
            <a:r>
              <a:rPr lang="fr-FR" sz="2700" dirty="0" err="1">
                <a:solidFill>
                  <a:srgbClr val="3E5BB2"/>
                </a:solidFill>
                <a:latin typeface="Calibri"/>
              </a:rPr>
              <a:t>Nord-de-l’Île-de-Montréal</a:t>
            </a:r>
            <a:endParaRPr lang="fr-FR" sz="2700" dirty="0">
              <a:solidFill>
                <a:srgbClr val="3E5BB2"/>
              </a:solidFill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de santé et des services sociaux de la Montérégie-Ouest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de santé et des services sociaux des Laurentides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de réadaptation en dépendance Foster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universitaire de santé et des services sociaux de la Mauricie-et-du-Centre-du-Québec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intégré de santé et des services sociaux de l’Outaouais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Centre de crise L’Autre Maison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Service de police de la ville de Montréal (SPVM)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Commission scolaire de Montréal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Commission scolaire de la </a:t>
            </a:r>
            <a:r>
              <a:rPr lang="fr-FR" sz="2700" dirty="0" err="1">
                <a:solidFill>
                  <a:srgbClr val="3E5BB2"/>
                </a:solidFill>
                <a:latin typeface="Calibri"/>
              </a:rPr>
              <a:t>Pointe-de-l’Île</a:t>
            </a:r>
            <a:endParaRPr lang="fr-FR" sz="2700" dirty="0">
              <a:solidFill>
                <a:srgbClr val="3E5BB2"/>
              </a:solidFill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Association des intervenants en dépendance du Québec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Association québécoise des centres d’intervention en dépendance (AQCID)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3E5BB2"/>
                </a:solidFill>
                <a:latin typeface="Calibri"/>
              </a:rPr>
              <a:t>Direction des services en dépendances et itinérance – Ministère de la Santé et des Services sociaux</a:t>
            </a:r>
          </a:p>
          <a:p>
            <a:pPr marL="571500" marR="0" lvl="0" indent="-571500" algn="l" defTabSz="914400" rtl="0" eaLnBrk="1" fontAlgn="auto" latinLnBrk="0" hangingPunct="1">
              <a:lnSpc>
                <a:spcPts val="37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00" dirty="0">
              <a:solidFill>
                <a:srgbClr val="3E5BB2"/>
              </a:solidFill>
              <a:latin typeface="Calibri"/>
            </a:endParaRPr>
          </a:p>
        </p:txBody>
      </p:sp>
      <p:sp>
        <p:nvSpPr>
          <p:cNvPr id="10" name="TextBox 11"/>
          <p:cNvSpPr txBox="1"/>
          <p:nvPr>
            <p:custDataLst>
              <p:tags r:id="rId2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4" normalizeH="0" baseline="0" noProof="0" dirty="0">
                <a:ln>
                  <a:noFill/>
                </a:ln>
                <a:solidFill>
                  <a:srgbClr val="99AAC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michel.perreault@douglas.mcgill.ca</a:t>
            </a:r>
          </a:p>
        </p:txBody>
      </p:sp>
      <p:grpSp>
        <p:nvGrpSpPr>
          <p:cNvPr id="12" name="Group 4"/>
          <p:cNvGrpSpPr/>
          <p:nvPr>
            <p:custDataLst>
              <p:tags r:id="rId3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13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14" name="TextBox 7"/>
          <p:cNvSpPr txBox="1"/>
          <p:nvPr>
            <p:custDataLst>
              <p:tags r:id="rId4"/>
            </p:custDataLst>
          </p:nvPr>
        </p:nvSpPr>
        <p:spPr>
          <a:xfrm>
            <a:off x="1046063" y="269444"/>
            <a:ext cx="1696936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7099" dirty="0">
                <a:latin typeface="Montserrat Extra-Bold"/>
              </a:rPr>
              <a:t>Nos </a:t>
            </a:r>
            <a:r>
              <a:rPr lang="en-US" sz="7099" dirty="0" err="1">
                <a:latin typeface="Montserrat Extra-Bold"/>
              </a:rPr>
              <a:t>principaux</a:t>
            </a:r>
            <a:r>
              <a:rPr lang="en-US" sz="7099" dirty="0">
                <a:latin typeface="Montserrat Extra-Bold"/>
              </a:rPr>
              <a:t> </a:t>
            </a:r>
            <a:r>
              <a:rPr lang="en-US" sz="7099" dirty="0" err="1">
                <a:latin typeface="Montserrat Extra-Bold"/>
              </a:rPr>
              <a:t>partenaires</a:t>
            </a:r>
            <a:endParaRPr lang="en-US" sz="7099" dirty="0"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626193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/>
          <p:cNvSpPr txBox="1"/>
          <p:nvPr>
            <p:custDataLst>
              <p:tags r:id="rId1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4" normalizeH="0" baseline="0" noProof="0" dirty="0">
                <a:ln>
                  <a:noFill/>
                </a:ln>
                <a:solidFill>
                  <a:srgbClr val="99AAC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michel.perreault@douglas.mcgill.ca</a:t>
            </a:r>
          </a:p>
        </p:txBody>
      </p:sp>
      <p:grpSp>
        <p:nvGrpSpPr>
          <p:cNvPr id="12" name="Group 4"/>
          <p:cNvGrpSpPr/>
          <p:nvPr>
            <p:custDataLst>
              <p:tags r:id="rId2"/>
            </p:custDataLst>
          </p:nvPr>
        </p:nvGrpSpPr>
        <p:grpSpPr>
          <a:xfrm rot="5400000">
            <a:off x="-952" y="952"/>
            <a:ext cx="1189812" cy="1187909"/>
            <a:chOff x="0" y="0"/>
            <a:chExt cx="6350000" cy="6339840"/>
          </a:xfrm>
        </p:grpSpPr>
        <p:sp>
          <p:nvSpPr>
            <p:cNvPr id="13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14" name="TextBox 7"/>
          <p:cNvSpPr txBox="1"/>
          <p:nvPr>
            <p:custDataLst>
              <p:tags r:id="rId3"/>
            </p:custDataLst>
          </p:nvPr>
        </p:nvSpPr>
        <p:spPr>
          <a:xfrm>
            <a:off x="1046063" y="269444"/>
            <a:ext cx="1696936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7099" dirty="0" err="1">
                <a:latin typeface="Montserrat Extra-Bold"/>
              </a:rPr>
              <a:t>Financement</a:t>
            </a:r>
            <a:r>
              <a:rPr lang="en-US" sz="7099" dirty="0">
                <a:latin typeface="Montserrat Extra-Bold"/>
              </a:rPr>
              <a:t> </a:t>
            </a:r>
            <a:r>
              <a:rPr lang="en-US" sz="7099" dirty="0" err="1">
                <a:latin typeface="Montserrat Extra-Bold"/>
              </a:rPr>
              <a:t>en</a:t>
            </a:r>
            <a:r>
              <a:rPr lang="en-US" sz="7099" dirty="0">
                <a:latin typeface="Montserrat Extra-Bold"/>
              </a:rPr>
              <a:t> </a:t>
            </a:r>
            <a:r>
              <a:rPr lang="en-US" sz="7099" dirty="0" err="1">
                <a:latin typeface="Montserrat Extra-Bold"/>
              </a:rPr>
              <a:t>cours</a:t>
            </a:r>
            <a:r>
              <a:rPr lang="en-US" sz="7099" dirty="0">
                <a:latin typeface="Montserrat Extra-Bold"/>
              </a:rPr>
              <a:t> (2019-2023)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047522" y="1866900"/>
            <a:ext cx="16021278" cy="6871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3C5A99"/>
                </a:solidFill>
                <a:latin typeface="Calibri"/>
              </a:rPr>
              <a:t>Programme</a:t>
            </a:r>
            <a:r>
              <a:rPr lang="en-US" sz="5400" dirty="0">
                <a:solidFill>
                  <a:srgbClr val="3C5A99"/>
                </a:solidFill>
                <a:latin typeface="Calibri"/>
              </a:rPr>
              <a:t> sur </a:t>
            </a:r>
            <a:r>
              <a:rPr lang="en-US" sz="5400" dirty="0" err="1">
                <a:solidFill>
                  <a:srgbClr val="3C5A99"/>
                </a:solidFill>
                <a:latin typeface="Calibri"/>
              </a:rPr>
              <a:t>l’usage</a:t>
            </a:r>
            <a:r>
              <a:rPr lang="en-US" sz="5400" dirty="0">
                <a:solidFill>
                  <a:srgbClr val="3C5A99"/>
                </a:solidFill>
                <a:latin typeface="Calibri"/>
              </a:rPr>
              <a:t> et les </a:t>
            </a:r>
            <a:r>
              <a:rPr lang="en-US" sz="5400" dirty="0" err="1">
                <a:solidFill>
                  <a:srgbClr val="3C5A99"/>
                </a:solidFill>
                <a:latin typeface="Calibri"/>
              </a:rPr>
              <a:t>dépendances</a:t>
            </a:r>
            <a:r>
              <a:rPr lang="en-US" sz="5400" dirty="0">
                <a:solidFill>
                  <a:srgbClr val="3C5A99"/>
                </a:solidFill>
                <a:latin typeface="Calibri"/>
              </a:rPr>
              <a:t> aux substances (PUDS)</a:t>
            </a:r>
          </a:p>
          <a:p>
            <a:endParaRPr lang="en-US" sz="3200" dirty="0">
              <a:solidFill>
                <a:srgbClr val="3C5A99"/>
              </a:solidFill>
              <a:latin typeface="Calibri"/>
            </a:endParaRPr>
          </a:p>
          <a:p>
            <a:endParaRPr lang="en-US" sz="3200" dirty="0">
              <a:solidFill>
                <a:srgbClr val="3C5A99"/>
              </a:solidFill>
              <a:latin typeface="Calibri"/>
            </a:endParaRPr>
          </a:p>
          <a:p>
            <a:r>
              <a:rPr lang="en-US" sz="5400" dirty="0">
                <a:solidFill>
                  <a:srgbClr val="3C5A99"/>
                </a:solidFill>
              </a:rPr>
              <a:t>Avec la participation de:</a:t>
            </a:r>
          </a:p>
          <a:p>
            <a:pPr marL="928363" lvl="1" indent="-464181">
              <a:buFont typeface="Arial"/>
              <a:buChar char="•"/>
            </a:pPr>
            <a:r>
              <a:rPr lang="en-US" sz="5400" dirty="0">
                <a:solidFill>
                  <a:srgbClr val="3C5A99"/>
                </a:solidFill>
              </a:rPr>
              <a:t>Santé Canada</a:t>
            </a:r>
          </a:p>
          <a:p>
            <a:pPr marL="928363" lvl="1" indent="-464181">
              <a:buFont typeface="Arial"/>
              <a:buChar char="•"/>
            </a:pPr>
            <a:r>
              <a:rPr lang="en-US" sz="5400" dirty="0" err="1">
                <a:solidFill>
                  <a:srgbClr val="3C5A99"/>
                </a:solidFill>
              </a:rPr>
              <a:t>Ministère</a:t>
            </a:r>
            <a:r>
              <a:rPr lang="en-US" sz="5400" dirty="0">
                <a:solidFill>
                  <a:srgbClr val="3C5A99"/>
                </a:solidFill>
              </a:rPr>
              <a:t> de la Santé et des Services </a:t>
            </a:r>
            <a:r>
              <a:rPr lang="en-US" sz="5400" dirty="0" err="1">
                <a:solidFill>
                  <a:srgbClr val="3C5A99"/>
                </a:solidFill>
              </a:rPr>
              <a:t>Sociaux</a:t>
            </a:r>
            <a:endParaRPr lang="en-US" sz="5400" dirty="0">
              <a:solidFill>
                <a:srgbClr val="3C5A9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500" dirty="0"/>
              <a:t>« Les </a:t>
            </a:r>
            <a:r>
              <a:rPr lang="en-US" sz="2500" dirty="0" err="1"/>
              <a:t>vues</a:t>
            </a:r>
            <a:r>
              <a:rPr lang="en-US" sz="2500" dirty="0"/>
              <a:t> </a:t>
            </a:r>
            <a:r>
              <a:rPr lang="en-US" sz="2500" dirty="0" err="1"/>
              <a:t>exprimées</a:t>
            </a:r>
            <a:r>
              <a:rPr lang="en-US" sz="2500" dirty="0"/>
              <a:t> </a:t>
            </a:r>
            <a:r>
              <a:rPr lang="en-US" sz="2500" dirty="0" err="1"/>
              <a:t>ici</a:t>
            </a:r>
            <a:r>
              <a:rPr lang="en-US" sz="2500" dirty="0"/>
              <a:t> ne </a:t>
            </a:r>
            <a:r>
              <a:rPr lang="en-US" sz="2500" dirty="0" err="1"/>
              <a:t>reflètent</a:t>
            </a:r>
            <a:r>
              <a:rPr lang="en-US" sz="2500" dirty="0"/>
              <a:t> pas </a:t>
            </a:r>
            <a:r>
              <a:rPr lang="en-US" sz="2500" dirty="0" err="1"/>
              <a:t>nécessairement</a:t>
            </a:r>
            <a:r>
              <a:rPr lang="en-US" sz="2500" dirty="0"/>
              <a:t> </a:t>
            </a:r>
            <a:r>
              <a:rPr lang="en-US" sz="2500" dirty="0" err="1"/>
              <a:t>celles</a:t>
            </a:r>
            <a:r>
              <a:rPr lang="en-US" sz="2500" dirty="0"/>
              <a:t> de Santé Canada. »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	« Les </a:t>
            </a:r>
            <a:r>
              <a:rPr lang="en-US" sz="2500" dirty="0" err="1"/>
              <a:t>vues</a:t>
            </a:r>
            <a:r>
              <a:rPr lang="en-US" sz="2500" dirty="0"/>
              <a:t> </a:t>
            </a:r>
            <a:r>
              <a:rPr lang="en-US" sz="2500" dirty="0" err="1"/>
              <a:t>exprimées</a:t>
            </a:r>
            <a:r>
              <a:rPr lang="en-US" sz="2500" dirty="0"/>
              <a:t> </a:t>
            </a:r>
            <a:r>
              <a:rPr lang="en-US" sz="2500" dirty="0" err="1"/>
              <a:t>ici</a:t>
            </a:r>
            <a:r>
              <a:rPr lang="en-US" sz="2500" dirty="0"/>
              <a:t> ne </a:t>
            </a:r>
            <a:r>
              <a:rPr lang="en-US" sz="2500" dirty="0" err="1"/>
              <a:t>reflètent</a:t>
            </a:r>
            <a:r>
              <a:rPr lang="en-US" sz="2500" dirty="0"/>
              <a:t> pas </a:t>
            </a:r>
            <a:r>
              <a:rPr lang="en-US" sz="2500" dirty="0" err="1"/>
              <a:t>nécessairement</a:t>
            </a:r>
            <a:r>
              <a:rPr lang="en-US" sz="2500" dirty="0"/>
              <a:t> </a:t>
            </a:r>
            <a:r>
              <a:rPr lang="en-US" sz="2500" dirty="0" err="1"/>
              <a:t>celles</a:t>
            </a:r>
            <a:r>
              <a:rPr lang="en-US" sz="2500" dirty="0"/>
              <a:t> du </a:t>
            </a:r>
            <a:r>
              <a:rPr lang="en-US" sz="2500" dirty="0" err="1"/>
              <a:t>ministère</a:t>
            </a:r>
            <a:r>
              <a:rPr lang="en-US" sz="2500" dirty="0"/>
              <a:t> de la Santé et des Services </a:t>
            </a:r>
            <a:r>
              <a:rPr lang="en-US" sz="2500" dirty="0" err="1"/>
              <a:t>sociaux</a:t>
            </a:r>
            <a:r>
              <a:rPr lang="en-US" sz="2500" dirty="0"/>
              <a:t>. »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	« Les </a:t>
            </a:r>
            <a:r>
              <a:rPr lang="en-US" sz="2500" dirty="0" err="1"/>
              <a:t>vues</a:t>
            </a:r>
            <a:r>
              <a:rPr lang="en-US" sz="2500" dirty="0"/>
              <a:t> </a:t>
            </a:r>
            <a:r>
              <a:rPr lang="en-US" sz="2500" dirty="0" err="1"/>
              <a:t>exprimées</a:t>
            </a:r>
            <a:r>
              <a:rPr lang="en-US" sz="2500" dirty="0"/>
              <a:t> </a:t>
            </a:r>
            <a:r>
              <a:rPr lang="en-US" sz="2500" dirty="0" err="1"/>
              <a:t>ici</a:t>
            </a:r>
            <a:r>
              <a:rPr lang="en-US" sz="2500" dirty="0"/>
              <a:t> ne </a:t>
            </a:r>
            <a:r>
              <a:rPr lang="en-US" sz="2500" dirty="0" err="1"/>
              <a:t>reflètent</a:t>
            </a:r>
            <a:r>
              <a:rPr lang="en-US" sz="2500" dirty="0"/>
              <a:t> pas </a:t>
            </a:r>
            <a:r>
              <a:rPr lang="en-US" sz="2500" dirty="0" err="1"/>
              <a:t>nécessairement</a:t>
            </a:r>
            <a:r>
              <a:rPr lang="en-US" sz="2500" dirty="0"/>
              <a:t> </a:t>
            </a:r>
            <a:r>
              <a:rPr lang="en-US" sz="2500" dirty="0" err="1"/>
              <a:t>celles</a:t>
            </a:r>
            <a:r>
              <a:rPr lang="en-US" sz="2500" dirty="0"/>
              <a:t> du CIUSSS du Centre-</a:t>
            </a:r>
            <a:r>
              <a:rPr lang="en-US" sz="2500" dirty="0" err="1"/>
              <a:t>Sud</a:t>
            </a:r>
            <a:r>
              <a:rPr lang="en-US" sz="2500" dirty="0"/>
              <a:t> de </a:t>
            </a:r>
            <a:r>
              <a:rPr lang="en-US" sz="2500" dirty="0" err="1"/>
              <a:t>l’Île</a:t>
            </a:r>
            <a:r>
              <a:rPr lang="en-US" sz="2500" dirty="0"/>
              <a:t> de Montréal. »</a:t>
            </a:r>
          </a:p>
        </p:txBody>
      </p:sp>
    </p:spTree>
    <p:extLst>
      <p:ext uri="{BB962C8B-B14F-4D97-AF65-F5344CB8AC3E}">
        <p14:creationId xmlns:p14="http://schemas.microsoft.com/office/powerpoint/2010/main" val="21983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5400000">
            <a:off x="1037273" y="574610"/>
            <a:ext cx="1189812" cy="118790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4" name="AutoShape 4"/>
          <p:cNvSpPr/>
          <p:nvPr>
            <p:custDataLst>
              <p:tags r:id="rId2"/>
            </p:custDataLst>
          </p:nvPr>
        </p:nvSpPr>
        <p:spPr>
          <a:xfrm rot="5400000">
            <a:off x="-2346567" y="5138737"/>
            <a:ext cx="676005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033462" y="3390900"/>
            <a:ext cx="17254538" cy="2795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dirty="0">
                <a:latin typeface="Montserrat Extra-Bold"/>
              </a:rPr>
              <a:t>MERCI !</a:t>
            </a:r>
          </a:p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dirty="0">
                <a:latin typeface="Montserrat Extra-Bold"/>
              </a:rPr>
              <a:t>www.formationcroisee.com</a:t>
            </a:r>
          </a:p>
        </p:txBody>
      </p:sp>
      <p:sp>
        <p:nvSpPr>
          <p:cNvPr id="8" name="TextBox 11"/>
          <p:cNvSpPr txBox="1"/>
          <p:nvPr>
            <p:custDataLst>
              <p:tags r:id="rId4"/>
            </p:custDataLst>
          </p:nvPr>
        </p:nvSpPr>
        <p:spPr>
          <a:xfrm>
            <a:off x="13182600" y="9715500"/>
            <a:ext cx="4926549" cy="43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latin typeface="Roboto"/>
              </a:rPr>
              <a:t>michel.perreault@douglas.mcgill.ca</a:t>
            </a:r>
          </a:p>
        </p:txBody>
      </p:sp>
    </p:spTree>
    <p:extLst>
      <p:ext uri="{BB962C8B-B14F-4D97-AF65-F5344CB8AC3E}">
        <p14:creationId xmlns:p14="http://schemas.microsoft.com/office/powerpoint/2010/main" val="196277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819400" y="2947182"/>
            <a:ext cx="139446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88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Pourquoi un programme de formation croisée sur les troubles de santé mentale et dépendance?</a:t>
            </a: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914400" y="2019300"/>
            <a:ext cx="1752600" cy="185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11"/>
          <p:cNvSpPr txBox="1"/>
          <p:nvPr>
            <p:custDataLst>
              <p:tags r:id="rId3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4" normalizeH="0" baseline="0" noProof="0" dirty="0">
                <a:ln>
                  <a:noFill/>
                </a:ln>
                <a:solidFill>
                  <a:srgbClr val="99AAC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michel.perreault@douglas.mcgill.ca</a:t>
            </a:r>
          </a:p>
        </p:txBody>
      </p:sp>
    </p:spTree>
    <p:extLst>
      <p:ext uri="{BB962C8B-B14F-4D97-AF65-F5344CB8AC3E}">
        <p14:creationId xmlns:p14="http://schemas.microsoft.com/office/powerpoint/2010/main" val="44111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 rot="5400000">
            <a:off x="5029200" y="5138738"/>
            <a:ext cx="82296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9148762" y="8081134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pic>
        <p:nvPicPr>
          <p:cNvPr id="5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1232" r="748" b="1232"/>
          <a:stretch>
            <a:fillRect/>
          </a:stretch>
        </p:blipFill>
        <p:spPr>
          <a:xfrm>
            <a:off x="9472612" y="1028700"/>
            <a:ext cx="7948035" cy="7052434"/>
          </a:xfrm>
          <a:prstGeom prst="rect">
            <a:avLst/>
          </a:prstGeom>
        </p:spPr>
      </p:pic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287044" y="5304593"/>
            <a:ext cx="7539356" cy="338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6" lvl="1" indent="-334643">
              <a:lnSpc>
                <a:spcPts val="4339"/>
              </a:lnSpc>
              <a:buFont typeface="Arial"/>
              <a:buChar char="•"/>
            </a:pPr>
            <a:r>
              <a:rPr lang="en-US" sz="4400" spc="15" dirty="0" err="1">
                <a:solidFill>
                  <a:srgbClr val="000000"/>
                </a:solidFill>
                <a:latin typeface="+mj-lt"/>
              </a:rPr>
              <a:t>Prévalence</a:t>
            </a:r>
            <a:r>
              <a:rPr lang="en-US" sz="4400" spc="15" dirty="0">
                <a:solidFill>
                  <a:srgbClr val="000000"/>
                </a:solidFill>
                <a:latin typeface="+mj-lt"/>
              </a:rPr>
              <a:t> des troubles concomitants</a:t>
            </a:r>
          </a:p>
          <a:p>
            <a:pPr>
              <a:lnSpc>
                <a:spcPts val="2379"/>
              </a:lnSpc>
            </a:pPr>
            <a:endParaRPr lang="en-US" sz="4400" spc="15" dirty="0">
              <a:solidFill>
                <a:srgbClr val="000000"/>
              </a:solidFill>
              <a:latin typeface="+mj-lt"/>
            </a:endParaRPr>
          </a:p>
          <a:p>
            <a:pPr marL="669286" lvl="1" indent="-334643">
              <a:lnSpc>
                <a:spcPts val="4339"/>
              </a:lnSpc>
              <a:buFont typeface="Arial"/>
              <a:buChar char="•"/>
            </a:pPr>
            <a:r>
              <a:rPr lang="en-US" sz="4400" spc="15" dirty="0" err="1">
                <a:solidFill>
                  <a:srgbClr val="000000"/>
                </a:solidFill>
                <a:latin typeface="+mj-lt"/>
              </a:rPr>
              <a:t>Plusieurs</a:t>
            </a:r>
            <a:r>
              <a:rPr lang="en-US" sz="4400" spc="15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+mj-lt"/>
              </a:rPr>
              <a:t>réseaux</a:t>
            </a:r>
            <a:r>
              <a:rPr lang="en-US" sz="4400" spc="15" dirty="0">
                <a:solidFill>
                  <a:srgbClr val="000000"/>
                </a:solidFill>
                <a:latin typeface="+mj-lt"/>
              </a:rPr>
              <a:t> de services</a:t>
            </a:r>
          </a:p>
          <a:p>
            <a:pPr>
              <a:lnSpc>
                <a:spcPts val="2379"/>
              </a:lnSpc>
            </a:pPr>
            <a:endParaRPr lang="en-US" sz="4400" spc="15" dirty="0">
              <a:solidFill>
                <a:srgbClr val="000000"/>
              </a:solidFill>
              <a:latin typeface="+mj-lt"/>
            </a:endParaRPr>
          </a:p>
          <a:p>
            <a:pPr marL="669286" lvl="1" indent="-334643">
              <a:lnSpc>
                <a:spcPts val="4339"/>
              </a:lnSpc>
              <a:buFont typeface="Arial"/>
              <a:buChar char="•"/>
            </a:pPr>
            <a:r>
              <a:rPr lang="en-US" sz="4400" spc="15" dirty="0">
                <a:solidFill>
                  <a:srgbClr val="000000"/>
                </a:solidFill>
                <a:latin typeface="+mj-lt"/>
              </a:rPr>
              <a:t>Bris de </a:t>
            </a:r>
            <a:r>
              <a:rPr lang="en-US" sz="4400" spc="15" dirty="0" err="1">
                <a:solidFill>
                  <a:srgbClr val="000000"/>
                </a:solidFill>
                <a:latin typeface="+mj-lt"/>
              </a:rPr>
              <a:t>continuité</a:t>
            </a:r>
            <a:r>
              <a:rPr lang="en-US" sz="4400" spc="15" dirty="0">
                <a:solidFill>
                  <a:srgbClr val="000000"/>
                </a:solidFill>
                <a:latin typeface="+mj-lt"/>
              </a:rPr>
              <a:t> des services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1521895" y="1206100"/>
            <a:ext cx="7298255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5700" dirty="0" err="1">
                <a:solidFill>
                  <a:srgbClr val="000000"/>
                </a:solidFill>
                <a:latin typeface="Montserrat Extra-Bold"/>
              </a:rPr>
              <a:t>Développement</a:t>
            </a:r>
            <a:r>
              <a:rPr lang="en-US" sz="5700" dirty="0">
                <a:solidFill>
                  <a:srgbClr val="000000"/>
                </a:solidFill>
                <a:latin typeface="Montserrat Extra-Bold"/>
              </a:rPr>
              <a:t> du </a:t>
            </a:r>
            <a:r>
              <a:rPr lang="en-US" sz="5700" dirty="0" err="1">
                <a:solidFill>
                  <a:srgbClr val="000000"/>
                </a:solidFill>
                <a:latin typeface="Montserrat Extra-Bold"/>
              </a:rPr>
              <a:t>programme</a:t>
            </a:r>
            <a:r>
              <a:rPr lang="en-US" sz="5700" dirty="0">
                <a:solidFill>
                  <a:srgbClr val="000000"/>
                </a:solidFill>
                <a:latin typeface="Montserrat Extra-Bold"/>
              </a:rPr>
              <a:t> de formation </a:t>
            </a:r>
            <a:r>
              <a:rPr lang="en-US" sz="5700" dirty="0" err="1">
                <a:solidFill>
                  <a:srgbClr val="000000"/>
                </a:solidFill>
                <a:latin typeface="Montserrat Extra-Bold"/>
              </a:rPr>
              <a:t>croisée</a:t>
            </a:r>
            <a:r>
              <a:rPr lang="en-US" sz="5700" dirty="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Montserrat Extra-Bold"/>
              </a:rPr>
              <a:t>montréalais</a:t>
            </a:r>
            <a:r>
              <a:rPr lang="en-US" sz="5700" dirty="0">
                <a:solidFill>
                  <a:srgbClr val="000000"/>
                </a:solidFill>
                <a:latin typeface="Montserrat Extra-Bold"/>
              </a:rPr>
              <a:t> (2002)</a:t>
            </a:r>
          </a:p>
        </p:txBody>
      </p:sp>
      <p:sp>
        <p:nvSpPr>
          <p:cNvPr id="8" name="TextBox 11"/>
          <p:cNvSpPr txBox="1"/>
          <p:nvPr>
            <p:custDataLst>
              <p:tags r:id="rId6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407020" y="2678779"/>
            <a:ext cx="9632580" cy="6519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600" dirty="0" err="1">
                <a:solidFill>
                  <a:srgbClr val="3E5BB2"/>
                </a:solidFill>
              </a:rPr>
              <a:t>Développer</a:t>
            </a:r>
            <a:r>
              <a:rPr lang="en-US" sz="5600" dirty="0">
                <a:solidFill>
                  <a:srgbClr val="3E5BB2"/>
                </a:solidFill>
              </a:rPr>
              <a:t> </a:t>
            </a:r>
            <a:r>
              <a:rPr lang="en-US" sz="5600" dirty="0" err="1">
                <a:solidFill>
                  <a:srgbClr val="3E5BB2"/>
                </a:solidFill>
              </a:rPr>
              <a:t>une</a:t>
            </a:r>
            <a:r>
              <a:rPr lang="en-US" sz="5600" dirty="0">
                <a:solidFill>
                  <a:srgbClr val="3E5BB2"/>
                </a:solidFill>
              </a:rPr>
              <a:t> </a:t>
            </a:r>
            <a:r>
              <a:rPr lang="en-US" sz="5600" dirty="0" err="1">
                <a:solidFill>
                  <a:srgbClr val="3E5BB2"/>
                </a:solidFill>
              </a:rPr>
              <a:t>meilleure</a:t>
            </a:r>
            <a:r>
              <a:rPr lang="en-US" sz="5600" dirty="0">
                <a:solidFill>
                  <a:srgbClr val="3E5BB2"/>
                </a:solidFill>
              </a:rPr>
              <a:t> </a:t>
            </a:r>
            <a:r>
              <a:rPr lang="en-US" sz="5600" dirty="0" err="1">
                <a:solidFill>
                  <a:srgbClr val="3E5BB2"/>
                </a:solidFill>
              </a:rPr>
              <a:t>compréhension</a:t>
            </a:r>
            <a:r>
              <a:rPr lang="en-US" sz="5600" dirty="0">
                <a:solidFill>
                  <a:srgbClr val="3E5BB2"/>
                </a:solidFill>
              </a:rPr>
              <a:t> du </a:t>
            </a:r>
            <a:r>
              <a:rPr lang="en-US" sz="5600" dirty="0" err="1">
                <a:solidFill>
                  <a:srgbClr val="3E5BB2"/>
                </a:solidFill>
              </a:rPr>
              <a:t>rôle</a:t>
            </a:r>
            <a:r>
              <a:rPr lang="en-US" sz="5600" dirty="0">
                <a:solidFill>
                  <a:srgbClr val="3E5BB2"/>
                </a:solidFill>
              </a:rPr>
              <a:t> des </a:t>
            </a:r>
            <a:r>
              <a:rPr lang="en-US" sz="5600" dirty="0" err="1">
                <a:solidFill>
                  <a:srgbClr val="3E5BB2"/>
                </a:solidFill>
              </a:rPr>
              <a:t>partenaires</a:t>
            </a:r>
            <a:r>
              <a:rPr lang="en-US" sz="5600" dirty="0">
                <a:solidFill>
                  <a:srgbClr val="3E5BB2"/>
                </a:solidFill>
              </a:rPr>
              <a:t> de services (</a:t>
            </a:r>
            <a:r>
              <a:rPr lang="en-US" sz="5600" dirty="0" err="1">
                <a:solidFill>
                  <a:srgbClr val="3E5BB2"/>
                </a:solidFill>
              </a:rPr>
              <a:t>autres</a:t>
            </a:r>
            <a:r>
              <a:rPr lang="en-US" sz="5600" dirty="0">
                <a:solidFill>
                  <a:srgbClr val="3E5BB2"/>
                </a:solidFill>
              </a:rPr>
              <a:t> </a:t>
            </a:r>
            <a:r>
              <a:rPr lang="en-US" sz="5600" dirty="0" err="1">
                <a:solidFill>
                  <a:srgbClr val="3E5BB2"/>
                </a:solidFill>
              </a:rPr>
              <a:t>équipes</a:t>
            </a:r>
            <a:r>
              <a:rPr lang="en-US" sz="5600" dirty="0">
                <a:solidFill>
                  <a:srgbClr val="3E5BB2"/>
                </a:solidFill>
              </a:rPr>
              <a:t>, </a:t>
            </a:r>
            <a:r>
              <a:rPr lang="en-US" sz="5600" dirty="0" err="1">
                <a:solidFill>
                  <a:srgbClr val="3E5BB2"/>
                </a:solidFill>
              </a:rPr>
              <a:t>organisations</a:t>
            </a:r>
            <a:r>
              <a:rPr lang="en-US" sz="5600" dirty="0">
                <a:solidFill>
                  <a:srgbClr val="3E5BB2"/>
                </a:solidFill>
              </a:rPr>
              <a:t> et </a:t>
            </a:r>
            <a:r>
              <a:rPr lang="en-US" sz="5600" dirty="0" err="1">
                <a:solidFill>
                  <a:srgbClr val="3E5BB2"/>
                </a:solidFill>
              </a:rPr>
              <a:t>réseaux</a:t>
            </a:r>
            <a:r>
              <a:rPr lang="en-US" sz="5600" dirty="0">
                <a:solidFill>
                  <a:srgbClr val="3E5BB2"/>
                </a:solidFill>
              </a:rPr>
              <a:t>) </a:t>
            </a:r>
            <a:r>
              <a:rPr lang="en-US" sz="5600" b="1" u="sng" dirty="0" err="1">
                <a:solidFill>
                  <a:srgbClr val="3E5BB2"/>
                </a:solidFill>
              </a:rPr>
              <a:t>dans</a:t>
            </a:r>
            <a:r>
              <a:rPr lang="en-US" sz="5600" b="1" u="sng" dirty="0">
                <a:solidFill>
                  <a:srgbClr val="3E5BB2"/>
                </a:solidFill>
              </a:rPr>
              <a:t> le but </a:t>
            </a:r>
            <a:r>
              <a:rPr lang="en-US" sz="5600" b="1" u="sng" dirty="0" err="1">
                <a:solidFill>
                  <a:srgbClr val="3E5BB2"/>
                </a:solidFill>
              </a:rPr>
              <a:t>d'améliorer</a:t>
            </a:r>
            <a:r>
              <a:rPr lang="en-US" sz="5600" b="1" u="sng" dirty="0">
                <a:solidFill>
                  <a:srgbClr val="3E5BB2"/>
                </a:solidFill>
              </a:rPr>
              <a:t> </a:t>
            </a:r>
            <a:r>
              <a:rPr lang="en-US" sz="5600" b="1" u="sng" dirty="0" err="1">
                <a:solidFill>
                  <a:srgbClr val="3E5BB2"/>
                </a:solidFill>
              </a:rPr>
              <a:t>l'accès</a:t>
            </a:r>
            <a:r>
              <a:rPr lang="en-US" sz="5600" b="1" u="sng" dirty="0">
                <a:solidFill>
                  <a:srgbClr val="3E5BB2"/>
                </a:solidFill>
              </a:rPr>
              <a:t> et la </a:t>
            </a:r>
            <a:r>
              <a:rPr lang="en-US" sz="5600" b="1" u="sng" dirty="0" err="1">
                <a:solidFill>
                  <a:srgbClr val="3E5BB2"/>
                </a:solidFill>
              </a:rPr>
              <a:t>continuité</a:t>
            </a:r>
            <a:r>
              <a:rPr lang="en-US" sz="5600" b="1" u="sng" dirty="0">
                <a:solidFill>
                  <a:srgbClr val="3E5BB2"/>
                </a:solidFill>
              </a:rPr>
              <a:t> des services</a:t>
            </a:r>
            <a:r>
              <a:rPr lang="en-US" sz="5600" dirty="0">
                <a:solidFill>
                  <a:srgbClr val="3E5BB2"/>
                </a:solidFill>
              </a:rPr>
              <a:t>.</a:t>
            </a:r>
          </a:p>
          <a:p>
            <a:pPr>
              <a:lnSpc>
                <a:spcPts val="3790"/>
              </a:lnSpc>
            </a:pPr>
            <a:endParaRPr lang="en-US" sz="3646" u="sng" dirty="0">
              <a:solidFill>
                <a:srgbClr val="3E5BB2"/>
              </a:solidFill>
              <a:latin typeface="Roboto Bold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 rot="5400000">
            <a:off x="1037273" y="574610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 rot="5400000">
            <a:off x="-2346567" y="5138737"/>
            <a:ext cx="676005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29516" y="4362834"/>
            <a:ext cx="2160270" cy="4114800"/>
          </a:xfrm>
          <a:prstGeom prst="rect">
            <a:avLst/>
          </a:prstGeom>
        </p:spPr>
      </p:pic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407020" y="566038"/>
            <a:ext cx="15384131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9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La formation </a:t>
            </a: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croisée</a:t>
            </a: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 pour </a:t>
            </a: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soutenir</a:t>
            </a: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ontserrat Extra-Bold"/>
              </a:rPr>
              <a:t>l'intégration</a:t>
            </a:r>
            <a:r>
              <a:rPr lang="en-US" sz="6000" dirty="0">
                <a:solidFill>
                  <a:srgbClr val="000000"/>
                </a:solidFill>
                <a:latin typeface="Montserrat Extra-Bold"/>
              </a:rPr>
              <a:t> des services</a:t>
            </a:r>
          </a:p>
        </p:txBody>
      </p:sp>
      <p:grpSp>
        <p:nvGrpSpPr>
          <p:cNvPr id="11" name="Group 10"/>
          <p:cNvGrpSpPr/>
          <p:nvPr>
            <p:custDataLst>
              <p:tags r:id="rId6"/>
            </p:custDataLst>
          </p:nvPr>
        </p:nvGrpSpPr>
        <p:grpSpPr>
          <a:xfrm>
            <a:off x="14145688" y="1713291"/>
            <a:ext cx="3174123" cy="2781325"/>
            <a:chOff x="14145688" y="1713291"/>
            <a:chExt cx="3174123" cy="278132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4145688" y="1713291"/>
              <a:ext cx="3174123" cy="2781325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4766455" y="2164629"/>
              <a:ext cx="1932588" cy="1110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2"/>
                </a:lnSpc>
              </a:pPr>
              <a:r>
                <a:rPr lang="en-US" sz="3166" dirty="0">
                  <a:solidFill>
                    <a:srgbClr val="FFFFFF"/>
                  </a:solidFill>
                  <a:latin typeface="Open Sans Bold"/>
                </a:rPr>
                <a:t>Qui fait quoi?</a:t>
              </a:r>
            </a:p>
          </p:txBody>
        </p:sp>
      </p:grpSp>
      <p:sp>
        <p:nvSpPr>
          <p:cNvPr id="10" name="TextBox 11"/>
          <p:cNvSpPr txBox="1"/>
          <p:nvPr>
            <p:custDataLst>
              <p:tags r:id="rId7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3657600" y="3086100"/>
            <a:ext cx="115824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Quelles </a:t>
            </a:r>
            <a:r>
              <a:rPr lang="en-US" sz="9600" dirty="0" err="1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sont</a:t>
            </a:r>
            <a:r>
              <a:rPr lang="en-US" sz="96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 les </a:t>
            </a:r>
            <a:r>
              <a:rPr lang="en-US" sz="9600" dirty="0" err="1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composantes</a:t>
            </a:r>
            <a:r>
              <a:rPr lang="en-US" sz="96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 du </a:t>
            </a:r>
            <a:r>
              <a:rPr lang="en-US" sz="9600" dirty="0" err="1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programme</a:t>
            </a:r>
            <a:r>
              <a:rPr lang="en-US" sz="9600" dirty="0">
                <a:solidFill>
                  <a:srgbClr val="033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 Bold"/>
              </a:rPr>
              <a:t>?</a:t>
            </a: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914400" y="2019300"/>
            <a:ext cx="1752600" cy="185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23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" name="TextBox 11"/>
          <p:cNvSpPr txBox="1"/>
          <p:nvPr>
            <p:custDataLst>
              <p:tags r:id="rId3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 rot="5400000">
            <a:off x="5029200" y="5138738"/>
            <a:ext cx="82296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9148762" y="8081134"/>
            <a:ext cx="1189812" cy="118790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pic>
        <p:nvPicPr>
          <p:cNvPr id="5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32000"/>
                    </a14:imgEffect>
                  </a14:imgLayer>
                </a14:imgProps>
              </a:ext>
            </a:extLst>
          </a:blip>
          <a:srcRect l="40860" t="37750" r="16310" b="14203"/>
          <a:stretch>
            <a:fillRect/>
          </a:stretch>
        </p:blipFill>
        <p:spPr>
          <a:xfrm>
            <a:off x="9472612" y="1909552"/>
            <a:ext cx="8645342" cy="5455230"/>
          </a:xfrm>
          <a:prstGeom prst="rect">
            <a:avLst/>
          </a:prstGeom>
        </p:spPr>
      </p:pic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962025" y="3951095"/>
            <a:ext cx="7440615" cy="498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13" dirty="0">
                <a:solidFill>
                  <a:srgbClr val="3E5BB2"/>
                </a:solidFill>
                <a:latin typeface="Roboto Bold"/>
              </a:rPr>
              <a:t>Clarification </a:t>
            </a:r>
            <a:r>
              <a:rPr lang="en-US" sz="2799" spc="13" dirty="0" err="1">
                <a:solidFill>
                  <a:srgbClr val="3E5BB2"/>
                </a:solidFill>
                <a:latin typeface="Roboto Bold"/>
              </a:rPr>
              <a:t>positionnelle</a:t>
            </a:r>
            <a:endParaRPr lang="en-US" sz="2799" spc="13" dirty="0">
              <a:solidFill>
                <a:srgbClr val="3E5BB2"/>
              </a:solidFill>
              <a:latin typeface="Roboto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Événements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de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transfert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de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connaissances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et de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réseautage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(DISCUSSIONS DE CAS EN PETITS GROUPES, acquisition de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connaissances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,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développement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d'un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langage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commun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,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réseautage</a:t>
            </a:r>
            <a:r>
              <a:rPr lang="en-US" sz="2799" spc="13" dirty="0">
                <a:solidFill>
                  <a:srgbClr val="3E5BB2"/>
                </a:solidFill>
                <a:latin typeface="Roboto"/>
              </a:rPr>
              <a:t>)</a:t>
            </a:r>
          </a:p>
          <a:p>
            <a:pPr>
              <a:lnSpc>
                <a:spcPts val="3919"/>
              </a:lnSpc>
            </a:pPr>
            <a:endParaRPr lang="en-US" sz="2799" spc="13" dirty="0">
              <a:solidFill>
                <a:srgbClr val="3E5BB2"/>
              </a:solidFill>
              <a:latin typeface="Roboto"/>
            </a:endParaRPr>
          </a:p>
          <a:p>
            <a:pPr>
              <a:lnSpc>
                <a:spcPts val="3919"/>
              </a:lnSpc>
            </a:pPr>
            <a:r>
              <a:rPr lang="en-US" sz="2799" spc="13" dirty="0">
                <a:solidFill>
                  <a:srgbClr val="3E5BB2"/>
                </a:solidFill>
                <a:latin typeface="Roboto Bold"/>
              </a:rPr>
              <a:t>Observation </a:t>
            </a:r>
            <a:r>
              <a:rPr lang="en-US" sz="2799" spc="13" dirty="0" err="1">
                <a:solidFill>
                  <a:srgbClr val="3E5BB2"/>
                </a:solidFill>
                <a:latin typeface="Roboto Bold"/>
              </a:rPr>
              <a:t>positionnelle</a:t>
            </a:r>
            <a:endParaRPr lang="en-US" sz="2799" spc="13" dirty="0">
              <a:solidFill>
                <a:srgbClr val="3E5BB2"/>
              </a:solidFill>
              <a:latin typeface="Roboto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799" spc="13" dirty="0">
                <a:solidFill>
                  <a:srgbClr val="3E5BB2"/>
                </a:solidFill>
                <a:latin typeface="Roboto"/>
              </a:rPr>
              <a:t>Stages </a:t>
            </a:r>
            <a:r>
              <a:rPr lang="en-US" sz="2799" spc="13" dirty="0" err="1">
                <a:solidFill>
                  <a:srgbClr val="3E5BB2"/>
                </a:solidFill>
                <a:latin typeface="Roboto"/>
              </a:rPr>
              <a:t>d'observation</a:t>
            </a:r>
            <a:endParaRPr lang="en-US" sz="2799" spc="13" dirty="0">
              <a:solidFill>
                <a:srgbClr val="3E5BB2"/>
              </a:solidFill>
              <a:latin typeface="Roboto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878960" y="621312"/>
            <a:ext cx="7941190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40"/>
              </a:lnSpc>
            </a:pPr>
            <a:r>
              <a:rPr lang="en-US" sz="6700">
                <a:solidFill>
                  <a:srgbClr val="000000"/>
                </a:solidFill>
                <a:latin typeface="Montserrat Extra-Bold"/>
              </a:rPr>
              <a:t>Activités du programme en mode 'présentiel'</a:t>
            </a:r>
          </a:p>
        </p:txBody>
      </p:sp>
      <p:sp>
        <p:nvSpPr>
          <p:cNvPr id="8" name="TextBox 11"/>
          <p:cNvSpPr txBox="1"/>
          <p:nvPr>
            <p:custDataLst>
              <p:tags r:id="rId6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299382" y="610279"/>
            <a:ext cx="838183" cy="83684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16188"/>
          <a:stretch>
            <a:fillRect/>
          </a:stretch>
        </p:blipFill>
        <p:spPr>
          <a:xfrm>
            <a:off x="1028700" y="2348031"/>
            <a:ext cx="16108865" cy="6910269"/>
          </a:xfrm>
          <a:prstGeom prst="rect">
            <a:avLst/>
          </a:prstGeom>
        </p:spPr>
      </p:pic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028700" y="802079"/>
            <a:ext cx="1464312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>
                <a:solidFill>
                  <a:srgbClr val="000000"/>
                </a:solidFill>
                <a:latin typeface="Montserrat Extra-Bold Bold"/>
              </a:rPr>
              <a:t>Évolution du nombre de participants aux activités de clarification positionnelle (2011-2019)</a:t>
            </a:r>
          </a:p>
        </p:txBody>
      </p:sp>
      <p:sp>
        <p:nvSpPr>
          <p:cNvPr id="6" name="TextBox 11"/>
          <p:cNvSpPr txBox="1"/>
          <p:nvPr>
            <p:custDataLst>
              <p:tags r:id="rId4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16421117" y="802079"/>
            <a:ext cx="838183" cy="83684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E5BB2"/>
            </a:solidFill>
          </p:spPr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23964"/>
          <a:stretch>
            <a:fillRect/>
          </a:stretch>
        </p:blipFill>
        <p:spPr>
          <a:xfrm>
            <a:off x="5837879" y="2544547"/>
            <a:ext cx="12248395" cy="6944208"/>
          </a:xfrm>
          <a:prstGeom prst="rect">
            <a:avLst/>
          </a:prstGeom>
        </p:spPr>
      </p:pic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028700" y="802079"/>
            <a:ext cx="14932444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Provenance des participants aux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activités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de clarification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positionnelle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en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</a:t>
            </a:r>
            <a:r>
              <a:rPr lang="en-US" sz="3600" spc="107" dirty="0" err="1">
                <a:solidFill>
                  <a:srgbClr val="000000"/>
                </a:solidFill>
                <a:latin typeface="Montserrat Extra-Bold Bold"/>
              </a:rPr>
              <a:t>présentiel</a:t>
            </a:r>
            <a:r>
              <a:rPr lang="en-US" sz="3600" spc="107" dirty="0">
                <a:solidFill>
                  <a:srgbClr val="000000"/>
                </a:solidFill>
                <a:latin typeface="Montserrat Extra-Bold Bold"/>
              </a:rPr>
              <a:t> (2010-2016; valid n=423)*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-381000" y="9635189"/>
            <a:ext cx="861060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Open Sans Light"/>
              </a:rPr>
              <a:t>*Total superieur à 100% - plusieurs participants sont issus de plus d'un domaine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399053" y="3027715"/>
            <a:ext cx="5483876" cy="550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Santé mentale</a:t>
            </a:r>
          </a:p>
          <a:p>
            <a:pPr algn="r">
              <a:lnSpc>
                <a:spcPts val="1120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Dépendance</a:t>
            </a:r>
          </a:p>
          <a:p>
            <a:pPr algn="r">
              <a:lnSpc>
                <a:spcPts val="3080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2378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Santé générale et hôpitaux</a:t>
            </a:r>
          </a:p>
          <a:p>
            <a:pPr algn="r">
              <a:lnSpc>
                <a:spcPts val="2380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Organismes communautaires</a:t>
            </a:r>
          </a:p>
          <a:p>
            <a:pPr algn="r">
              <a:lnSpc>
                <a:spcPts val="1400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Sécurité publique</a:t>
            </a:r>
          </a:p>
          <a:p>
            <a:pPr algn="r">
              <a:lnSpc>
                <a:spcPts val="1820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Centres jeunesse</a:t>
            </a:r>
          </a:p>
          <a:p>
            <a:pPr algn="r">
              <a:lnSpc>
                <a:spcPts val="1959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Commissions scolaires</a:t>
            </a:r>
          </a:p>
          <a:p>
            <a:pPr algn="r">
              <a:lnSpc>
                <a:spcPts val="1540"/>
              </a:lnSpc>
            </a:pPr>
            <a:endParaRPr lang="en-US" sz="2900">
              <a:solidFill>
                <a:srgbClr val="000000"/>
              </a:solidFill>
              <a:latin typeface="Open Sans Light Bold"/>
            </a:endParaRP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Light Bold"/>
              </a:rPr>
              <a:t>Universités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5207860" y="8677910"/>
            <a:ext cx="67506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0%                </a:t>
            </a: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7778062" y="8677910"/>
            <a:ext cx="9110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10%                </a:t>
            </a: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10584549" y="8677910"/>
            <a:ext cx="9110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20%                </a:t>
            </a:r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13391035" y="8677910"/>
            <a:ext cx="9110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30%                </a:t>
            </a:r>
          </a:p>
        </p:txBody>
      </p:sp>
      <p:sp>
        <p:nvSpPr>
          <p:cNvPr id="12" name="TextBox 12"/>
          <p:cNvSpPr txBox="1"/>
          <p:nvPr>
            <p:custDataLst>
              <p:tags r:id="rId10"/>
            </p:custDataLst>
          </p:nvPr>
        </p:nvSpPr>
        <p:spPr>
          <a:xfrm>
            <a:off x="16197522" y="8677910"/>
            <a:ext cx="9110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40%                </a:t>
            </a:r>
          </a:p>
        </p:txBody>
      </p:sp>
      <p:sp>
        <p:nvSpPr>
          <p:cNvPr id="13" name="TextBox 11"/>
          <p:cNvSpPr txBox="1"/>
          <p:nvPr>
            <p:custDataLst>
              <p:tags r:id="rId11"/>
            </p:custDataLst>
          </p:nvPr>
        </p:nvSpPr>
        <p:spPr>
          <a:xfrm>
            <a:off x="13182600" y="9715500"/>
            <a:ext cx="492654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000" spc="84" dirty="0">
                <a:solidFill>
                  <a:srgbClr val="99AAC4"/>
                </a:solidFill>
                <a:latin typeface="Roboto"/>
              </a:rPr>
              <a:t>michel.perreault@douglas.mcgill.ca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1811</Words>
  <Application>Microsoft Macintosh PowerPoint</Application>
  <PresentationFormat>Personnalisé</PresentationFormat>
  <Paragraphs>304</Paragraphs>
  <Slides>28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1" baseType="lpstr">
      <vt:lpstr>Open Sans Bold</vt:lpstr>
      <vt:lpstr>Open Sans</vt:lpstr>
      <vt:lpstr>Roboto Bold</vt:lpstr>
      <vt:lpstr>Montserrat Extra-Bold</vt:lpstr>
      <vt:lpstr>Arial</vt:lpstr>
      <vt:lpstr>Roboto</vt:lpstr>
      <vt:lpstr>Calibri</vt:lpstr>
      <vt:lpstr>Montserrat Extra-Bold Bold</vt:lpstr>
      <vt:lpstr>Arial Black</vt:lpstr>
      <vt:lpstr>Open Sans Light</vt:lpstr>
      <vt:lpstr>Open Sans Light Bold</vt:lpstr>
      <vt:lpstr>Montserrat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 de Cross-training</dc:title>
  <dc:creator>Léonie Archambault</dc:creator>
  <cp:lastModifiedBy>Cathy Bazinet</cp:lastModifiedBy>
  <cp:revision>56</cp:revision>
  <dcterms:created xsi:type="dcterms:W3CDTF">2006-08-16T00:00:00Z</dcterms:created>
  <dcterms:modified xsi:type="dcterms:W3CDTF">2023-06-15T18:20:04Z</dcterms:modified>
  <dc:identifier>DAFORL1ZU4Y</dc:identifier>
</cp:coreProperties>
</file>