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321" r:id="rId2"/>
    <p:sldId id="473" r:id="rId3"/>
    <p:sldId id="434" r:id="rId4"/>
    <p:sldId id="437" r:id="rId5"/>
    <p:sldId id="445" r:id="rId6"/>
    <p:sldId id="446" r:id="rId7"/>
    <p:sldId id="465" r:id="rId8"/>
    <p:sldId id="470" r:id="rId9"/>
    <p:sldId id="474" r:id="rId10"/>
    <p:sldId id="390" r:id="rId11"/>
    <p:sldId id="373" r:id="rId12"/>
    <p:sldId id="354" r:id="rId13"/>
    <p:sldId id="472" r:id="rId14"/>
    <p:sldId id="466" r:id="rId15"/>
    <p:sldId id="457" r:id="rId16"/>
    <p:sldId id="410" r:id="rId17"/>
    <p:sldId id="391" r:id="rId18"/>
    <p:sldId id="504" r:id="rId19"/>
    <p:sldId id="424" r:id="rId20"/>
    <p:sldId id="361" r:id="rId21"/>
    <p:sldId id="459" r:id="rId22"/>
    <p:sldId id="492" r:id="rId23"/>
    <p:sldId id="420" r:id="rId24"/>
    <p:sldId id="502" r:id="rId25"/>
    <p:sldId id="320" r:id="rId26"/>
    <p:sldId id="495" r:id="rId27"/>
    <p:sldId id="479" r:id="rId28"/>
    <p:sldId id="455" r:id="rId29"/>
    <p:sldId id="489" r:id="rId30"/>
    <p:sldId id="477" r:id="rId31"/>
    <p:sldId id="334" r:id="rId32"/>
    <p:sldId id="490" r:id="rId33"/>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17"/>
    <p:restoredTop sz="94453"/>
  </p:normalViewPr>
  <p:slideViewPr>
    <p:cSldViewPr>
      <p:cViewPr varScale="1">
        <p:scale>
          <a:sx n="103" d="100"/>
          <a:sy n="103" d="100"/>
        </p:scale>
        <p:origin x="1464" y="16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2176" y="1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548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D44592E-5151-6D49-9DD5-8EC6DA2ABF3B}" type="datetimeFigureOut">
              <a:rPr lang="fr-FR" smtClean="0"/>
              <a:t>03/02/2025</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E4D21D9-DDB8-F84C-BBF9-3156426DD029}" type="slidenum">
              <a:rPr lang="fr-FR" smtClean="0"/>
              <a:t>‹n°›</a:t>
            </a:fld>
            <a:endParaRPr lang="fr-FR"/>
          </a:p>
        </p:txBody>
      </p:sp>
    </p:spTree>
    <p:extLst>
      <p:ext uri="{BB962C8B-B14F-4D97-AF65-F5344CB8AC3E}">
        <p14:creationId xmlns:p14="http://schemas.microsoft.com/office/powerpoint/2010/main" val="197646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A" sz="1200" dirty="0"/>
              <a:t>Enquêtes du Coroner, congrès, tournée des régions, etc.</a:t>
            </a:r>
          </a:p>
          <a:p>
            <a:endParaRPr lang="fr-CA" dirty="0"/>
          </a:p>
        </p:txBody>
      </p:sp>
      <p:sp>
        <p:nvSpPr>
          <p:cNvPr id="4" name="Espace réservé du numéro de diapositive 3"/>
          <p:cNvSpPr>
            <a:spLocks noGrp="1"/>
          </p:cNvSpPr>
          <p:nvPr>
            <p:ph type="sldNum" sz="quarter" idx="5"/>
          </p:nvPr>
        </p:nvSpPr>
        <p:spPr/>
        <p:txBody>
          <a:bodyPr/>
          <a:lstStyle/>
          <a:p>
            <a:fld id="{9E4D21D9-DDB8-F84C-BBF9-3156426DD029}" type="slidenum">
              <a:rPr lang="fr-FR" smtClean="0"/>
              <a:t>14</a:t>
            </a:fld>
            <a:endParaRPr lang="fr-FR"/>
          </a:p>
        </p:txBody>
      </p:sp>
    </p:spTree>
    <p:extLst>
      <p:ext uri="{BB962C8B-B14F-4D97-AF65-F5344CB8AC3E}">
        <p14:creationId xmlns:p14="http://schemas.microsoft.com/office/powerpoint/2010/main" val="3274927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userDrawn="1"/>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8695352-5422-4C34-B80E-058D38B290F4}" type="datetimeFigureOut">
              <a:rPr lang="fr-CA" smtClean="0"/>
              <a:pPr/>
              <a:t>2025-02-03</a:t>
            </a:fld>
            <a:endParaRPr lang="fr-CA"/>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CA"/>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043DB105-A7AC-4838-9B41-62B52B3CD65E}" type="slidenum">
              <a:rPr lang="fr-CA" smtClean="0"/>
              <a:pPr/>
              <a:t>‹n°›</a:t>
            </a:fld>
            <a:endParaRPr lang="fr-CA"/>
          </a:p>
        </p:txBody>
      </p:sp>
      <p:pic>
        <p:nvPicPr>
          <p:cNvPr id="3" name="Image" descr="Image">
            <a:extLst>
              <a:ext uri="{FF2B5EF4-FFF2-40B4-BE49-F238E27FC236}">
                <a16:creationId xmlns:a16="http://schemas.microsoft.com/office/drawing/2014/main" id="{8D68BC50-E1CB-B2A5-33CB-8CCA323CD24E}"/>
              </a:ext>
            </a:extLst>
          </p:cNvPr>
          <p:cNvPicPr>
            <a:picLocks noChangeAspect="1"/>
          </p:cNvPicPr>
          <p:nvPr userDrawn="1"/>
        </p:nvPicPr>
        <p:blipFill rotWithShape="1">
          <a:blip r:embed="rId3"/>
          <a:srcRect l="27104" b="30302"/>
          <a:stretch/>
        </p:blipFill>
        <p:spPr>
          <a:xfrm>
            <a:off x="130968" y="5716707"/>
            <a:ext cx="2350681" cy="1056362"/>
          </a:xfrm>
          <a:prstGeom prst="rect">
            <a:avLst/>
          </a:prstGeom>
          <a:noFill/>
          <a:ln w="12700">
            <a:miter lim="400000"/>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pic>
        <p:nvPicPr>
          <p:cNvPr id="7" name="Image" descr="Image">
            <a:extLst>
              <a:ext uri="{FF2B5EF4-FFF2-40B4-BE49-F238E27FC236}">
                <a16:creationId xmlns:a16="http://schemas.microsoft.com/office/drawing/2014/main" id="{0883DAAF-A93F-84C5-8C47-9A45D21F84D7}"/>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pic>
        <p:nvPicPr>
          <p:cNvPr id="7" name="Image" descr="Image">
            <a:extLst>
              <a:ext uri="{FF2B5EF4-FFF2-40B4-BE49-F238E27FC236}">
                <a16:creationId xmlns:a16="http://schemas.microsoft.com/office/drawing/2014/main" id="{FC4203B5-D630-961B-FB1E-5864B115F358}"/>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vl4pPr>
              <a:spcBef>
                <a:spcPts val="1200"/>
              </a:spcBef>
              <a:spcAft>
                <a:spcPts val="1200"/>
              </a:spcAft>
              <a:defRPr/>
            </a:lvl4pPr>
            <a:lvl5pPr>
              <a:spcBef>
                <a:spcPts val="1200"/>
              </a:spcBef>
              <a:spcAft>
                <a:spcPts val="1200"/>
              </a:spcAft>
              <a:defRPr/>
            </a:lvl5p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sp>
        <p:nvSpPr>
          <p:cNvPr id="7" name="Titre 6"/>
          <p:cNvSpPr>
            <a:spLocks noGrp="1"/>
          </p:cNvSpPr>
          <p:nvPr>
            <p:ph type="title" hasCustomPrompt="1"/>
          </p:nvPr>
        </p:nvSpPr>
        <p:spPr/>
        <p:txBody>
          <a:bodyPr rtlCol="0" anchor="ctr" anchorCtr="1">
            <a:noAutofit/>
          </a:bodyPr>
          <a:lstStyle>
            <a:lvl1pPr>
              <a:defRPr sz="4000" baseline="0">
                <a:solidFill>
                  <a:schemeClr val="accent1"/>
                </a:solidFill>
                <a:latin typeface="Lucida Sans Unicode" panose="020B0602030504020204" pitchFamily="34" charset="0"/>
              </a:defRPr>
            </a:lvl1pPr>
          </a:lstStyle>
          <a:p>
            <a:r>
              <a:rPr kumimoji="0" lang="fr-FR" dirty="0"/>
              <a:t>Cliquez pour modifier le style du titre</a:t>
            </a:r>
            <a:endParaRPr kumimoji="0" lang="en-US" dirty="0"/>
          </a:p>
        </p:txBody>
      </p:sp>
      <p:pic>
        <p:nvPicPr>
          <p:cNvPr id="2" name="Image" descr="Image">
            <a:extLst>
              <a:ext uri="{FF2B5EF4-FFF2-40B4-BE49-F238E27FC236}">
                <a16:creationId xmlns:a16="http://schemas.microsoft.com/office/drawing/2014/main" id="{A5439A77-2B65-7893-FBC0-09C92F3015FF}"/>
              </a:ext>
            </a:extLst>
          </p:cNvPr>
          <p:cNvPicPr>
            <a:picLocks noChangeAspect="1"/>
          </p:cNvPicPr>
          <p:nvPr userDrawn="1"/>
        </p:nvPicPr>
        <p:blipFill rotWithShape="1">
          <a:blip r:embed="rId2"/>
          <a:srcRect l="27104" b="30302"/>
          <a:stretch/>
        </p:blipFill>
        <p:spPr>
          <a:xfrm>
            <a:off x="159911" y="6229677"/>
            <a:ext cx="1231735" cy="553524"/>
          </a:xfrm>
          <a:prstGeom prst="rect">
            <a:avLst/>
          </a:prstGeom>
          <a:noFill/>
          <a:ln w="12700">
            <a:miter lim="400000"/>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gradFill flip="none" rotWithShape="1">
          <a:gsLst>
            <a:gs pos="0">
              <a:schemeClr val="accent1">
                <a:lumMod val="5000"/>
                <a:lumOff val="95000"/>
              </a:schemeClr>
            </a:gs>
            <a:gs pos="50000">
              <a:schemeClr val="bg2"/>
            </a:gs>
            <a:gs pos="100000">
              <a:schemeClr val="accent1">
                <a:lumMod val="65000"/>
                <a:lumOff val="3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sp>
        <p:nvSpPr>
          <p:cNvPr id="7" name="Chevron 6"/>
          <p:cNvSpPr/>
          <p:nvPr/>
        </p:nvSpPr>
        <p:spPr>
          <a:xfrm>
            <a:off x="3246248" y="320040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059832" y="320040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pic>
        <p:nvPicPr>
          <p:cNvPr id="9" name="Image" descr="Image">
            <a:extLst>
              <a:ext uri="{FF2B5EF4-FFF2-40B4-BE49-F238E27FC236}">
                <a16:creationId xmlns:a16="http://schemas.microsoft.com/office/drawing/2014/main" id="{4A24A9D6-9500-18AA-9106-C57DC0EDC36A}"/>
              </a:ext>
            </a:extLst>
          </p:cNvPr>
          <p:cNvPicPr>
            <a:picLocks noChangeAspect="1"/>
          </p:cNvPicPr>
          <p:nvPr userDrawn="1"/>
        </p:nvPicPr>
        <p:blipFill rotWithShape="1">
          <a:blip r:embed="rId2"/>
          <a:srcRect l="27104" b="30302"/>
          <a:stretch/>
        </p:blipFill>
        <p:spPr>
          <a:xfrm>
            <a:off x="130968" y="620393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43DB105-A7AC-4838-9B41-62B52B3CD65E}" type="slidenum">
              <a:rPr lang="fr-CA" smtClean="0"/>
              <a:pPr/>
              <a:t>‹n°›</a:t>
            </a:fld>
            <a:endParaRPr lang="fr-CA"/>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pic>
        <p:nvPicPr>
          <p:cNvPr id="2" name="Image" descr="Image">
            <a:extLst>
              <a:ext uri="{FF2B5EF4-FFF2-40B4-BE49-F238E27FC236}">
                <a16:creationId xmlns:a16="http://schemas.microsoft.com/office/drawing/2014/main" id="{5BBA989A-81DF-8040-D0C8-7744287F81EA}"/>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43DB105-A7AC-4838-9B41-62B52B3CD65E}" type="slidenum">
              <a:rPr lang="fr-CA" smtClean="0"/>
              <a:pPr/>
              <a:t>‹n°›</a:t>
            </a:fld>
            <a:endParaRPr lang="fr-CA"/>
          </a:p>
        </p:txBody>
      </p:sp>
      <p:pic>
        <p:nvPicPr>
          <p:cNvPr id="10" name="Image" descr="Image">
            <a:extLst>
              <a:ext uri="{FF2B5EF4-FFF2-40B4-BE49-F238E27FC236}">
                <a16:creationId xmlns:a16="http://schemas.microsoft.com/office/drawing/2014/main" id="{C1270004-66DA-30A0-9655-C8F5E1AB314F}"/>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3">
        <a:schemeClr val="bg2"/>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43DB105-A7AC-4838-9B41-62B52B3CD65E}" type="slidenum">
              <a:rPr lang="fr-CA" smtClean="0"/>
              <a:pPr/>
              <a:t>‹n°›</a:t>
            </a:fld>
            <a:endParaRPr lang="fr-CA"/>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pic>
        <p:nvPicPr>
          <p:cNvPr id="2" name="Image" descr="Image">
            <a:extLst>
              <a:ext uri="{FF2B5EF4-FFF2-40B4-BE49-F238E27FC236}">
                <a16:creationId xmlns:a16="http://schemas.microsoft.com/office/drawing/2014/main" id="{D6F71BEC-A272-6E21-2BFF-24E7EF14EDD1}"/>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695352-5422-4C34-B80E-058D38B290F4}" type="datetimeFigureOut">
              <a:rPr lang="fr-CA" smtClean="0"/>
              <a:pPr/>
              <a:t>2025-02-03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43DB105-A7AC-4838-9B41-62B52B3CD65E}" type="slidenum">
              <a:rPr lang="fr-CA" smtClean="0"/>
              <a:pPr/>
              <a:t>‹n°›</a:t>
            </a:fld>
            <a:endParaRPr lang="fr-CA"/>
          </a:p>
        </p:txBody>
      </p:sp>
      <p:pic>
        <p:nvPicPr>
          <p:cNvPr id="6" name="Image" descr="Image">
            <a:extLst>
              <a:ext uri="{FF2B5EF4-FFF2-40B4-BE49-F238E27FC236}">
                <a16:creationId xmlns:a16="http://schemas.microsoft.com/office/drawing/2014/main" id="{B9D8A92D-68B3-102E-1F8B-FAA4651F4B27}"/>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98695352-5422-4C34-B80E-058D38B290F4}" type="datetimeFigureOut">
              <a:rPr lang="fr-CA" smtClean="0"/>
              <a:pPr/>
              <a:t>2025-02-03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43DB105-A7AC-4838-9B41-62B52B3CD65E}" type="slidenum">
              <a:rPr lang="fr-CA" smtClean="0"/>
              <a:pPr/>
              <a:t>‹n°›</a:t>
            </a:fld>
            <a:endParaRPr lang="fr-CA"/>
          </a:p>
        </p:txBody>
      </p:sp>
      <p:pic>
        <p:nvPicPr>
          <p:cNvPr id="8" name="Image" descr="Image">
            <a:extLst>
              <a:ext uri="{FF2B5EF4-FFF2-40B4-BE49-F238E27FC236}">
                <a16:creationId xmlns:a16="http://schemas.microsoft.com/office/drawing/2014/main" id="{EB6BB918-E74C-808F-8C93-81028363A419}"/>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8695352-5422-4C34-B80E-058D38B290F4}" type="datetimeFigureOut">
              <a:rPr lang="fr-CA" smtClean="0"/>
              <a:pPr/>
              <a:t>2025-02-03</a:t>
            </a:fld>
            <a:endParaRPr lang="fr-CA"/>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043DB105-A7AC-4838-9B41-62B52B3CD65E}" type="slidenum">
              <a:rPr lang="fr-CA" smtClean="0"/>
              <a:pPr/>
              <a:t>‹n°›</a:t>
            </a:fld>
            <a:endParaRPr lang="fr-CA"/>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14" name="Image" descr="Image">
            <a:extLst>
              <a:ext uri="{FF2B5EF4-FFF2-40B4-BE49-F238E27FC236}">
                <a16:creationId xmlns:a16="http://schemas.microsoft.com/office/drawing/2014/main" id="{03ECA290-F982-3677-A53D-BF86642149BE}"/>
              </a:ext>
            </a:extLst>
          </p:cNvPr>
          <p:cNvPicPr>
            <a:picLocks noChangeAspect="1"/>
          </p:cNvPicPr>
          <p:nvPr userDrawn="1"/>
        </p:nvPicPr>
        <p:blipFill rotWithShape="1">
          <a:blip r:embed="rId3"/>
          <a:srcRect l="27104" b="30302"/>
          <a:stretch/>
        </p:blipFill>
        <p:spPr>
          <a:xfrm>
            <a:off x="117507" y="6219545"/>
            <a:ext cx="1231735" cy="553524"/>
          </a:xfrm>
          <a:prstGeom prst="rect">
            <a:avLst/>
          </a:prstGeom>
          <a:noFill/>
          <a:ln w="12700">
            <a:miter lim="400000"/>
          </a:ln>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userDrawn="1"/>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userDrawn="1"/>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userDrawn="1"/>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695352-5422-4C34-B80E-058D38B290F4}" type="datetimeFigureOut">
              <a:rPr lang="fr-CA" smtClean="0"/>
              <a:pPr/>
              <a:t>2025-02-03</a:t>
            </a:fld>
            <a:endParaRPr lang="fr-CA"/>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CA"/>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3DB105-A7AC-4838-9B41-62B52B3CD65E}" type="slidenum">
              <a:rPr lang="fr-CA" smtClean="0"/>
              <a:pPr/>
              <a:t>‹n°›</a:t>
            </a:fld>
            <a:endParaRPr lang="fr-CA"/>
          </a:p>
        </p:txBody>
      </p:sp>
      <p:pic>
        <p:nvPicPr>
          <p:cNvPr id="2" name="Image" descr="Image">
            <a:extLst>
              <a:ext uri="{FF2B5EF4-FFF2-40B4-BE49-F238E27FC236}">
                <a16:creationId xmlns:a16="http://schemas.microsoft.com/office/drawing/2014/main" id="{536E1747-9592-4B53-1BAE-C341C78E321A}"/>
              </a:ext>
            </a:extLst>
          </p:cNvPr>
          <p:cNvPicPr>
            <a:picLocks noChangeAspect="1"/>
          </p:cNvPicPr>
          <p:nvPr userDrawn="1"/>
        </p:nvPicPr>
        <p:blipFill rotWithShape="1">
          <a:blip r:embed="rId14"/>
          <a:srcRect l="27104" b="30302"/>
          <a:stretch/>
        </p:blipFill>
        <p:spPr>
          <a:xfrm>
            <a:off x="117507" y="6219545"/>
            <a:ext cx="1231735" cy="553524"/>
          </a:xfrm>
          <a:prstGeom prst="rect">
            <a:avLst/>
          </a:prstGeom>
          <a:noFill/>
          <a:ln w="12700">
            <a:miter lim="400000"/>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publications.msss.gouv.qc.ca/msss/document-00369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9532" y="692696"/>
            <a:ext cx="8424936" cy="1728191"/>
          </a:xfrm>
        </p:spPr>
        <p:txBody>
          <a:bodyPr>
            <a:noAutofit/>
          </a:bodyPr>
          <a:lstStyle/>
          <a:p>
            <a:pPr algn="ctr"/>
            <a:r>
              <a:rPr lang="fr-FR" sz="4000" b="1" dirty="0"/>
              <a:t> </a:t>
            </a:r>
            <a: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Considérer</a:t>
            </a:r>
            <a:b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les proches en santé mentale</a:t>
            </a:r>
            <a:endParaRPr lang="fr-CA" sz="4000" b="1" dirty="0">
              <a:solidFill>
                <a:schemeClr val="accent1"/>
              </a:solidFill>
            </a:endParaRPr>
          </a:p>
        </p:txBody>
      </p:sp>
      <p:sp>
        <p:nvSpPr>
          <p:cNvPr id="3" name="Sous-titre 2"/>
          <p:cNvSpPr>
            <a:spLocks noGrp="1"/>
          </p:cNvSpPr>
          <p:nvPr>
            <p:ph type="subTitle" idx="1"/>
          </p:nvPr>
        </p:nvSpPr>
        <p:spPr>
          <a:xfrm>
            <a:off x="1371600" y="3604601"/>
            <a:ext cx="6400800" cy="1552591"/>
          </a:xfrm>
        </p:spPr>
        <p:txBody>
          <a:bodyPr>
            <a:noAutofit/>
          </a:bodyPr>
          <a:lstStyle/>
          <a:p>
            <a:pPr algn="ctr"/>
            <a:r>
              <a:rPr lang="fr-CA" sz="2400" dirty="0">
                <a:latin typeface="Calibri" panose="020F0502020204030204" pitchFamily="34" charset="0"/>
                <a:cs typeface="Calibri" panose="020F0502020204030204" pitchFamily="34" charset="0"/>
              </a:rPr>
              <a:t>Présentation webinaire</a:t>
            </a:r>
            <a:br>
              <a:rPr lang="fr-CA" sz="2400" dirty="0">
                <a:latin typeface="Calibri" panose="020F0502020204030204" pitchFamily="34" charset="0"/>
                <a:cs typeface="Calibri" panose="020F0502020204030204" pitchFamily="34" charset="0"/>
              </a:rPr>
            </a:br>
            <a:r>
              <a:rPr lang="fr-CA" sz="1600" b="0" i="0" dirty="0">
                <a:solidFill>
                  <a:srgbClr val="000000"/>
                </a:solidFill>
                <a:effectLst/>
                <a:latin typeface="Aptos" panose="020B0004020202020204" pitchFamily="34" charset="0"/>
              </a:rPr>
              <a:t>dans le cadre du programme de formation croisée portant sur les </a:t>
            </a:r>
            <a:r>
              <a:rPr lang="fr-CA" sz="1600" b="1" i="0" dirty="0">
                <a:solidFill>
                  <a:srgbClr val="000000"/>
                </a:solidFill>
                <a:effectLst/>
                <a:latin typeface="Aptos" panose="020B0004020202020204" pitchFamily="34" charset="0"/>
              </a:rPr>
              <a:t>Services pour les proches de personnes aux prises avec un trouble de santé mentale et de dépendance</a:t>
            </a:r>
            <a:br>
              <a:rPr lang="fr-CA" sz="2400" dirty="0">
                <a:latin typeface="Calibri" panose="020F0502020204030204" pitchFamily="34" charset="0"/>
                <a:cs typeface="Calibri" panose="020F0502020204030204" pitchFamily="34" charset="0"/>
              </a:rPr>
            </a:br>
            <a:r>
              <a:rPr lang="fr-CA" sz="2400" dirty="0">
                <a:latin typeface="Calibri" panose="020F0502020204030204" pitchFamily="34" charset="0"/>
                <a:cs typeface="Calibri" panose="020F0502020204030204" pitchFamily="34" charset="0"/>
              </a:rPr>
              <a:t>12 mars 2025</a:t>
            </a:r>
            <a:endParaRPr lang="fr-CA" sz="1050" dirty="0">
              <a:latin typeface="Calibri" panose="020F0502020204030204" pitchFamily="34" charset="0"/>
              <a:cs typeface="Calibri" panose="020F0502020204030204" pitchFamily="34" charset="0"/>
            </a:endParaRPr>
          </a:p>
        </p:txBody>
      </p:sp>
      <p:sp>
        <p:nvSpPr>
          <p:cNvPr id="4" name="Sous-titre 2">
            <a:extLst>
              <a:ext uri="{FF2B5EF4-FFF2-40B4-BE49-F238E27FC236}">
                <a16:creationId xmlns:a16="http://schemas.microsoft.com/office/drawing/2014/main" id="{86AE96E2-8BC2-574C-457B-BA90F0E6C2A4}"/>
              </a:ext>
            </a:extLst>
          </p:cNvPr>
          <p:cNvSpPr txBox="1">
            <a:spLocks/>
          </p:cNvSpPr>
          <p:nvPr/>
        </p:nvSpPr>
        <p:spPr>
          <a:xfrm>
            <a:off x="1367335" y="2570216"/>
            <a:ext cx="6400800" cy="885056"/>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r-CA" sz="2400" b="1" dirty="0">
                <a:solidFill>
                  <a:schemeClr val="accent3"/>
                </a:solidFill>
              </a:rPr>
              <a:t>Vers un changement de culture </a:t>
            </a:r>
            <a:br>
              <a:rPr lang="fr-CA" sz="2400" b="1" dirty="0">
                <a:solidFill>
                  <a:schemeClr val="accent3"/>
                </a:solidFill>
              </a:rPr>
            </a:br>
            <a:r>
              <a:rPr lang="fr-CA" sz="2400" b="1" dirty="0">
                <a:solidFill>
                  <a:schemeClr val="accent3"/>
                </a:solidFill>
              </a:rPr>
              <a:t>à l’égard des proches</a:t>
            </a:r>
            <a:endParaRPr lang="fr-CA" sz="1050" dirty="0">
              <a:solidFill>
                <a:schemeClr val="accent3"/>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CA" sz="3600" dirty="0">
                <a:latin typeface="+mj-lt"/>
                <a:cs typeface="Arial" pitchFamily="34" charset="0"/>
              </a:rPr>
              <a:t>Les </a:t>
            </a:r>
            <a:r>
              <a:rPr lang="fr-CA" sz="3600" dirty="0">
                <a:latin typeface="+mj-lt"/>
                <a:cs typeface="Calibri" panose="020F0502020204030204" pitchFamily="34" charset="0"/>
              </a:rPr>
              <a:t>proches</a:t>
            </a:r>
            <a:endParaRPr lang="fr-CA" sz="2800" dirty="0">
              <a:latin typeface="+mj-lt"/>
              <a:cs typeface="Arial" pitchFamily="34" charset="0"/>
            </a:endParaRPr>
          </a:p>
        </p:txBody>
      </p:sp>
      <p:sp>
        <p:nvSpPr>
          <p:cNvPr id="6" name="ZoneTexte 5">
            <a:extLst>
              <a:ext uri="{FF2B5EF4-FFF2-40B4-BE49-F238E27FC236}">
                <a16:creationId xmlns:a16="http://schemas.microsoft.com/office/drawing/2014/main" id="{00ACF277-CA91-1A48-929B-75441193F20B}"/>
              </a:ext>
            </a:extLst>
          </p:cNvPr>
          <p:cNvSpPr txBox="1"/>
          <p:nvPr/>
        </p:nvSpPr>
        <p:spPr>
          <a:xfrm rot="21088253">
            <a:off x="1060145" y="1625734"/>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Famille</a:t>
            </a:r>
          </a:p>
        </p:txBody>
      </p:sp>
      <p:sp>
        <p:nvSpPr>
          <p:cNvPr id="9" name="ZoneTexte 8">
            <a:extLst>
              <a:ext uri="{FF2B5EF4-FFF2-40B4-BE49-F238E27FC236}">
                <a16:creationId xmlns:a16="http://schemas.microsoft.com/office/drawing/2014/main" id="{D6852E35-3C59-A448-8580-899C180C614A}"/>
              </a:ext>
            </a:extLst>
          </p:cNvPr>
          <p:cNvSpPr txBox="1"/>
          <p:nvPr/>
        </p:nvSpPr>
        <p:spPr>
          <a:xfrm rot="20972090">
            <a:off x="1729301" y="3093669"/>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Proche aidant</a:t>
            </a:r>
          </a:p>
        </p:txBody>
      </p:sp>
      <p:sp>
        <p:nvSpPr>
          <p:cNvPr id="10" name="ZoneTexte 9">
            <a:extLst>
              <a:ext uri="{FF2B5EF4-FFF2-40B4-BE49-F238E27FC236}">
                <a16:creationId xmlns:a16="http://schemas.microsoft.com/office/drawing/2014/main" id="{55676416-2C64-6640-9586-1B51B529797E}"/>
              </a:ext>
            </a:extLst>
          </p:cNvPr>
          <p:cNvSpPr txBox="1"/>
          <p:nvPr/>
        </p:nvSpPr>
        <p:spPr>
          <a:xfrm rot="20452328">
            <a:off x="6416593" y="1810707"/>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Accompagnateur</a:t>
            </a:r>
          </a:p>
        </p:txBody>
      </p:sp>
      <p:sp>
        <p:nvSpPr>
          <p:cNvPr id="11" name="ZoneTexte 10">
            <a:extLst>
              <a:ext uri="{FF2B5EF4-FFF2-40B4-BE49-F238E27FC236}">
                <a16:creationId xmlns:a16="http://schemas.microsoft.com/office/drawing/2014/main" id="{B469E546-04C1-BB44-8E86-4BE715792ACC}"/>
              </a:ext>
            </a:extLst>
          </p:cNvPr>
          <p:cNvSpPr txBox="1"/>
          <p:nvPr/>
        </p:nvSpPr>
        <p:spPr>
          <a:xfrm rot="1207094">
            <a:off x="1098951" y="4770751"/>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Assistant</a:t>
            </a:r>
          </a:p>
        </p:txBody>
      </p:sp>
      <p:sp>
        <p:nvSpPr>
          <p:cNvPr id="12" name="ZoneTexte 11">
            <a:extLst>
              <a:ext uri="{FF2B5EF4-FFF2-40B4-BE49-F238E27FC236}">
                <a16:creationId xmlns:a16="http://schemas.microsoft.com/office/drawing/2014/main" id="{66CA317E-62B5-1F41-B94D-8903F3B7EB85}"/>
              </a:ext>
            </a:extLst>
          </p:cNvPr>
          <p:cNvSpPr txBox="1"/>
          <p:nvPr/>
        </p:nvSpPr>
        <p:spPr>
          <a:xfrm rot="206524">
            <a:off x="4544547" y="3349889"/>
            <a:ext cx="2802060" cy="858624"/>
          </a:xfrm>
          <a:custGeom>
            <a:avLst/>
            <a:gdLst>
              <a:gd name="connsiteX0" fmla="*/ 0 w 2802060"/>
              <a:gd name="connsiteY0" fmla="*/ 0 h 858624"/>
              <a:gd name="connsiteX1" fmla="*/ 616453 w 2802060"/>
              <a:gd name="connsiteY1" fmla="*/ 0 h 858624"/>
              <a:gd name="connsiteX2" fmla="*/ 1204886 w 2802060"/>
              <a:gd name="connsiteY2" fmla="*/ 0 h 858624"/>
              <a:gd name="connsiteX3" fmla="*/ 1793318 w 2802060"/>
              <a:gd name="connsiteY3" fmla="*/ 0 h 858624"/>
              <a:gd name="connsiteX4" fmla="*/ 2269669 w 2802060"/>
              <a:gd name="connsiteY4" fmla="*/ 0 h 858624"/>
              <a:gd name="connsiteX5" fmla="*/ 2802060 w 2802060"/>
              <a:gd name="connsiteY5" fmla="*/ 0 h 858624"/>
              <a:gd name="connsiteX6" fmla="*/ 2802060 w 2802060"/>
              <a:gd name="connsiteY6" fmla="*/ 437898 h 858624"/>
              <a:gd name="connsiteX7" fmla="*/ 2802060 w 2802060"/>
              <a:gd name="connsiteY7" fmla="*/ 858624 h 858624"/>
              <a:gd name="connsiteX8" fmla="*/ 2241648 w 2802060"/>
              <a:gd name="connsiteY8" fmla="*/ 858624 h 858624"/>
              <a:gd name="connsiteX9" fmla="*/ 1765298 w 2802060"/>
              <a:gd name="connsiteY9" fmla="*/ 858624 h 858624"/>
              <a:gd name="connsiteX10" fmla="*/ 1288948 w 2802060"/>
              <a:gd name="connsiteY10" fmla="*/ 858624 h 858624"/>
              <a:gd name="connsiteX11" fmla="*/ 700515 w 2802060"/>
              <a:gd name="connsiteY11" fmla="*/ 858624 h 858624"/>
              <a:gd name="connsiteX12" fmla="*/ 0 w 2802060"/>
              <a:gd name="connsiteY12" fmla="*/ 858624 h 858624"/>
              <a:gd name="connsiteX13" fmla="*/ 0 w 2802060"/>
              <a:gd name="connsiteY13" fmla="*/ 412140 h 858624"/>
              <a:gd name="connsiteX14" fmla="*/ 0 w 2802060"/>
              <a:gd name="connsiteY14"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02060" h="858624" fill="none" extrusionOk="0">
                <a:moveTo>
                  <a:pt x="0" y="0"/>
                </a:moveTo>
                <a:cubicBezTo>
                  <a:pt x="189141" y="-5661"/>
                  <a:pt x="406979" y="37880"/>
                  <a:pt x="616453" y="0"/>
                </a:cubicBezTo>
                <a:cubicBezTo>
                  <a:pt x="825927" y="-37880"/>
                  <a:pt x="920856" y="8653"/>
                  <a:pt x="1204886" y="0"/>
                </a:cubicBezTo>
                <a:cubicBezTo>
                  <a:pt x="1488916" y="-8653"/>
                  <a:pt x="1549442" y="32109"/>
                  <a:pt x="1793318" y="0"/>
                </a:cubicBezTo>
                <a:cubicBezTo>
                  <a:pt x="2037194" y="-32109"/>
                  <a:pt x="2152248" y="48862"/>
                  <a:pt x="2269669" y="0"/>
                </a:cubicBezTo>
                <a:cubicBezTo>
                  <a:pt x="2387090" y="-48862"/>
                  <a:pt x="2539690" y="5447"/>
                  <a:pt x="2802060" y="0"/>
                </a:cubicBezTo>
                <a:cubicBezTo>
                  <a:pt x="2802967" y="113641"/>
                  <a:pt x="2773072" y="250694"/>
                  <a:pt x="2802060" y="437898"/>
                </a:cubicBezTo>
                <a:cubicBezTo>
                  <a:pt x="2831048" y="625102"/>
                  <a:pt x="2790418" y="673982"/>
                  <a:pt x="2802060" y="858624"/>
                </a:cubicBezTo>
                <a:cubicBezTo>
                  <a:pt x="2678857" y="871732"/>
                  <a:pt x="2404168" y="843316"/>
                  <a:pt x="2241648" y="858624"/>
                </a:cubicBezTo>
                <a:cubicBezTo>
                  <a:pt x="2079128" y="873932"/>
                  <a:pt x="1924425" y="834687"/>
                  <a:pt x="1765298" y="858624"/>
                </a:cubicBezTo>
                <a:cubicBezTo>
                  <a:pt x="1606171" y="882561"/>
                  <a:pt x="1494476" y="849655"/>
                  <a:pt x="1288948" y="858624"/>
                </a:cubicBezTo>
                <a:cubicBezTo>
                  <a:pt x="1083420" y="867593"/>
                  <a:pt x="967924" y="849824"/>
                  <a:pt x="700515" y="858624"/>
                </a:cubicBezTo>
                <a:cubicBezTo>
                  <a:pt x="433106" y="867424"/>
                  <a:pt x="189108" y="855164"/>
                  <a:pt x="0" y="858624"/>
                </a:cubicBezTo>
                <a:cubicBezTo>
                  <a:pt x="-50872" y="763456"/>
                  <a:pt x="26843" y="510538"/>
                  <a:pt x="0" y="412140"/>
                </a:cubicBezTo>
                <a:cubicBezTo>
                  <a:pt x="-26843" y="313742"/>
                  <a:pt x="18205" y="138971"/>
                  <a:pt x="0" y="0"/>
                </a:cubicBezTo>
                <a:close/>
              </a:path>
              <a:path w="2802060" h="858624" stroke="0" extrusionOk="0">
                <a:moveTo>
                  <a:pt x="0" y="0"/>
                </a:moveTo>
                <a:cubicBezTo>
                  <a:pt x="135764" y="-49124"/>
                  <a:pt x="346392" y="41805"/>
                  <a:pt x="532391" y="0"/>
                </a:cubicBezTo>
                <a:cubicBezTo>
                  <a:pt x="718390" y="-41805"/>
                  <a:pt x="818802" y="30"/>
                  <a:pt x="1008742" y="0"/>
                </a:cubicBezTo>
                <a:cubicBezTo>
                  <a:pt x="1198682" y="-30"/>
                  <a:pt x="1494584" y="55118"/>
                  <a:pt x="1625195" y="0"/>
                </a:cubicBezTo>
                <a:cubicBezTo>
                  <a:pt x="1755806" y="-55118"/>
                  <a:pt x="2026311" y="20697"/>
                  <a:pt x="2157586" y="0"/>
                </a:cubicBezTo>
                <a:cubicBezTo>
                  <a:pt x="2288861" y="-20697"/>
                  <a:pt x="2618561" y="36789"/>
                  <a:pt x="2802060" y="0"/>
                </a:cubicBezTo>
                <a:cubicBezTo>
                  <a:pt x="2806738" y="181159"/>
                  <a:pt x="2792708" y="244890"/>
                  <a:pt x="2802060" y="446484"/>
                </a:cubicBezTo>
                <a:cubicBezTo>
                  <a:pt x="2811412" y="648078"/>
                  <a:pt x="2795699" y="767606"/>
                  <a:pt x="2802060" y="858624"/>
                </a:cubicBezTo>
                <a:cubicBezTo>
                  <a:pt x="2527952" y="913874"/>
                  <a:pt x="2509807" y="820737"/>
                  <a:pt x="2241648" y="858624"/>
                </a:cubicBezTo>
                <a:cubicBezTo>
                  <a:pt x="1973489" y="896511"/>
                  <a:pt x="1922504" y="850267"/>
                  <a:pt x="1765298" y="858624"/>
                </a:cubicBezTo>
                <a:cubicBezTo>
                  <a:pt x="1608092" y="866981"/>
                  <a:pt x="1482857" y="850645"/>
                  <a:pt x="1204886" y="858624"/>
                </a:cubicBezTo>
                <a:cubicBezTo>
                  <a:pt x="926915" y="866603"/>
                  <a:pt x="797385" y="842521"/>
                  <a:pt x="644474" y="858624"/>
                </a:cubicBezTo>
                <a:cubicBezTo>
                  <a:pt x="491563" y="874727"/>
                  <a:pt x="211604" y="837342"/>
                  <a:pt x="0" y="858624"/>
                </a:cubicBezTo>
                <a:cubicBezTo>
                  <a:pt x="-24931" y="762033"/>
                  <a:pt x="7534" y="533814"/>
                  <a:pt x="0" y="412140"/>
                </a:cubicBezTo>
                <a:cubicBezTo>
                  <a:pt x="-7534" y="290466"/>
                  <a:pt x="7960" y="9268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Personne significative</a:t>
            </a:r>
          </a:p>
        </p:txBody>
      </p:sp>
      <p:sp>
        <p:nvSpPr>
          <p:cNvPr id="2" name="ZoneTexte 1">
            <a:extLst>
              <a:ext uri="{FF2B5EF4-FFF2-40B4-BE49-F238E27FC236}">
                <a16:creationId xmlns:a16="http://schemas.microsoft.com/office/drawing/2014/main" id="{EF2FAA1F-196D-577F-70A4-47A1C2FC93E8}"/>
              </a:ext>
            </a:extLst>
          </p:cNvPr>
          <p:cNvSpPr txBox="1"/>
          <p:nvPr/>
        </p:nvSpPr>
        <p:spPr>
          <a:xfrm rot="1253800">
            <a:off x="3822107" y="1785954"/>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Entourage</a:t>
            </a:r>
          </a:p>
        </p:txBody>
      </p:sp>
      <p:sp>
        <p:nvSpPr>
          <p:cNvPr id="4" name="ZoneTexte 3">
            <a:extLst>
              <a:ext uri="{FF2B5EF4-FFF2-40B4-BE49-F238E27FC236}">
                <a16:creationId xmlns:a16="http://schemas.microsoft.com/office/drawing/2014/main" id="{221E6092-F300-E032-959E-DF7B52C735AF}"/>
              </a:ext>
            </a:extLst>
          </p:cNvPr>
          <p:cNvSpPr txBox="1"/>
          <p:nvPr/>
        </p:nvSpPr>
        <p:spPr>
          <a:xfrm rot="20457700">
            <a:off x="3704610" y="4852153"/>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Jeune proche</a:t>
            </a:r>
          </a:p>
        </p:txBody>
      </p:sp>
      <p:sp>
        <p:nvSpPr>
          <p:cNvPr id="5" name="ZoneTexte 4">
            <a:extLst>
              <a:ext uri="{FF2B5EF4-FFF2-40B4-BE49-F238E27FC236}">
                <a16:creationId xmlns:a16="http://schemas.microsoft.com/office/drawing/2014/main" id="{2ACA12A6-4996-8861-843C-8817789A3EC7}"/>
              </a:ext>
            </a:extLst>
          </p:cNvPr>
          <p:cNvSpPr txBox="1"/>
          <p:nvPr/>
        </p:nvSpPr>
        <p:spPr>
          <a:xfrm rot="206524">
            <a:off x="6252030" y="4710624"/>
            <a:ext cx="2489125" cy="858624"/>
          </a:xfrm>
          <a:custGeom>
            <a:avLst/>
            <a:gdLst>
              <a:gd name="connsiteX0" fmla="*/ 0 w 2489125"/>
              <a:gd name="connsiteY0" fmla="*/ 0 h 858624"/>
              <a:gd name="connsiteX1" fmla="*/ 547608 w 2489125"/>
              <a:gd name="connsiteY1" fmla="*/ 0 h 858624"/>
              <a:gd name="connsiteX2" fmla="*/ 1070324 w 2489125"/>
              <a:gd name="connsiteY2" fmla="*/ 0 h 858624"/>
              <a:gd name="connsiteX3" fmla="*/ 1593040 w 2489125"/>
              <a:gd name="connsiteY3" fmla="*/ 0 h 858624"/>
              <a:gd name="connsiteX4" fmla="*/ 2016191 w 2489125"/>
              <a:gd name="connsiteY4" fmla="*/ 0 h 858624"/>
              <a:gd name="connsiteX5" fmla="*/ 2489125 w 2489125"/>
              <a:gd name="connsiteY5" fmla="*/ 0 h 858624"/>
              <a:gd name="connsiteX6" fmla="*/ 2489125 w 2489125"/>
              <a:gd name="connsiteY6" fmla="*/ 437898 h 858624"/>
              <a:gd name="connsiteX7" fmla="*/ 2489125 w 2489125"/>
              <a:gd name="connsiteY7" fmla="*/ 858624 h 858624"/>
              <a:gd name="connsiteX8" fmla="*/ 1991300 w 2489125"/>
              <a:gd name="connsiteY8" fmla="*/ 858624 h 858624"/>
              <a:gd name="connsiteX9" fmla="*/ 1568149 w 2489125"/>
              <a:gd name="connsiteY9" fmla="*/ 858624 h 858624"/>
              <a:gd name="connsiteX10" fmla="*/ 1144998 w 2489125"/>
              <a:gd name="connsiteY10" fmla="*/ 858624 h 858624"/>
              <a:gd name="connsiteX11" fmla="*/ 622281 w 2489125"/>
              <a:gd name="connsiteY11" fmla="*/ 858624 h 858624"/>
              <a:gd name="connsiteX12" fmla="*/ 0 w 2489125"/>
              <a:gd name="connsiteY12" fmla="*/ 858624 h 858624"/>
              <a:gd name="connsiteX13" fmla="*/ 0 w 2489125"/>
              <a:gd name="connsiteY13" fmla="*/ 412140 h 858624"/>
              <a:gd name="connsiteX14" fmla="*/ 0 w 2489125"/>
              <a:gd name="connsiteY14"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9125" h="858624" fill="none" extrusionOk="0">
                <a:moveTo>
                  <a:pt x="0" y="0"/>
                </a:moveTo>
                <a:cubicBezTo>
                  <a:pt x="237924" y="-27951"/>
                  <a:pt x="333476" y="50270"/>
                  <a:pt x="547608" y="0"/>
                </a:cubicBezTo>
                <a:cubicBezTo>
                  <a:pt x="761740" y="-50270"/>
                  <a:pt x="869873" y="17801"/>
                  <a:pt x="1070324" y="0"/>
                </a:cubicBezTo>
                <a:cubicBezTo>
                  <a:pt x="1270775" y="-17801"/>
                  <a:pt x="1452468" y="15985"/>
                  <a:pt x="1593040" y="0"/>
                </a:cubicBezTo>
                <a:cubicBezTo>
                  <a:pt x="1733612" y="-15985"/>
                  <a:pt x="1807965" y="42749"/>
                  <a:pt x="2016191" y="0"/>
                </a:cubicBezTo>
                <a:cubicBezTo>
                  <a:pt x="2224417" y="-42749"/>
                  <a:pt x="2298392" y="6709"/>
                  <a:pt x="2489125" y="0"/>
                </a:cubicBezTo>
                <a:cubicBezTo>
                  <a:pt x="2490032" y="113641"/>
                  <a:pt x="2460137" y="250694"/>
                  <a:pt x="2489125" y="437898"/>
                </a:cubicBezTo>
                <a:cubicBezTo>
                  <a:pt x="2518113" y="625102"/>
                  <a:pt x="2477483" y="673982"/>
                  <a:pt x="2489125" y="858624"/>
                </a:cubicBezTo>
                <a:cubicBezTo>
                  <a:pt x="2382119" y="861043"/>
                  <a:pt x="2120574" y="849771"/>
                  <a:pt x="1991300" y="858624"/>
                </a:cubicBezTo>
                <a:cubicBezTo>
                  <a:pt x="1862026" y="867477"/>
                  <a:pt x="1658876" y="842276"/>
                  <a:pt x="1568149" y="858624"/>
                </a:cubicBezTo>
                <a:cubicBezTo>
                  <a:pt x="1477422" y="874972"/>
                  <a:pt x="1230341" y="819246"/>
                  <a:pt x="1144998" y="858624"/>
                </a:cubicBezTo>
                <a:cubicBezTo>
                  <a:pt x="1059655" y="898002"/>
                  <a:pt x="782439" y="802835"/>
                  <a:pt x="622281" y="858624"/>
                </a:cubicBezTo>
                <a:cubicBezTo>
                  <a:pt x="462123" y="914413"/>
                  <a:pt x="282164" y="819650"/>
                  <a:pt x="0" y="858624"/>
                </a:cubicBezTo>
                <a:cubicBezTo>
                  <a:pt x="-50872" y="763456"/>
                  <a:pt x="26843" y="510538"/>
                  <a:pt x="0" y="412140"/>
                </a:cubicBezTo>
                <a:cubicBezTo>
                  <a:pt x="-26843" y="313742"/>
                  <a:pt x="18205" y="138971"/>
                  <a:pt x="0" y="0"/>
                </a:cubicBezTo>
                <a:close/>
              </a:path>
              <a:path w="2489125" h="858624" stroke="0" extrusionOk="0">
                <a:moveTo>
                  <a:pt x="0" y="0"/>
                </a:moveTo>
                <a:cubicBezTo>
                  <a:pt x="139959" y="-33266"/>
                  <a:pt x="285512" y="36516"/>
                  <a:pt x="472934" y="0"/>
                </a:cubicBezTo>
                <a:cubicBezTo>
                  <a:pt x="660356" y="-36516"/>
                  <a:pt x="724044" y="33241"/>
                  <a:pt x="896085" y="0"/>
                </a:cubicBezTo>
                <a:cubicBezTo>
                  <a:pt x="1068126" y="-33241"/>
                  <a:pt x="1256851" y="31769"/>
                  <a:pt x="1443693" y="0"/>
                </a:cubicBezTo>
                <a:cubicBezTo>
                  <a:pt x="1630535" y="-31769"/>
                  <a:pt x="1812214" y="20445"/>
                  <a:pt x="1916626" y="0"/>
                </a:cubicBezTo>
                <a:cubicBezTo>
                  <a:pt x="2021038" y="-20445"/>
                  <a:pt x="2350733" y="50422"/>
                  <a:pt x="2489125" y="0"/>
                </a:cubicBezTo>
                <a:cubicBezTo>
                  <a:pt x="2493803" y="181159"/>
                  <a:pt x="2479773" y="244890"/>
                  <a:pt x="2489125" y="446484"/>
                </a:cubicBezTo>
                <a:cubicBezTo>
                  <a:pt x="2498477" y="648078"/>
                  <a:pt x="2482764" y="767606"/>
                  <a:pt x="2489125" y="858624"/>
                </a:cubicBezTo>
                <a:cubicBezTo>
                  <a:pt x="2346107" y="885337"/>
                  <a:pt x="2130932" y="839331"/>
                  <a:pt x="1991300" y="858624"/>
                </a:cubicBezTo>
                <a:cubicBezTo>
                  <a:pt x="1851669" y="877917"/>
                  <a:pt x="1652962" y="837089"/>
                  <a:pt x="1568149" y="858624"/>
                </a:cubicBezTo>
                <a:cubicBezTo>
                  <a:pt x="1483336" y="880159"/>
                  <a:pt x="1204131" y="852412"/>
                  <a:pt x="1070324" y="858624"/>
                </a:cubicBezTo>
                <a:cubicBezTo>
                  <a:pt x="936517" y="864836"/>
                  <a:pt x="781697" y="852154"/>
                  <a:pt x="572499" y="858624"/>
                </a:cubicBezTo>
                <a:cubicBezTo>
                  <a:pt x="363302" y="865094"/>
                  <a:pt x="159269" y="808742"/>
                  <a:pt x="0" y="858624"/>
                </a:cubicBezTo>
                <a:cubicBezTo>
                  <a:pt x="-24931" y="762033"/>
                  <a:pt x="7534" y="533814"/>
                  <a:pt x="0" y="412140"/>
                </a:cubicBezTo>
                <a:cubicBezTo>
                  <a:pt x="-7534" y="290466"/>
                  <a:pt x="7960" y="9268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tIns="288000" bIns="288000" rtlCol="0" anchor="ctr">
            <a:spAutoFit/>
          </a:bodyPr>
          <a:lstStyle/>
          <a:p>
            <a:pPr algn="ctr"/>
            <a:r>
              <a:rPr lang="fr-CA" dirty="0"/>
              <a:t>Jeune proche aidant</a:t>
            </a:r>
          </a:p>
        </p:txBody>
      </p:sp>
    </p:spTree>
    <p:extLst>
      <p:ext uri="{BB962C8B-B14F-4D97-AF65-F5344CB8AC3E}">
        <p14:creationId xmlns:p14="http://schemas.microsoft.com/office/powerpoint/2010/main" val="179451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b="1" dirty="0"/>
              <a:t>Les proches</a:t>
            </a:r>
          </a:p>
        </p:txBody>
      </p:sp>
      <p:sp>
        <p:nvSpPr>
          <p:cNvPr id="3" name="Espace réservé du contenu 2"/>
          <p:cNvSpPr>
            <a:spLocks noGrp="1"/>
          </p:cNvSpPr>
          <p:nvPr>
            <p:ph idx="1"/>
          </p:nvPr>
        </p:nvSpPr>
        <p:spPr>
          <a:xfrm>
            <a:off x="467544" y="1700808"/>
            <a:ext cx="8424936" cy="4392488"/>
          </a:xfrm>
        </p:spPr>
        <p:txBody>
          <a:bodyPr>
            <a:normAutofit fontScale="92500"/>
          </a:bodyPr>
          <a:lstStyle/>
          <a:p>
            <a:pPr marL="88900" lvl="1" indent="0" algn="ctr">
              <a:lnSpc>
                <a:spcPct val="110000"/>
              </a:lnSpc>
              <a:spcBef>
                <a:spcPts val="600"/>
              </a:spcBef>
              <a:spcAft>
                <a:spcPts val="2400"/>
              </a:spcAft>
              <a:buNone/>
            </a:pPr>
            <a:r>
              <a:rPr lang="fr-CA" sz="2800" b="1" dirty="0"/>
              <a:t>Qui sont-ils ?</a:t>
            </a:r>
          </a:p>
          <a:p>
            <a:pPr marL="565150" lvl="1" indent="0">
              <a:lnSpc>
                <a:spcPct val="110000"/>
              </a:lnSpc>
              <a:spcBef>
                <a:spcPts val="600"/>
              </a:spcBef>
              <a:spcAft>
                <a:spcPts val="600"/>
              </a:spcAft>
              <a:buNone/>
              <a:tabLst>
                <a:tab pos="4305300" algn="l"/>
              </a:tabLst>
            </a:pPr>
            <a:r>
              <a:rPr lang="fr-CA" sz="3200" dirty="0"/>
              <a:t>- parents	- collègues de travail</a:t>
            </a:r>
          </a:p>
          <a:p>
            <a:pPr marL="565150" lvl="1" indent="0">
              <a:lnSpc>
                <a:spcPct val="110000"/>
              </a:lnSpc>
              <a:spcBef>
                <a:spcPts val="600"/>
              </a:spcBef>
              <a:spcAft>
                <a:spcPts val="600"/>
              </a:spcAft>
              <a:buNone/>
              <a:tabLst>
                <a:tab pos="4305300" algn="l"/>
              </a:tabLst>
            </a:pPr>
            <a:r>
              <a:rPr lang="fr-CA" sz="3200" dirty="0"/>
              <a:t>- conjoints	- collègues d’études</a:t>
            </a:r>
          </a:p>
          <a:p>
            <a:pPr marL="565150" lvl="1" indent="0">
              <a:lnSpc>
                <a:spcPct val="110000"/>
              </a:lnSpc>
              <a:spcBef>
                <a:spcPts val="600"/>
              </a:spcBef>
              <a:spcAft>
                <a:spcPts val="600"/>
              </a:spcAft>
              <a:buNone/>
              <a:tabLst>
                <a:tab pos="4305300" algn="l"/>
              </a:tabLst>
            </a:pPr>
            <a:r>
              <a:rPr lang="fr-CA" sz="3200" dirty="0"/>
              <a:t>- fratrie	- amis</a:t>
            </a:r>
          </a:p>
          <a:p>
            <a:pPr marL="565150" lvl="1" indent="0">
              <a:lnSpc>
                <a:spcPct val="110000"/>
              </a:lnSpc>
              <a:spcBef>
                <a:spcPts val="600"/>
              </a:spcBef>
              <a:spcAft>
                <a:spcPts val="600"/>
              </a:spcAft>
              <a:buFontTx/>
              <a:buChar char="-"/>
              <a:tabLst>
                <a:tab pos="4305300" algn="l"/>
              </a:tabLst>
            </a:pPr>
            <a:r>
              <a:rPr lang="fr-CA" sz="3200" dirty="0"/>
              <a:t> enfants	- voisins</a:t>
            </a:r>
          </a:p>
          <a:p>
            <a:pPr marL="565150" lvl="1" indent="0">
              <a:lnSpc>
                <a:spcPct val="110000"/>
              </a:lnSpc>
              <a:spcBef>
                <a:spcPts val="600"/>
              </a:spcBef>
              <a:spcAft>
                <a:spcPts val="600"/>
              </a:spcAft>
              <a:buFontTx/>
              <a:buChar char="-"/>
              <a:tabLst>
                <a:tab pos="4305300" algn="l"/>
              </a:tabLst>
            </a:pPr>
            <a:r>
              <a:rPr lang="fr-CA" sz="3200" dirty="0"/>
              <a:t> grands-parents	- autres </a:t>
            </a:r>
            <a:r>
              <a:rPr lang="mr-IN" sz="3200" dirty="0"/>
              <a:t>…</a:t>
            </a:r>
            <a:r>
              <a:rPr lang="fr-CA" sz="3200" dirty="0"/>
              <a:t>	</a:t>
            </a:r>
          </a:p>
        </p:txBody>
      </p:sp>
    </p:spTree>
    <p:extLst>
      <p:ext uri="{BB962C8B-B14F-4D97-AF65-F5344CB8AC3E}">
        <p14:creationId xmlns:p14="http://schemas.microsoft.com/office/powerpoint/2010/main" val="2348860012"/>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b="1" dirty="0"/>
              <a:t>Nombreux proches</a:t>
            </a:r>
          </a:p>
        </p:txBody>
      </p:sp>
      <p:sp>
        <p:nvSpPr>
          <p:cNvPr id="3" name="Espace réservé du contenu 2"/>
          <p:cNvSpPr>
            <a:spLocks noGrp="1"/>
          </p:cNvSpPr>
          <p:nvPr>
            <p:ph idx="1"/>
          </p:nvPr>
        </p:nvSpPr>
        <p:spPr>
          <a:xfrm>
            <a:off x="179512" y="1700808"/>
            <a:ext cx="8964488" cy="4882554"/>
          </a:xfrm>
        </p:spPr>
        <p:txBody>
          <a:bodyPr>
            <a:normAutofit/>
          </a:bodyPr>
          <a:lstStyle/>
          <a:p>
            <a:pPr marL="109728" lvl="0" indent="0">
              <a:spcBef>
                <a:spcPts val="1200"/>
              </a:spcBef>
              <a:spcAft>
                <a:spcPts val="1200"/>
              </a:spcAft>
              <a:buNone/>
            </a:pPr>
            <a:r>
              <a:rPr lang="fr-CA" dirty="0"/>
              <a:t>Nous sommes ou serons tous le proche d’une personne ayant un trouble de santé mentale (TSM)</a:t>
            </a:r>
          </a:p>
          <a:p>
            <a:r>
              <a:rPr lang="fr-CA" sz="2400" dirty="0"/>
              <a:t>1 personne sur 2 aura un TSM au cours de sa vie</a:t>
            </a:r>
          </a:p>
          <a:p>
            <a:r>
              <a:rPr lang="fr-CA" sz="2400" dirty="0"/>
              <a:t>1 personne sur 5 vit présentement un TSM</a:t>
            </a:r>
          </a:p>
          <a:p>
            <a:r>
              <a:rPr lang="fr-FR" sz="2400" dirty="0">
                <a:cs typeface="Calibri" panose="020F0502020204030204" pitchFamily="34" charset="0"/>
              </a:rPr>
              <a:t>1 jeune sur 5 a un parent ayant un TSM</a:t>
            </a:r>
          </a:p>
          <a:p>
            <a:pPr marL="393192" lvl="1" indent="0" algn="ctr">
              <a:buNone/>
            </a:pPr>
            <a:r>
              <a:rPr lang="fr-FR" sz="2800" b="1" dirty="0">
                <a:cs typeface="Calibri" panose="020F0502020204030204" pitchFamily="34" charset="0"/>
              </a:rPr>
              <a:t>Malgré cela, </a:t>
            </a:r>
            <a:br>
              <a:rPr lang="fr-FR" sz="2800" b="1" dirty="0">
                <a:cs typeface="Calibri" panose="020F0502020204030204" pitchFamily="34" charset="0"/>
              </a:rPr>
            </a:br>
            <a:r>
              <a:rPr lang="fr-FR" sz="2800" b="1" dirty="0">
                <a:cs typeface="Calibri" panose="020F0502020204030204" pitchFamily="34" charset="0"/>
              </a:rPr>
              <a:t>la stigmatisation est encore très présente</a:t>
            </a:r>
            <a:br>
              <a:rPr lang="fr-FR" sz="2800" b="1" dirty="0">
                <a:cs typeface="Calibri" panose="020F0502020204030204" pitchFamily="34" charset="0"/>
              </a:rPr>
            </a:br>
            <a:r>
              <a:rPr lang="fr-FR" sz="2800" b="1" dirty="0">
                <a:cs typeface="Calibri" panose="020F0502020204030204" pitchFamily="34" charset="0"/>
              </a:rPr>
              <a:t>en santé mentale</a:t>
            </a:r>
            <a:endParaRPr lang="fr-FR" sz="2800" dirty="0">
              <a:cs typeface="Calibri" panose="020F0502020204030204" pitchFamily="34" charset="0"/>
            </a:endParaRPr>
          </a:p>
          <a:p>
            <a:pPr lvl="1">
              <a:spcBef>
                <a:spcPts val="1200"/>
              </a:spcBef>
              <a:spcAft>
                <a:spcPts val="1200"/>
              </a:spcAft>
            </a:pPr>
            <a:endParaRPr lang="fr-CA" dirty="0"/>
          </a:p>
        </p:txBody>
      </p:sp>
    </p:spTree>
    <p:extLst>
      <p:ext uri="{BB962C8B-B14F-4D97-AF65-F5344CB8AC3E}">
        <p14:creationId xmlns:p14="http://schemas.microsoft.com/office/powerpoint/2010/main" val="2652167921"/>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E40FCAF-7E29-1C64-20EB-2CE35B047FC5}"/>
              </a:ext>
            </a:extLst>
          </p:cNvPr>
          <p:cNvSpPr>
            <a:spLocks noGrp="1"/>
          </p:cNvSpPr>
          <p:nvPr>
            <p:ph idx="1"/>
          </p:nvPr>
        </p:nvSpPr>
        <p:spPr>
          <a:xfrm>
            <a:off x="444644" y="4585982"/>
            <a:ext cx="8229600" cy="1363298"/>
          </a:xfrm>
        </p:spPr>
        <p:txBody>
          <a:bodyPr>
            <a:normAutofit/>
          </a:bodyPr>
          <a:lstStyle/>
          <a:p>
            <a:pPr>
              <a:spcBef>
                <a:spcPts val="600"/>
              </a:spcBef>
              <a:spcAft>
                <a:spcPts val="600"/>
              </a:spcAft>
            </a:pPr>
            <a:r>
              <a:rPr lang="fr-CA" sz="2000" dirty="0"/>
              <a:t>Ce modèle aide à :</a:t>
            </a:r>
          </a:p>
          <a:p>
            <a:pPr lvl="1">
              <a:spcBef>
                <a:spcPts val="600"/>
              </a:spcBef>
              <a:spcAft>
                <a:spcPts val="600"/>
              </a:spcAft>
            </a:pPr>
            <a:r>
              <a:rPr lang="fr-CA" sz="1800" dirty="0"/>
              <a:t>identifier les besoins du proche</a:t>
            </a:r>
          </a:p>
          <a:p>
            <a:pPr lvl="1">
              <a:spcBef>
                <a:spcPts val="600"/>
              </a:spcBef>
              <a:spcAft>
                <a:spcPts val="600"/>
              </a:spcAft>
            </a:pPr>
            <a:r>
              <a:rPr lang="fr-CA" sz="1800" dirty="0"/>
              <a:t>développer les outils pour soutenir les proches</a:t>
            </a:r>
          </a:p>
        </p:txBody>
      </p:sp>
      <p:sp>
        <p:nvSpPr>
          <p:cNvPr id="3" name="Titre 2">
            <a:extLst>
              <a:ext uri="{FF2B5EF4-FFF2-40B4-BE49-F238E27FC236}">
                <a16:creationId xmlns:a16="http://schemas.microsoft.com/office/drawing/2014/main" id="{FA1F09A1-5051-A077-7DFE-B8B62A07F7C3}"/>
              </a:ext>
            </a:extLst>
          </p:cNvPr>
          <p:cNvSpPr>
            <a:spLocks noGrp="1"/>
          </p:cNvSpPr>
          <p:nvPr>
            <p:ph type="title"/>
          </p:nvPr>
        </p:nvSpPr>
        <p:spPr/>
        <p:txBody>
          <a:bodyPr/>
          <a:lstStyle/>
          <a:p>
            <a:r>
              <a:rPr lang="fr-CA" sz="3600" dirty="0"/>
              <a:t>Rôles des proches : modèle CAP</a:t>
            </a:r>
          </a:p>
        </p:txBody>
      </p:sp>
      <p:graphicFrame>
        <p:nvGraphicFramePr>
          <p:cNvPr id="4" name="Tableau 4">
            <a:extLst>
              <a:ext uri="{FF2B5EF4-FFF2-40B4-BE49-F238E27FC236}">
                <a16:creationId xmlns:a16="http://schemas.microsoft.com/office/drawing/2014/main" id="{121D8B4F-5379-4200-F7C5-B6CBAE47E063}"/>
              </a:ext>
            </a:extLst>
          </p:cNvPr>
          <p:cNvGraphicFramePr>
            <a:graphicFrameLocks noGrp="1"/>
          </p:cNvGraphicFramePr>
          <p:nvPr>
            <p:extLst>
              <p:ext uri="{D42A27DB-BD31-4B8C-83A1-F6EECF244321}">
                <p14:modId xmlns:p14="http://schemas.microsoft.com/office/powerpoint/2010/main" val="2477135058"/>
              </p:ext>
            </p:extLst>
          </p:nvPr>
        </p:nvGraphicFramePr>
        <p:xfrm>
          <a:off x="450364" y="1323340"/>
          <a:ext cx="8236436" cy="2839720"/>
        </p:xfrm>
        <a:graphic>
          <a:graphicData uri="http://schemas.openxmlformats.org/drawingml/2006/table">
            <a:tbl>
              <a:tblPr firstRow="1" bandRow="1">
                <a:tableStyleId>{5C22544A-7EE6-4342-B048-85BDC9FD1C3A}</a:tableStyleId>
              </a:tblPr>
              <a:tblGrid>
                <a:gridCol w="2393444">
                  <a:extLst>
                    <a:ext uri="{9D8B030D-6E8A-4147-A177-3AD203B41FA5}">
                      <a16:colId xmlns:a16="http://schemas.microsoft.com/office/drawing/2014/main" val="1600035265"/>
                    </a:ext>
                  </a:extLst>
                </a:gridCol>
                <a:gridCol w="5842992">
                  <a:extLst>
                    <a:ext uri="{9D8B030D-6E8A-4147-A177-3AD203B41FA5}">
                      <a16:colId xmlns:a16="http://schemas.microsoft.com/office/drawing/2014/main" val="2869939808"/>
                    </a:ext>
                  </a:extLst>
                </a:gridCol>
              </a:tblGrid>
              <a:tr h="370840">
                <a:tc>
                  <a:txBody>
                    <a:bodyPr/>
                    <a:lstStyle/>
                    <a:p>
                      <a:pPr algn="ctr"/>
                      <a:r>
                        <a:rPr lang="fr-CA" dirty="0"/>
                        <a:t>Rôles</a:t>
                      </a:r>
                    </a:p>
                  </a:txBody>
                  <a:tcPr/>
                </a:tc>
                <a:tc>
                  <a:txBody>
                    <a:bodyPr/>
                    <a:lstStyle/>
                    <a:p>
                      <a:pPr algn="ctr"/>
                      <a:r>
                        <a:rPr lang="fr-CA" dirty="0"/>
                        <a:t>Défis</a:t>
                      </a:r>
                    </a:p>
                  </a:txBody>
                  <a:tcPr/>
                </a:tc>
                <a:extLst>
                  <a:ext uri="{0D108BD9-81ED-4DB2-BD59-A6C34878D82A}">
                    <a16:rowId xmlns:a16="http://schemas.microsoft.com/office/drawing/2014/main" val="102860459"/>
                  </a:ext>
                </a:extLst>
              </a:tr>
              <a:tr h="370840">
                <a:tc>
                  <a:txBody>
                    <a:bodyPr/>
                    <a:lstStyle/>
                    <a:p>
                      <a:r>
                        <a:rPr lang="fr-CA" sz="2800" dirty="0">
                          <a:solidFill>
                            <a:schemeClr val="accent1"/>
                          </a:solidFill>
                        </a:rPr>
                        <a:t>C</a:t>
                      </a:r>
                      <a:r>
                        <a:rPr lang="fr-CA" sz="2000" dirty="0">
                          <a:solidFill>
                            <a:schemeClr val="accent1"/>
                          </a:solidFill>
                        </a:rPr>
                        <a:t>lient</a:t>
                      </a:r>
                      <a:endParaRPr lang="fr-CA" sz="2000" dirty="0"/>
                    </a:p>
                  </a:txBody>
                  <a:tcPr/>
                </a:tc>
                <a:tc>
                  <a:txBody>
                    <a:bodyPr/>
                    <a:lstStyle/>
                    <a:p>
                      <a:r>
                        <a:rPr lang="fr-CA" sz="1800" dirty="0"/>
                        <a:t>Savoir prendre soin de soi pour être en mesure d'accompagner la personne avec TSM dans son rétablissement</a:t>
                      </a:r>
                      <a:endParaRPr lang="fr-CA" dirty="0"/>
                    </a:p>
                  </a:txBody>
                  <a:tcPr/>
                </a:tc>
                <a:extLst>
                  <a:ext uri="{0D108BD9-81ED-4DB2-BD59-A6C34878D82A}">
                    <a16:rowId xmlns:a16="http://schemas.microsoft.com/office/drawing/2014/main" val="3269140573"/>
                  </a:ext>
                </a:extLst>
              </a:tr>
              <a:tr h="370840">
                <a:tc>
                  <a:txBody>
                    <a:bodyPr/>
                    <a:lstStyle/>
                    <a:p>
                      <a:r>
                        <a:rPr lang="fr-CA" sz="2800" dirty="0">
                          <a:solidFill>
                            <a:schemeClr val="accent1"/>
                          </a:solidFill>
                        </a:rPr>
                        <a:t>A</a:t>
                      </a:r>
                      <a:r>
                        <a:rPr lang="fr-CA" sz="2000" dirty="0">
                          <a:solidFill>
                            <a:schemeClr val="accent1"/>
                          </a:solidFill>
                        </a:rPr>
                        <a:t>ccompagnateur</a:t>
                      </a:r>
                      <a:endParaRPr lang="fr-CA" sz="2000" dirty="0"/>
                    </a:p>
                  </a:txBody>
                  <a:tcPr/>
                </a:tc>
                <a:tc>
                  <a:txBody>
                    <a:bodyPr/>
                    <a:lstStyle/>
                    <a:p>
                      <a:r>
                        <a:rPr lang="fr-CA" sz="1800" dirty="0"/>
                        <a:t>Offrir un soutien à la personne avec TSM dans le respect de ses capacités et de ses choix </a:t>
                      </a:r>
                      <a:endParaRPr lang="fr-CA" dirty="0"/>
                    </a:p>
                  </a:txBody>
                  <a:tcPr/>
                </a:tc>
                <a:extLst>
                  <a:ext uri="{0D108BD9-81ED-4DB2-BD59-A6C34878D82A}">
                    <a16:rowId xmlns:a16="http://schemas.microsoft.com/office/drawing/2014/main" val="2058867"/>
                  </a:ext>
                </a:extLst>
              </a:tr>
              <a:tr h="370840">
                <a:tc>
                  <a:txBody>
                    <a:bodyPr/>
                    <a:lstStyle/>
                    <a:p>
                      <a:r>
                        <a:rPr lang="fr-CA" sz="2800" dirty="0">
                          <a:solidFill>
                            <a:schemeClr val="accent1"/>
                          </a:solidFill>
                        </a:rPr>
                        <a:t>P</a:t>
                      </a:r>
                      <a:r>
                        <a:rPr lang="fr-CA" sz="2000" dirty="0">
                          <a:solidFill>
                            <a:schemeClr val="accent1"/>
                          </a:solidFill>
                        </a:rPr>
                        <a:t>artenaire</a:t>
                      </a:r>
                      <a:endParaRPr lang="fr-CA" sz="2000" dirty="0"/>
                    </a:p>
                  </a:txBody>
                  <a:tcPr/>
                </a:tc>
                <a:tc>
                  <a:txBody>
                    <a:bodyPr/>
                    <a:lstStyle/>
                    <a:p>
                      <a:r>
                        <a:rPr lang="fr-CA" sz="1800" dirty="0"/>
                        <a:t>Mettre à profit son savoir expérientiel pour participer à la planification et l’organisation des services en santé mentale</a:t>
                      </a:r>
                      <a:endParaRPr lang="fr-CA" dirty="0"/>
                    </a:p>
                  </a:txBody>
                  <a:tcPr/>
                </a:tc>
                <a:extLst>
                  <a:ext uri="{0D108BD9-81ED-4DB2-BD59-A6C34878D82A}">
                    <a16:rowId xmlns:a16="http://schemas.microsoft.com/office/drawing/2014/main" val="478350546"/>
                  </a:ext>
                </a:extLst>
              </a:tr>
            </a:tbl>
          </a:graphicData>
        </a:graphic>
      </p:graphicFrame>
    </p:spTree>
    <p:extLst>
      <p:ext uri="{BB962C8B-B14F-4D97-AF65-F5344CB8AC3E}">
        <p14:creationId xmlns:p14="http://schemas.microsoft.com/office/powerpoint/2010/main" val="1478394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457200" y="1481328"/>
            <a:ext cx="8229600" cy="4827992"/>
          </a:xfrm>
        </p:spPr>
        <p:txBody>
          <a:bodyPr>
            <a:normAutofit/>
          </a:bodyPr>
          <a:lstStyle/>
          <a:p>
            <a:pPr marL="2897188" indent="-271463">
              <a:buNone/>
            </a:pPr>
            <a:r>
              <a:rPr lang="fr-CA" sz="3600" b="1" dirty="0"/>
              <a:t>On n’est pas :</a:t>
            </a:r>
          </a:p>
          <a:p>
            <a:pPr marL="3119438" lvl="1" indent="-282575"/>
            <a:r>
              <a:rPr lang="fr-CA" sz="3200" b="1" dirty="0"/>
              <a:t>écouté</a:t>
            </a:r>
          </a:p>
          <a:p>
            <a:pPr marL="3119438" lvl="1" indent="-282575"/>
            <a:r>
              <a:rPr lang="fr-CA" sz="3200" b="1" dirty="0"/>
              <a:t>impliqué</a:t>
            </a:r>
          </a:p>
          <a:p>
            <a:pPr marL="3119438" lvl="1" indent="-282575"/>
            <a:r>
              <a:rPr lang="fr-CA" sz="3200" b="1" dirty="0"/>
              <a:t>informé</a:t>
            </a:r>
          </a:p>
          <a:p>
            <a:pPr marL="95250" lvl="1" indent="0" algn="ctr">
              <a:buNone/>
            </a:pPr>
            <a:r>
              <a:rPr lang="fr-CA" sz="2800" b="1" dirty="0"/>
              <a:t>Un changement de culture </a:t>
            </a:r>
            <a:br>
              <a:rPr lang="fr-CA" sz="2800" b="1" dirty="0"/>
            </a:br>
            <a:r>
              <a:rPr lang="fr-CA" sz="2800" b="1" dirty="0"/>
              <a:t>à l’égard des proches en santé mentale </a:t>
            </a:r>
            <a:br>
              <a:rPr lang="fr-CA" sz="2800" b="1" dirty="0"/>
            </a:br>
            <a:r>
              <a:rPr lang="fr-CA" sz="2800" b="1" dirty="0"/>
              <a:t>est nécessaire !</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Principale plainte des proches</a:t>
            </a:r>
          </a:p>
        </p:txBody>
      </p:sp>
    </p:spTree>
    <p:extLst>
      <p:ext uri="{BB962C8B-B14F-4D97-AF65-F5344CB8AC3E}">
        <p14:creationId xmlns:p14="http://schemas.microsoft.com/office/powerpoint/2010/main" val="1432467588"/>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B77E293-3097-C08F-1AAB-B77036EE9A90}"/>
              </a:ext>
            </a:extLst>
          </p:cNvPr>
          <p:cNvSpPr>
            <a:spLocks noGrp="1"/>
          </p:cNvSpPr>
          <p:nvPr>
            <p:ph idx="1"/>
          </p:nvPr>
        </p:nvSpPr>
        <p:spPr>
          <a:xfrm>
            <a:off x="457200" y="1481328"/>
            <a:ext cx="8229600" cy="5102034"/>
          </a:xfrm>
        </p:spPr>
        <p:txBody>
          <a:bodyPr>
            <a:normAutofit/>
          </a:bodyPr>
          <a:lstStyle/>
          <a:p>
            <a:pPr>
              <a:lnSpc>
                <a:spcPct val="90000"/>
              </a:lnSpc>
              <a:spcBef>
                <a:spcPts val="800"/>
              </a:spcBef>
              <a:spcAft>
                <a:spcPts val="800"/>
              </a:spcAft>
            </a:pPr>
            <a:r>
              <a:rPr lang="fr-CA" sz="2400" dirty="0">
                <a:cs typeface="Calibri" panose="020F0502020204030204" pitchFamily="34" charset="0"/>
              </a:rPr>
              <a:t>Faire de la santé mentale une priorité nationale</a:t>
            </a:r>
          </a:p>
          <a:p>
            <a:pPr>
              <a:lnSpc>
                <a:spcPct val="90000"/>
              </a:lnSpc>
              <a:spcBef>
                <a:spcPts val="800"/>
              </a:spcBef>
              <a:spcAft>
                <a:spcPts val="800"/>
              </a:spcAft>
            </a:pPr>
            <a:r>
              <a:rPr lang="fr-CA" sz="2400" dirty="0">
                <a:cs typeface="Calibri" panose="020F0502020204030204" pitchFamily="34" charset="0"/>
              </a:rPr>
              <a:t>Assurer l’accès sans délai à des services de proximité en santé mentale</a:t>
            </a:r>
          </a:p>
          <a:p>
            <a:pPr>
              <a:lnSpc>
                <a:spcPct val="90000"/>
              </a:lnSpc>
              <a:spcBef>
                <a:spcPts val="800"/>
              </a:spcBef>
              <a:spcAft>
                <a:spcPts val="800"/>
              </a:spcAft>
            </a:pPr>
            <a:r>
              <a:rPr lang="fr-CA" sz="2400" dirty="0">
                <a:cs typeface="Calibri" panose="020F0502020204030204" pitchFamily="34" charset="0"/>
              </a:rPr>
              <a:t>Garantir la participation des proches au processus de rétablissement</a:t>
            </a:r>
          </a:p>
          <a:p>
            <a:pPr>
              <a:lnSpc>
                <a:spcPct val="90000"/>
              </a:lnSpc>
              <a:spcBef>
                <a:spcPts val="800"/>
              </a:spcBef>
              <a:spcAft>
                <a:spcPts val="800"/>
              </a:spcAft>
            </a:pPr>
            <a:r>
              <a:rPr lang="fr-CA" sz="2400" dirty="0">
                <a:cs typeface="Calibri" panose="020F0502020204030204" pitchFamily="34" charset="0"/>
              </a:rPr>
              <a:t>Assurer le référencement des proches vers les associations pouvant les soutenir</a:t>
            </a:r>
          </a:p>
          <a:p>
            <a:pPr>
              <a:lnSpc>
                <a:spcPct val="90000"/>
              </a:lnSpc>
              <a:spcBef>
                <a:spcPts val="800"/>
              </a:spcBef>
              <a:spcAft>
                <a:spcPts val="800"/>
              </a:spcAft>
            </a:pPr>
            <a:r>
              <a:rPr lang="fr-CA" sz="2400" dirty="0">
                <a:cs typeface="Calibri" panose="020F0502020204030204" pitchFamily="34" charset="0"/>
              </a:rPr>
              <a:t>Assurer un financement suffisant des organismes communautaires soutenant les proches</a:t>
            </a:r>
          </a:p>
          <a:p>
            <a:pPr>
              <a:lnSpc>
                <a:spcPct val="90000"/>
              </a:lnSpc>
              <a:spcBef>
                <a:spcPts val="800"/>
              </a:spcBef>
              <a:spcAft>
                <a:spcPts val="800"/>
              </a:spcAft>
            </a:pPr>
            <a:r>
              <a:rPr lang="fr-CA" sz="2400" dirty="0">
                <a:cs typeface="Calibri" panose="020F0502020204030204" pitchFamily="34" charset="0"/>
              </a:rPr>
              <a:t>Réduire la judiciarisation en santé mentale </a:t>
            </a:r>
          </a:p>
        </p:txBody>
      </p:sp>
      <p:sp>
        <p:nvSpPr>
          <p:cNvPr id="3" name="Titre 2">
            <a:extLst>
              <a:ext uri="{FF2B5EF4-FFF2-40B4-BE49-F238E27FC236}">
                <a16:creationId xmlns:a16="http://schemas.microsoft.com/office/drawing/2014/main" id="{E51F91FA-5C80-7929-4963-DD03587B51D1}"/>
              </a:ext>
            </a:extLst>
          </p:cNvPr>
          <p:cNvSpPr>
            <a:spLocks noGrp="1"/>
          </p:cNvSpPr>
          <p:nvPr>
            <p:ph type="title"/>
          </p:nvPr>
        </p:nvSpPr>
        <p:spPr/>
        <p:txBody>
          <a:bodyPr/>
          <a:lstStyle/>
          <a:p>
            <a:r>
              <a:rPr lang="fr-CA" sz="3600" dirty="0"/>
              <a:t>Les attentes des proches</a:t>
            </a:r>
          </a:p>
        </p:txBody>
      </p:sp>
    </p:spTree>
    <p:extLst>
      <p:ext uri="{BB962C8B-B14F-4D97-AF65-F5344CB8AC3E}">
        <p14:creationId xmlns:p14="http://schemas.microsoft.com/office/powerpoint/2010/main" val="131936756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E2DFF-C69B-4E47-9600-AEF335D3E962}"/>
              </a:ext>
            </a:extLst>
          </p:cNvPr>
          <p:cNvSpPr>
            <a:spLocks noGrp="1"/>
          </p:cNvSpPr>
          <p:nvPr>
            <p:ph type="title"/>
          </p:nvPr>
        </p:nvSpPr>
        <p:spPr/>
        <p:txBody>
          <a:bodyPr/>
          <a:lstStyle/>
          <a:p>
            <a:pPr marL="800100" indent="-800100" algn="l"/>
            <a:r>
              <a:rPr lang="fr-CA" dirty="0"/>
              <a:t>3. Pourquoi soutenir </a:t>
            </a:r>
            <a:br>
              <a:rPr lang="fr-CA" dirty="0"/>
            </a:br>
            <a:r>
              <a:rPr lang="fr-CA" dirty="0"/>
              <a:t>les proches ?</a:t>
            </a:r>
          </a:p>
        </p:txBody>
      </p:sp>
      <p:sp>
        <p:nvSpPr>
          <p:cNvPr id="3" name="Espace réservé du texte 2">
            <a:extLst>
              <a:ext uri="{FF2B5EF4-FFF2-40B4-BE49-F238E27FC236}">
                <a16:creationId xmlns:a16="http://schemas.microsoft.com/office/drawing/2014/main" id="{733C4F4D-4442-8645-8B82-08B1AA526551}"/>
              </a:ext>
            </a:extLst>
          </p:cNvPr>
          <p:cNvSpPr>
            <a:spLocks noGrp="1"/>
          </p:cNvSpPr>
          <p:nvPr>
            <p:ph type="body" idx="1"/>
          </p:nvPr>
        </p:nvSpPr>
        <p:spPr/>
        <p:txBody>
          <a:bodyPr/>
          <a:lstStyle/>
          <a:p>
            <a:r>
              <a:rPr lang="fr-CA" dirty="0"/>
              <a:t>Raisons humaines et sociales</a:t>
            </a:r>
          </a:p>
          <a:p>
            <a:r>
              <a:rPr lang="fr-CA" dirty="0"/>
              <a:t>Raisons cliniques</a:t>
            </a:r>
          </a:p>
          <a:p>
            <a:r>
              <a:rPr lang="fr-CA" dirty="0"/>
              <a:t>Raisons économiques</a:t>
            </a:r>
          </a:p>
        </p:txBody>
      </p:sp>
    </p:spTree>
    <p:extLst>
      <p:ext uri="{BB962C8B-B14F-4D97-AF65-F5344CB8AC3E}">
        <p14:creationId xmlns:p14="http://schemas.microsoft.com/office/powerpoint/2010/main" val="370622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152128"/>
          </a:xfrm>
        </p:spPr>
        <p:txBody>
          <a:bodyPr/>
          <a:lstStyle/>
          <a:p>
            <a:r>
              <a:rPr lang="fr-CA" sz="3600" b="1" dirty="0"/>
              <a:t>Soutenir les proches</a:t>
            </a:r>
          </a:p>
        </p:txBody>
      </p:sp>
      <p:sp>
        <p:nvSpPr>
          <p:cNvPr id="3" name="Espace réservé du contenu 2"/>
          <p:cNvSpPr>
            <a:spLocks noGrp="1"/>
          </p:cNvSpPr>
          <p:nvPr>
            <p:ph idx="1"/>
          </p:nvPr>
        </p:nvSpPr>
        <p:spPr>
          <a:xfrm>
            <a:off x="251520" y="1700808"/>
            <a:ext cx="8892480" cy="4392488"/>
          </a:xfrm>
        </p:spPr>
        <p:txBody>
          <a:bodyPr>
            <a:normAutofit fontScale="92500"/>
          </a:bodyPr>
          <a:lstStyle/>
          <a:p>
            <a:pPr>
              <a:spcBef>
                <a:spcPts val="600"/>
              </a:spcBef>
              <a:spcAft>
                <a:spcPts val="600"/>
              </a:spcAft>
            </a:pPr>
            <a:r>
              <a:rPr lang="fr-CA" sz="2400" dirty="0"/>
              <a:t>L’annonce de la maladie mentale :</a:t>
            </a:r>
          </a:p>
          <a:p>
            <a:pPr lvl="1">
              <a:spcBef>
                <a:spcPts val="600"/>
              </a:spcBef>
              <a:spcAft>
                <a:spcPts val="600"/>
              </a:spcAft>
            </a:pPr>
            <a:r>
              <a:rPr lang="fr-CA" sz="2000" dirty="0"/>
              <a:t>état de choc chez les proches</a:t>
            </a:r>
          </a:p>
          <a:p>
            <a:pPr lvl="1">
              <a:spcBef>
                <a:spcPts val="600"/>
              </a:spcBef>
              <a:spcAft>
                <a:spcPts val="600"/>
              </a:spcAft>
            </a:pPr>
            <a:r>
              <a:rPr lang="fr-CA" sz="2000" dirty="0"/>
              <a:t>deuil, avec toutes les étapes : déni, colère, état dépressif, résignation et acceptation</a:t>
            </a:r>
          </a:p>
          <a:p>
            <a:pPr>
              <a:spcBef>
                <a:spcPts val="600"/>
              </a:spcBef>
              <a:spcAft>
                <a:spcPts val="600"/>
              </a:spcAft>
            </a:pPr>
            <a:r>
              <a:rPr lang="fr-CA" sz="2400" dirty="0"/>
              <a:t>La famille est fréquemment laissée pour compte par les intervenants du réseau</a:t>
            </a:r>
          </a:p>
          <a:p>
            <a:pPr>
              <a:spcBef>
                <a:spcPts val="600"/>
              </a:spcBef>
              <a:spcAft>
                <a:spcPts val="600"/>
              </a:spcAft>
            </a:pPr>
            <a:r>
              <a:rPr lang="fr-CA" sz="2400" dirty="0"/>
              <a:t>La famille veut aider, mais ne possède pas les ressources nécessaires pour être efficace pour accompagner la personne</a:t>
            </a:r>
          </a:p>
          <a:p>
            <a:pPr>
              <a:spcBef>
                <a:spcPts val="600"/>
              </a:spcBef>
              <a:spcAft>
                <a:spcPts val="600"/>
              </a:spcAft>
            </a:pPr>
            <a:r>
              <a:rPr lang="fr-CA" sz="2400" dirty="0"/>
              <a:t>Bien outillés, les proches peuvent soutenir le rétablissement de la personne de manière très positive et satisfaisante</a:t>
            </a:r>
          </a:p>
        </p:txBody>
      </p:sp>
    </p:spTree>
    <p:extLst>
      <p:ext uri="{BB962C8B-B14F-4D97-AF65-F5344CB8AC3E}">
        <p14:creationId xmlns:p14="http://schemas.microsoft.com/office/powerpoint/2010/main" val="2712141699"/>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17638"/>
            <a:ext cx="8229600" cy="4747666"/>
          </a:xfrm>
        </p:spPr>
        <p:txBody>
          <a:bodyPr>
            <a:normAutofit lnSpcReduction="10000"/>
          </a:bodyPr>
          <a:lstStyle/>
          <a:p>
            <a:pPr marL="265113" indent="-265113">
              <a:lnSpc>
                <a:spcPct val="120000"/>
              </a:lnSpc>
              <a:spcBef>
                <a:spcPts val="300"/>
              </a:spcBef>
              <a:spcAft>
                <a:spcPts val="300"/>
              </a:spcAft>
            </a:pPr>
            <a:r>
              <a:rPr lang="fr-FR" sz="2400" dirty="0">
                <a:cs typeface="Calibri" panose="020F0502020204030204" pitchFamily="34" charset="0"/>
              </a:rPr>
              <a:t>Pour les aider à préserver leur propre santé mentale</a:t>
            </a:r>
          </a:p>
          <a:p>
            <a:pPr marL="521145" lvl="1" indent="-265113">
              <a:lnSpc>
                <a:spcPct val="120000"/>
              </a:lnSpc>
              <a:spcBef>
                <a:spcPts val="300"/>
              </a:spcBef>
              <a:spcAft>
                <a:spcPts val="300"/>
              </a:spcAft>
            </a:pPr>
            <a:r>
              <a:rPr lang="fr-FR" sz="2000" dirty="0">
                <a:cs typeface="Calibri" panose="020F0502020204030204" pitchFamily="34" charset="0"/>
              </a:rPr>
              <a:t>Sentiments : impuissance, culpabilité, honte, colère, stress, peine, découragement</a:t>
            </a:r>
          </a:p>
          <a:p>
            <a:pPr marL="521145" lvl="1" indent="-265113">
              <a:lnSpc>
                <a:spcPct val="120000"/>
              </a:lnSpc>
              <a:spcBef>
                <a:spcPts val="300"/>
              </a:spcBef>
              <a:spcAft>
                <a:spcPts val="300"/>
              </a:spcAft>
            </a:pPr>
            <a:r>
              <a:rPr lang="fr-CA" sz="2000" dirty="0">
                <a:cs typeface="Calibri" panose="020F0502020204030204" pitchFamily="34" charset="0"/>
              </a:rPr>
              <a:t>Centrés sur la personne à aider, ils oublient leurs propres besoins </a:t>
            </a:r>
          </a:p>
          <a:p>
            <a:pPr marL="521145" lvl="1" indent="-265113">
              <a:lnSpc>
                <a:spcPct val="120000"/>
              </a:lnSpc>
              <a:spcBef>
                <a:spcPts val="300"/>
              </a:spcBef>
              <a:spcAft>
                <a:spcPts val="300"/>
              </a:spcAft>
            </a:pPr>
            <a:r>
              <a:rPr lang="fr-FR" sz="2000" dirty="0">
                <a:cs typeface="Calibri" panose="020F0502020204030204" pitchFamily="34" charset="0"/>
              </a:rPr>
              <a:t>3 fois plus de détresse psychologique que la population en général</a:t>
            </a:r>
          </a:p>
          <a:p>
            <a:pPr marL="521145" lvl="1" indent="-265113">
              <a:lnSpc>
                <a:spcPct val="120000"/>
              </a:lnSpc>
              <a:spcBef>
                <a:spcPts val="300"/>
              </a:spcBef>
              <a:spcAft>
                <a:spcPts val="300"/>
              </a:spcAft>
            </a:pPr>
            <a:r>
              <a:rPr lang="fr-FR" sz="2000" dirty="0">
                <a:cs typeface="Calibri" panose="020F0502020204030204" pitchFamily="34" charset="0"/>
              </a:rPr>
              <a:t>Risque élevé d’épuisement et de développer des problèmes de santé mentale</a:t>
            </a:r>
          </a:p>
          <a:p>
            <a:pPr marL="521145" lvl="1" indent="-265113">
              <a:lnSpc>
                <a:spcPct val="120000"/>
              </a:lnSpc>
              <a:spcBef>
                <a:spcPts val="300"/>
              </a:spcBef>
              <a:spcAft>
                <a:spcPts val="300"/>
              </a:spcAft>
            </a:pPr>
            <a:endParaRPr lang="fr-FR" sz="2000" dirty="0">
              <a:cs typeface="Calibri" panose="020F0502020204030204" pitchFamily="34" charset="0"/>
            </a:endParaRPr>
          </a:p>
          <a:p>
            <a:pPr marL="256032" lvl="1" indent="0" algn="ctr">
              <a:lnSpc>
                <a:spcPct val="120000"/>
              </a:lnSpc>
              <a:spcBef>
                <a:spcPts val="300"/>
              </a:spcBef>
              <a:spcAft>
                <a:spcPts val="300"/>
              </a:spcAft>
              <a:buNone/>
            </a:pPr>
            <a:r>
              <a:rPr lang="fr-CA" sz="2800" b="1" dirty="0">
                <a:cs typeface="Calibri" panose="020F0502020204030204" pitchFamily="34" charset="0"/>
              </a:rPr>
              <a:t>Une personne en crise = une famille en crise</a:t>
            </a:r>
          </a:p>
        </p:txBody>
      </p:sp>
      <p:sp>
        <p:nvSpPr>
          <p:cNvPr id="3" name="Titre 2"/>
          <p:cNvSpPr>
            <a:spLocks noGrp="1"/>
          </p:cNvSpPr>
          <p:nvPr>
            <p:ph type="title"/>
          </p:nvPr>
        </p:nvSpPr>
        <p:spPr/>
        <p:txBody>
          <a:bodyPr>
            <a:noAutofit/>
          </a:bodyPr>
          <a:lstStyle/>
          <a:p>
            <a:pPr algn="ctr"/>
            <a:r>
              <a:rPr lang="fr-CA" sz="3600" dirty="0">
                <a:latin typeface="+mj-lt"/>
                <a:cs typeface="Arial" pitchFamily="34" charset="0"/>
              </a:rPr>
              <a:t>S</a:t>
            </a:r>
            <a:r>
              <a:rPr lang="fr-CA" sz="3600" b="1" dirty="0">
                <a:latin typeface="+mj-lt"/>
                <a:cs typeface="Arial" pitchFamily="34" charset="0"/>
              </a:rPr>
              <a:t>outenir les proches</a:t>
            </a:r>
            <a:endParaRPr lang="fr-CA" sz="2800" b="1" dirty="0">
              <a:latin typeface="+mj-lt"/>
              <a:cs typeface="Arial" pitchFamily="34" charset="0"/>
            </a:endParaRPr>
          </a:p>
        </p:txBody>
      </p:sp>
    </p:spTree>
    <p:extLst>
      <p:ext uri="{BB962C8B-B14F-4D97-AF65-F5344CB8AC3E}">
        <p14:creationId xmlns:p14="http://schemas.microsoft.com/office/powerpoint/2010/main" val="823098407"/>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615872"/>
            <a:ext cx="8352928" cy="5004556"/>
          </a:xfrm>
        </p:spPr>
        <p:txBody>
          <a:bodyPr>
            <a:normAutofit lnSpcReduction="10000"/>
          </a:bodyPr>
          <a:lstStyle/>
          <a:p>
            <a:pPr>
              <a:spcBef>
                <a:spcPts val="600"/>
              </a:spcBef>
              <a:spcAft>
                <a:spcPts val="600"/>
              </a:spcAft>
            </a:pPr>
            <a:r>
              <a:rPr lang="fr-CA" sz="2400" dirty="0">
                <a:cs typeface="Calibri" panose="020F0502020204030204" pitchFamily="34" charset="0"/>
              </a:rPr>
              <a:t>Les préjugés et les tabous retardent la demande d’aide autant par les personnes ayant une maladie mentale que par les proches aidants</a:t>
            </a:r>
            <a:endParaRPr lang="fr-CA" sz="900" dirty="0">
              <a:cs typeface="Calibri" panose="020F0502020204030204" pitchFamily="34" charset="0"/>
            </a:endParaRPr>
          </a:p>
          <a:p>
            <a:pPr>
              <a:spcBef>
                <a:spcPts val="600"/>
              </a:spcBef>
              <a:spcAft>
                <a:spcPts val="600"/>
              </a:spcAft>
            </a:pPr>
            <a:r>
              <a:rPr lang="fr-CA" sz="2400" dirty="0">
                <a:cs typeface="Calibri" panose="020F0502020204030204" pitchFamily="34" charset="0"/>
              </a:rPr>
              <a:t>La stigmatisation nuit au rétablissement de la personne TSM</a:t>
            </a:r>
          </a:p>
          <a:p>
            <a:pPr lvl="0" fontAlgn="base">
              <a:spcBef>
                <a:spcPts val="600"/>
              </a:spcBef>
              <a:spcAft>
                <a:spcPts val="600"/>
              </a:spcAft>
            </a:pPr>
            <a:r>
              <a:rPr lang="fr-CA" sz="2400" dirty="0">
                <a:cs typeface="Calibri" panose="020F0502020204030204" pitchFamily="34" charset="0"/>
              </a:rPr>
              <a:t>Entre ¼ et ½ des membres des familles croient qu’ils doivent dissimuler leur relation avec leur proche ayant une maladie mentale dans le but d’éviter de faire honte à la famille</a:t>
            </a:r>
            <a:endParaRPr lang="fr-CA" sz="2400" b="1" dirty="0">
              <a:cs typeface="Calibri" panose="020F0502020204030204" pitchFamily="34" charset="0"/>
            </a:endParaRPr>
          </a:p>
          <a:p>
            <a:pPr marL="109728" indent="0" algn="ctr" fontAlgn="base">
              <a:spcBef>
                <a:spcPts val="600"/>
              </a:spcBef>
              <a:spcAft>
                <a:spcPts val="600"/>
              </a:spcAft>
              <a:buNone/>
            </a:pPr>
            <a:r>
              <a:rPr lang="fr-CA" sz="2400" b="1" dirty="0">
                <a:cs typeface="Calibri" panose="020F0502020204030204" pitchFamily="34" charset="0"/>
              </a:rPr>
              <a:t>Pour les familles,</a:t>
            </a:r>
            <a:br>
              <a:rPr lang="fr-CA" sz="2400" b="1" dirty="0">
                <a:cs typeface="Calibri" panose="020F0502020204030204" pitchFamily="34" charset="0"/>
              </a:rPr>
            </a:br>
            <a:r>
              <a:rPr lang="fr-CA" sz="2400" b="1" dirty="0">
                <a:cs typeface="Calibri" panose="020F0502020204030204" pitchFamily="34" charset="0"/>
              </a:rPr>
              <a:t>la stigmatisation est souvent pire </a:t>
            </a:r>
            <a:br>
              <a:rPr lang="fr-CA" sz="2400" b="1" dirty="0">
                <a:cs typeface="Calibri" panose="020F0502020204030204" pitchFamily="34" charset="0"/>
              </a:rPr>
            </a:br>
            <a:r>
              <a:rPr lang="fr-CA" sz="2400" b="1" dirty="0">
                <a:cs typeface="Calibri" panose="020F0502020204030204" pitchFamily="34" charset="0"/>
              </a:rPr>
              <a:t>que la maladie mentale !</a:t>
            </a:r>
          </a:p>
          <a:p>
            <a:pPr marL="0" lvl="0" indent="0">
              <a:spcBef>
                <a:spcPts val="600"/>
              </a:spcBef>
              <a:spcAft>
                <a:spcPts val="600"/>
              </a:spcAft>
              <a:buNone/>
            </a:pPr>
            <a:endParaRPr lang="fr-CA" sz="1600" dirty="0">
              <a:cs typeface="Calibri" panose="020F0502020204030204" pitchFamily="34" charset="0"/>
            </a:endParaRPr>
          </a:p>
        </p:txBody>
      </p:sp>
      <p:sp>
        <p:nvSpPr>
          <p:cNvPr id="3" name="Titre 2"/>
          <p:cNvSpPr>
            <a:spLocks noGrp="1"/>
          </p:cNvSpPr>
          <p:nvPr>
            <p:ph type="title"/>
          </p:nvPr>
        </p:nvSpPr>
        <p:spPr>
          <a:xfrm>
            <a:off x="395536" y="449796"/>
            <a:ext cx="8352928" cy="1143000"/>
          </a:xfrm>
        </p:spPr>
        <p:txBody>
          <a:bodyPr>
            <a:noAutofit/>
          </a:bodyPr>
          <a:lstStyle/>
          <a:p>
            <a:pPr marL="495300" indent="-495300"/>
            <a:r>
              <a:rPr lang="fr-CA" sz="3600" dirty="0">
                <a:latin typeface="+mj-lt"/>
                <a:cs typeface="Calibri" panose="020F0502020204030204" pitchFamily="34" charset="0"/>
              </a:rPr>
              <a:t>Contrer la stigmatisation</a:t>
            </a:r>
            <a:endParaRPr lang="fr-CA" sz="2800" dirty="0">
              <a:latin typeface="+mj-lt"/>
              <a:cs typeface="Calibri" panose="020F0502020204030204" pitchFamily="34" charset="0"/>
            </a:endParaRPr>
          </a:p>
        </p:txBody>
      </p:sp>
      <p:pic>
        <p:nvPicPr>
          <p:cNvPr id="8" name="Image 7" descr="PNG_avant de craquer-01.png"/>
          <p:cNvPicPr>
            <a:picLocks noChangeAspect="1"/>
          </p:cNvPicPr>
          <p:nvPr/>
        </p:nvPicPr>
        <p:blipFill>
          <a:blip r:embed="rId2" cstate="print"/>
          <a:stretch>
            <a:fillRect/>
          </a:stretch>
        </p:blipFill>
        <p:spPr>
          <a:xfrm>
            <a:off x="179512" y="6093296"/>
            <a:ext cx="698724" cy="692696"/>
          </a:xfrm>
          <a:prstGeom prst="rect">
            <a:avLst/>
          </a:prstGeom>
        </p:spPr>
      </p:pic>
    </p:spTree>
    <p:extLst>
      <p:ext uri="{BB962C8B-B14F-4D97-AF65-F5344CB8AC3E}">
        <p14:creationId xmlns:p14="http://schemas.microsoft.com/office/powerpoint/2010/main" val="153759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4D8426A9-F1C6-165A-B050-10ACF3A35A85}"/>
              </a:ext>
            </a:extLst>
          </p:cNvPr>
          <p:cNvSpPr>
            <a:spLocks noGrp="1"/>
          </p:cNvSpPr>
          <p:nvPr>
            <p:ph idx="1"/>
          </p:nvPr>
        </p:nvSpPr>
        <p:spPr/>
        <p:txBody>
          <a:bodyPr>
            <a:normAutofit/>
          </a:bodyPr>
          <a:lstStyle/>
          <a:p>
            <a:r>
              <a:rPr lang="fr-CA" dirty="0"/>
              <a:t>René Cloutier</a:t>
            </a:r>
          </a:p>
          <a:p>
            <a:r>
              <a:rPr lang="fr-CA" dirty="0"/>
              <a:t>Formation : ergothérapie et maîtrise en administration publique</a:t>
            </a:r>
          </a:p>
          <a:p>
            <a:r>
              <a:rPr lang="fr-CA" dirty="0"/>
              <a:t>Expérience de 36 ans dans le réseau de la santé et la fonction publique</a:t>
            </a:r>
          </a:p>
          <a:p>
            <a:r>
              <a:rPr lang="fr-CA" dirty="0"/>
              <a:t>Directeur général de CAP santé mentale depuis 2018</a:t>
            </a:r>
          </a:p>
        </p:txBody>
      </p:sp>
      <p:sp>
        <p:nvSpPr>
          <p:cNvPr id="3" name="Titre 2">
            <a:extLst>
              <a:ext uri="{FF2B5EF4-FFF2-40B4-BE49-F238E27FC236}">
                <a16:creationId xmlns:a16="http://schemas.microsoft.com/office/drawing/2014/main" id="{DACC3CDB-5327-B59A-A1D4-726D18FAB1DF}"/>
              </a:ext>
            </a:extLst>
          </p:cNvPr>
          <p:cNvSpPr>
            <a:spLocks noGrp="1"/>
          </p:cNvSpPr>
          <p:nvPr>
            <p:ph type="title"/>
          </p:nvPr>
        </p:nvSpPr>
        <p:spPr/>
        <p:txBody>
          <a:bodyPr/>
          <a:lstStyle/>
          <a:p>
            <a:r>
              <a:rPr lang="fr-CA" sz="3600" dirty="0"/>
              <a:t>Présentateur</a:t>
            </a:r>
          </a:p>
        </p:txBody>
      </p:sp>
    </p:spTree>
    <p:extLst>
      <p:ext uri="{BB962C8B-B14F-4D97-AF65-F5344CB8AC3E}">
        <p14:creationId xmlns:p14="http://schemas.microsoft.com/office/powerpoint/2010/main" val="43168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224136"/>
          </a:xfrm>
        </p:spPr>
        <p:txBody>
          <a:bodyPr>
            <a:normAutofit/>
          </a:bodyPr>
          <a:lstStyle/>
          <a:p>
            <a:pPr>
              <a:lnSpc>
                <a:spcPct val="85000"/>
              </a:lnSpc>
              <a:spcBef>
                <a:spcPts val="600"/>
              </a:spcBef>
              <a:spcAft>
                <a:spcPts val="600"/>
              </a:spcAft>
            </a:pPr>
            <a:r>
              <a:rPr lang="fr-CA" sz="3600" b="1" dirty="0"/>
              <a:t>Bénéfices pour les proches </a:t>
            </a:r>
            <a:br>
              <a:rPr lang="fr-CA" sz="3600" b="1" dirty="0"/>
            </a:br>
            <a:r>
              <a:rPr lang="fr-CA" sz="3600" b="1" dirty="0"/>
              <a:t>de demander de l’aide</a:t>
            </a:r>
          </a:p>
        </p:txBody>
      </p:sp>
      <p:sp>
        <p:nvSpPr>
          <p:cNvPr id="3" name="Espace réservé du contenu 2"/>
          <p:cNvSpPr>
            <a:spLocks noGrp="1"/>
          </p:cNvSpPr>
          <p:nvPr>
            <p:ph idx="1"/>
          </p:nvPr>
        </p:nvSpPr>
        <p:spPr>
          <a:xfrm>
            <a:off x="1125960" y="1700808"/>
            <a:ext cx="7560840" cy="4869160"/>
          </a:xfrm>
        </p:spPr>
        <p:txBody>
          <a:bodyPr>
            <a:normAutofit/>
          </a:bodyPr>
          <a:lstStyle/>
          <a:p>
            <a:pPr fontAlgn="base">
              <a:spcBef>
                <a:spcPts val="600"/>
              </a:spcBef>
              <a:spcAft>
                <a:spcPts val="600"/>
              </a:spcAft>
            </a:pPr>
            <a:r>
              <a:rPr lang="fr-CA" sz="2400" dirty="0"/>
              <a:t>Comprendre le trouble mental</a:t>
            </a:r>
          </a:p>
          <a:p>
            <a:pPr fontAlgn="base">
              <a:spcBef>
                <a:spcPts val="600"/>
              </a:spcBef>
              <a:spcAft>
                <a:spcPts val="600"/>
              </a:spcAft>
            </a:pPr>
            <a:r>
              <a:rPr lang="fr-CA" sz="2400" dirty="0"/>
              <a:t>Améliorer leur façon de communiquer</a:t>
            </a:r>
          </a:p>
          <a:p>
            <a:pPr fontAlgn="base">
              <a:spcBef>
                <a:spcPts val="600"/>
              </a:spcBef>
              <a:spcAft>
                <a:spcPts val="600"/>
              </a:spcAft>
            </a:pPr>
            <a:r>
              <a:rPr lang="fr-CA" sz="2400" dirty="0"/>
              <a:t>Améliorer leur relation avec la personne TSM</a:t>
            </a:r>
          </a:p>
          <a:p>
            <a:pPr fontAlgn="base">
              <a:spcBef>
                <a:spcPts val="600"/>
              </a:spcBef>
              <a:spcAft>
                <a:spcPts val="600"/>
              </a:spcAft>
            </a:pPr>
            <a:r>
              <a:rPr lang="fr-CA" sz="2400" dirty="0"/>
              <a:t>Apprendre à lâcher prise</a:t>
            </a:r>
          </a:p>
          <a:p>
            <a:pPr fontAlgn="base">
              <a:spcBef>
                <a:spcPts val="600"/>
              </a:spcBef>
              <a:spcAft>
                <a:spcPts val="600"/>
              </a:spcAft>
            </a:pPr>
            <a:r>
              <a:rPr lang="fr-CA" sz="2400" dirty="0"/>
              <a:t>Être plus en contrôle de leur situation</a:t>
            </a:r>
          </a:p>
          <a:p>
            <a:pPr fontAlgn="base">
              <a:spcBef>
                <a:spcPts val="600"/>
              </a:spcBef>
              <a:spcAft>
                <a:spcPts val="600"/>
              </a:spcAft>
            </a:pPr>
            <a:r>
              <a:rPr lang="fr-CA" sz="2400" dirty="0"/>
              <a:t>Apaiser et prévenir des situations de crise</a:t>
            </a:r>
          </a:p>
          <a:p>
            <a:pPr fontAlgn="base">
              <a:spcBef>
                <a:spcPts val="600"/>
              </a:spcBef>
              <a:spcAft>
                <a:spcPts val="600"/>
              </a:spcAft>
            </a:pPr>
            <a:r>
              <a:rPr lang="fr-CA" sz="2400" dirty="0"/>
              <a:t>Meilleure productivité au travail</a:t>
            </a:r>
          </a:p>
          <a:p>
            <a:pPr fontAlgn="base">
              <a:spcBef>
                <a:spcPts val="600"/>
              </a:spcBef>
              <a:spcAft>
                <a:spcPts val="600"/>
              </a:spcAft>
            </a:pPr>
            <a:r>
              <a:rPr lang="fr-CA" sz="2400" dirty="0"/>
              <a:t>Diminution du taux d’absentéisme</a:t>
            </a:r>
          </a:p>
          <a:p>
            <a:pPr fontAlgn="base">
              <a:spcBef>
                <a:spcPts val="600"/>
              </a:spcBef>
              <a:spcAft>
                <a:spcPts val="600"/>
              </a:spcAft>
            </a:pPr>
            <a:r>
              <a:rPr lang="fr-CA" sz="2400" dirty="0"/>
              <a:t>Et plus encore …</a:t>
            </a:r>
          </a:p>
        </p:txBody>
      </p:sp>
    </p:spTree>
    <p:extLst>
      <p:ext uri="{BB962C8B-B14F-4D97-AF65-F5344CB8AC3E}">
        <p14:creationId xmlns:p14="http://schemas.microsoft.com/office/powerpoint/2010/main" val="2324778032"/>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p:spPr>
        <p:txBody>
          <a:bodyPr>
            <a:normAutofit/>
          </a:bodyPr>
          <a:lstStyle/>
          <a:p>
            <a:pPr algn="ctr">
              <a:lnSpc>
                <a:spcPct val="85000"/>
              </a:lnSpc>
            </a:pPr>
            <a:r>
              <a:rPr lang="fr-CA" sz="3600" b="1" dirty="0"/>
              <a:t>Impacts du soutien aux proches</a:t>
            </a:r>
          </a:p>
        </p:txBody>
      </p:sp>
      <p:sp>
        <p:nvSpPr>
          <p:cNvPr id="3" name="Espace réservé du contenu 2"/>
          <p:cNvSpPr>
            <a:spLocks noGrp="1"/>
          </p:cNvSpPr>
          <p:nvPr>
            <p:ph idx="1"/>
          </p:nvPr>
        </p:nvSpPr>
        <p:spPr>
          <a:xfrm>
            <a:off x="107504" y="1484784"/>
            <a:ext cx="9036496" cy="4896544"/>
          </a:xfrm>
        </p:spPr>
        <p:txBody>
          <a:bodyPr>
            <a:normAutofit/>
          </a:bodyPr>
          <a:lstStyle/>
          <a:p>
            <a:pPr>
              <a:lnSpc>
                <a:spcPct val="85000"/>
              </a:lnSpc>
              <a:spcBef>
                <a:spcPts val="1200"/>
              </a:spcBef>
              <a:spcAft>
                <a:spcPts val="1200"/>
              </a:spcAft>
            </a:pPr>
            <a:r>
              <a:rPr lang="fr-CA" sz="2400" dirty="0"/>
              <a:t>Favorise le rétablissement de la personne ayant un TSM</a:t>
            </a:r>
          </a:p>
          <a:p>
            <a:pPr>
              <a:lnSpc>
                <a:spcPct val="85000"/>
              </a:lnSpc>
              <a:spcBef>
                <a:spcPts val="1200"/>
              </a:spcBef>
              <a:spcAft>
                <a:spcPts val="1200"/>
              </a:spcAft>
            </a:pPr>
            <a:r>
              <a:rPr lang="fr-CA" sz="2400" dirty="0"/>
              <a:t>Prévient la détresse chez les proches</a:t>
            </a:r>
          </a:p>
          <a:p>
            <a:pPr>
              <a:lnSpc>
                <a:spcPct val="85000"/>
              </a:lnSpc>
              <a:spcBef>
                <a:spcPts val="1200"/>
              </a:spcBef>
              <a:spcAft>
                <a:spcPts val="1200"/>
              </a:spcAft>
            </a:pPr>
            <a:r>
              <a:rPr lang="fr-CA" sz="2400" dirty="0"/>
              <a:t>Prévient l’éclatement de la famille, préserve le filet social</a:t>
            </a:r>
          </a:p>
          <a:p>
            <a:pPr>
              <a:lnSpc>
                <a:spcPct val="85000"/>
              </a:lnSpc>
              <a:spcBef>
                <a:spcPts val="1200"/>
              </a:spcBef>
              <a:spcAft>
                <a:spcPts val="1200"/>
              </a:spcAft>
            </a:pPr>
            <a:r>
              <a:rPr lang="fr-CA" sz="2400" dirty="0"/>
              <a:t>Réduit le recours aux services de sécurité publique, juridiques, de santé et sociaux (urgence, hospitalisation, services spécialisés)</a:t>
            </a:r>
          </a:p>
          <a:p>
            <a:pPr marL="109728" indent="0" algn="ctr">
              <a:lnSpc>
                <a:spcPct val="85000"/>
              </a:lnSpc>
              <a:spcBef>
                <a:spcPts val="1200"/>
              </a:spcBef>
              <a:spcAft>
                <a:spcPts val="1200"/>
              </a:spcAft>
              <a:buNone/>
            </a:pPr>
            <a:r>
              <a:rPr lang="fr-CA" sz="2600" b="1" dirty="0">
                <a:cs typeface="Calibri" panose="020F0502020204030204" pitchFamily="34" charset="0"/>
              </a:rPr>
              <a:t>Soutenir les familles n’est pas une dépense, </a:t>
            </a:r>
            <a:br>
              <a:rPr lang="fr-CA" sz="2600" b="1" dirty="0">
                <a:cs typeface="Calibri" panose="020F0502020204030204" pitchFamily="34" charset="0"/>
              </a:rPr>
            </a:br>
            <a:r>
              <a:rPr lang="fr-CA" sz="2600" b="1" dirty="0">
                <a:cs typeface="Calibri" panose="020F0502020204030204" pitchFamily="34" charset="0"/>
              </a:rPr>
              <a:t>c’est un investissement pour réduire les impacts </a:t>
            </a:r>
            <a:br>
              <a:rPr lang="fr-CA" sz="2600" b="1" dirty="0">
                <a:cs typeface="Calibri" panose="020F0502020204030204" pitchFamily="34" charset="0"/>
              </a:rPr>
            </a:br>
            <a:r>
              <a:rPr lang="fr-CA" sz="2600" b="1" dirty="0">
                <a:cs typeface="Calibri" panose="020F0502020204030204" pitchFamily="34" charset="0"/>
              </a:rPr>
              <a:t>humains, sociaux et économiques </a:t>
            </a:r>
            <a:br>
              <a:rPr lang="fr-CA" sz="2600" b="1" dirty="0">
                <a:cs typeface="Calibri" panose="020F0502020204030204" pitchFamily="34" charset="0"/>
              </a:rPr>
            </a:br>
            <a:r>
              <a:rPr lang="fr-CA" sz="2600" b="1" dirty="0">
                <a:cs typeface="Calibri" panose="020F0502020204030204" pitchFamily="34" charset="0"/>
              </a:rPr>
              <a:t>de la maladie mentale</a:t>
            </a:r>
            <a:endParaRPr lang="fr-CA" sz="2600" dirty="0"/>
          </a:p>
        </p:txBody>
      </p:sp>
    </p:spTree>
    <p:extLst>
      <p:ext uri="{BB962C8B-B14F-4D97-AF65-F5344CB8AC3E}">
        <p14:creationId xmlns:p14="http://schemas.microsoft.com/office/powerpoint/2010/main" val="2303419692"/>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00100" indent="-800100" algn="l"/>
            <a:r>
              <a:rPr lang="fr-CA" dirty="0"/>
              <a:t>4. Les jeunes proches aidants</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p:txBody>
          <a:bodyPr/>
          <a:lstStyle/>
          <a:p>
            <a:pPr marL="342900" indent="-342900">
              <a:buFontTx/>
              <a:buChar char="-"/>
            </a:pPr>
            <a:r>
              <a:rPr lang="fr-CA" dirty="0"/>
              <a:t>Constats</a:t>
            </a:r>
          </a:p>
          <a:p>
            <a:pPr marL="342900" indent="-342900">
              <a:buFontTx/>
              <a:buChar char="-"/>
            </a:pPr>
            <a:r>
              <a:rPr lang="fr-CA" dirty="0"/>
              <a:t>Projet « Aider sans filtre »</a:t>
            </a:r>
          </a:p>
        </p:txBody>
      </p:sp>
    </p:spTree>
    <p:extLst>
      <p:ext uri="{BB962C8B-B14F-4D97-AF65-F5344CB8AC3E}">
        <p14:creationId xmlns:p14="http://schemas.microsoft.com/office/powerpoint/2010/main" val="1866362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dirty="0"/>
              <a:t>Jeunes proches aidants</a:t>
            </a:r>
            <a:endParaRPr lang="fr-CA" sz="3600" b="1" dirty="0"/>
          </a:p>
        </p:txBody>
      </p:sp>
      <p:sp>
        <p:nvSpPr>
          <p:cNvPr id="3" name="Espace réservé du contenu 2"/>
          <p:cNvSpPr>
            <a:spLocks noGrp="1"/>
          </p:cNvSpPr>
          <p:nvPr>
            <p:ph idx="1"/>
          </p:nvPr>
        </p:nvSpPr>
        <p:spPr>
          <a:xfrm>
            <a:off x="233772" y="1628800"/>
            <a:ext cx="8802724" cy="4824536"/>
          </a:xfrm>
        </p:spPr>
        <p:txBody>
          <a:bodyPr>
            <a:normAutofit/>
          </a:bodyPr>
          <a:lstStyle/>
          <a:p>
            <a:pPr marL="109728" indent="0" algn="ctr">
              <a:spcBef>
                <a:spcPts val="600"/>
              </a:spcBef>
              <a:spcAft>
                <a:spcPts val="600"/>
              </a:spcAft>
              <a:buNone/>
            </a:pPr>
            <a:r>
              <a:rPr lang="fr-FR" sz="2400" u="sng" dirty="0">
                <a:cs typeface="Calibri" panose="020F0502020204030204" pitchFamily="34" charset="0"/>
              </a:rPr>
              <a:t>Statistiques</a:t>
            </a:r>
          </a:p>
          <a:p>
            <a:pPr>
              <a:spcBef>
                <a:spcPts val="600"/>
              </a:spcBef>
              <a:spcAft>
                <a:spcPts val="600"/>
              </a:spcAft>
            </a:pPr>
            <a:r>
              <a:rPr lang="fr-FR" sz="2400" dirty="0">
                <a:cs typeface="Calibri" panose="020F0502020204030204" pitchFamily="34" charset="0"/>
              </a:rPr>
              <a:t>1 jeune sur 5 a un parent ayant un trouble de santé mentale (TSM)</a:t>
            </a:r>
          </a:p>
          <a:p>
            <a:pPr lvl="1">
              <a:spcBef>
                <a:spcPts val="600"/>
              </a:spcBef>
              <a:spcAft>
                <a:spcPts val="600"/>
              </a:spcAft>
            </a:pPr>
            <a:r>
              <a:rPr lang="fr-FR" sz="2000" dirty="0">
                <a:cs typeface="Calibri" panose="020F0502020204030204" pitchFamily="34" charset="0"/>
              </a:rPr>
              <a:t>15 à 20 fois plus à risque de développer un TSM</a:t>
            </a:r>
          </a:p>
          <a:p>
            <a:pPr>
              <a:spcBef>
                <a:spcPts val="600"/>
              </a:spcBef>
              <a:spcAft>
                <a:spcPts val="600"/>
              </a:spcAft>
            </a:pPr>
            <a:r>
              <a:rPr lang="fr-FR" sz="2400" dirty="0">
                <a:cs typeface="Calibri" panose="020F0502020204030204" pitchFamily="34" charset="0"/>
              </a:rPr>
              <a:t>Les jeunes côtoient d’autres jeunes chez qui apparaît un TSM</a:t>
            </a:r>
          </a:p>
          <a:p>
            <a:pPr lvl="1">
              <a:spcBef>
                <a:spcPts val="600"/>
              </a:spcBef>
              <a:spcAft>
                <a:spcPts val="600"/>
              </a:spcAft>
            </a:pPr>
            <a:r>
              <a:rPr lang="fr-CA" sz="2000" dirty="0">
                <a:cs typeface="Calibri" panose="020F0502020204030204" pitchFamily="34" charset="0"/>
              </a:rPr>
              <a:t>¾ des TSM apparaissent avant l’âge de 24 ans</a:t>
            </a:r>
          </a:p>
          <a:p>
            <a:pPr lvl="1">
              <a:spcBef>
                <a:spcPts val="600"/>
              </a:spcBef>
              <a:spcAft>
                <a:spcPts val="600"/>
              </a:spcAft>
            </a:pPr>
            <a:endParaRPr lang="fr-FR" sz="2400" dirty="0">
              <a:cs typeface="Calibri" panose="020F0502020204030204" pitchFamily="34" charset="0"/>
            </a:endParaRPr>
          </a:p>
          <a:p>
            <a:pPr marL="109728" indent="0" algn="ctr">
              <a:spcBef>
                <a:spcPts val="600"/>
              </a:spcBef>
              <a:spcAft>
                <a:spcPts val="600"/>
              </a:spcAft>
              <a:buNone/>
            </a:pPr>
            <a:r>
              <a:rPr lang="fr-FR" sz="2400" b="1" dirty="0">
                <a:cs typeface="Calibri" panose="020F0502020204030204" pitchFamily="34" charset="0"/>
              </a:rPr>
              <a:t>Les jeunes proches aidants sont les grands oubliés</a:t>
            </a:r>
          </a:p>
        </p:txBody>
      </p:sp>
    </p:spTree>
    <p:extLst>
      <p:ext uri="{BB962C8B-B14F-4D97-AF65-F5344CB8AC3E}">
        <p14:creationId xmlns:p14="http://schemas.microsoft.com/office/powerpoint/2010/main" val="2325380881"/>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556792"/>
            <a:ext cx="8640960" cy="5184576"/>
          </a:xfrm>
        </p:spPr>
        <p:txBody>
          <a:bodyPr>
            <a:normAutofit/>
          </a:bodyPr>
          <a:lstStyle/>
          <a:p>
            <a:pPr marL="109728" indent="0" algn="ctr">
              <a:lnSpc>
                <a:spcPct val="120000"/>
              </a:lnSpc>
              <a:spcBef>
                <a:spcPts val="600"/>
              </a:spcBef>
              <a:spcAft>
                <a:spcPts val="600"/>
              </a:spcAft>
              <a:buNone/>
            </a:pPr>
            <a:r>
              <a:rPr lang="fr-CA" sz="2400" u="sng" dirty="0"/>
              <a:t>Constats</a:t>
            </a:r>
          </a:p>
          <a:p>
            <a:pPr>
              <a:lnSpc>
                <a:spcPct val="120000"/>
              </a:lnSpc>
              <a:spcBef>
                <a:spcPts val="600"/>
              </a:spcBef>
              <a:spcAft>
                <a:spcPts val="600"/>
              </a:spcAft>
            </a:pPr>
            <a:r>
              <a:rPr lang="fr-CA" sz="2400" dirty="0"/>
              <a:t>Jeunes proches aidants … souvent malgré eux</a:t>
            </a:r>
          </a:p>
          <a:p>
            <a:pPr>
              <a:lnSpc>
                <a:spcPct val="120000"/>
              </a:lnSpc>
              <a:spcBef>
                <a:spcPts val="600"/>
              </a:spcBef>
              <a:spcAft>
                <a:spcPts val="600"/>
              </a:spcAft>
            </a:pPr>
            <a:r>
              <a:rPr lang="fr-CA" sz="2400" dirty="0"/>
              <a:t>Impacts sur leur estime de soi, leur vie sociale, leur réussite scolaire, leurs projets d’avenir, leur vie de jeunesse</a:t>
            </a:r>
          </a:p>
          <a:p>
            <a:pPr>
              <a:lnSpc>
                <a:spcPct val="120000"/>
              </a:lnSpc>
              <a:spcBef>
                <a:spcPts val="600"/>
              </a:spcBef>
              <a:spcAft>
                <a:spcPts val="600"/>
              </a:spcAft>
            </a:pPr>
            <a:r>
              <a:rPr lang="fr-CA" sz="2400" dirty="0"/>
              <a:t>Ils ne vont pas chercher de soutien : perception d’être seul dans cette situation, stigmas, méconnaissance des ressources d’aide</a:t>
            </a:r>
          </a:p>
        </p:txBody>
      </p:sp>
      <p:sp>
        <p:nvSpPr>
          <p:cNvPr id="3" name="Titre 2"/>
          <p:cNvSpPr>
            <a:spLocks noGrp="1"/>
          </p:cNvSpPr>
          <p:nvPr>
            <p:ph type="title"/>
          </p:nvPr>
        </p:nvSpPr>
        <p:spPr>
          <a:xfrm>
            <a:off x="457200" y="274638"/>
            <a:ext cx="8435280" cy="1143000"/>
          </a:xfrm>
        </p:spPr>
        <p:txBody>
          <a:bodyPr>
            <a:noAutofit/>
          </a:bodyPr>
          <a:lstStyle/>
          <a:p>
            <a:r>
              <a:rPr lang="fr-CA" sz="3600" b="1" dirty="0"/>
              <a:t>Jeunes proches aidants</a:t>
            </a:r>
            <a:endParaRPr lang="fr-CA" sz="2800" dirty="0">
              <a:latin typeface="Arial" pitchFamily="34" charset="0"/>
              <a:cs typeface="Arial" pitchFamily="34" charset="0"/>
            </a:endParaRPr>
          </a:p>
        </p:txBody>
      </p:sp>
    </p:spTree>
    <p:extLst>
      <p:ext uri="{BB962C8B-B14F-4D97-AF65-F5344CB8AC3E}">
        <p14:creationId xmlns:p14="http://schemas.microsoft.com/office/powerpoint/2010/main" val="3369004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556792"/>
            <a:ext cx="8640960" cy="5184576"/>
          </a:xfrm>
        </p:spPr>
        <p:txBody>
          <a:bodyPr>
            <a:normAutofit/>
          </a:bodyPr>
          <a:lstStyle/>
          <a:p>
            <a:pPr marL="109728" indent="0" algn="ctr">
              <a:lnSpc>
                <a:spcPct val="120000"/>
              </a:lnSpc>
              <a:spcBef>
                <a:spcPts val="600"/>
              </a:spcBef>
              <a:spcAft>
                <a:spcPts val="600"/>
              </a:spcAft>
              <a:buNone/>
            </a:pPr>
            <a:r>
              <a:rPr lang="fr-CA" sz="2400" u="sng" dirty="0"/>
              <a:t>Constats</a:t>
            </a:r>
          </a:p>
          <a:p>
            <a:pPr>
              <a:lnSpc>
                <a:spcPct val="120000"/>
              </a:lnSpc>
              <a:spcBef>
                <a:spcPts val="600"/>
              </a:spcBef>
              <a:spcAft>
                <a:spcPts val="600"/>
              </a:spcAft>
            </a:pPr>
            <a:r>
              <a:rPr lang="fr-CA" sz="2400" dirty="0"/>
              <a:t>Très peu de services offerts aux jeunes proches</a:t>
            </a:r>
          </a:p>
          <a:p>
            <a:pPr>
              <a:lnSpc>
                <a:spcPct val="120000"/>
              </a:lnSpc>
              <a:spcBef>
                <a:spcPts val="600"/>
              </a:spcBef>
              <a:spcAft>
                <a:spcPts val="600"/>
              </a:spcAft>
            </a:pPr>
            <a:r>
              <a:rPr lang="fr-CA" sz="2400" dirty="0"/>
              <a:t>Approches d’aide non adaptées aux jeunes</a:t>
            </a:r>
          </a:p>
          <a:p>
            <a:pPr>
              <a:lnSpc>
                <a:spcPct val="120000"/>
              </a:lnSpc>
              <a:spcBef>
                <a:spcPts val="600"/>
              </a:spcBef>
              <a:spcAft>
                <a:spcPts val="600"/>
              </a:spcAft>
            </a:pPr>
            <a:r>
              <a:rPr lang="fr-CA" sz="2400" dirty="0"/>
              <a:t>Les intervenants ne pensent pas aux jeunes proches aidants, ni à les référer</a:t>
            </a:r>
          </a:p>
          <a:p>
            <a:pPr>
              <a:lnSpc>
                <a:spcPct val="120000"/>
              </a:lnSpc>
              <a:spcBef>
                <a:spcPts val="600"/>
              </a:spcBef>
              <a:spcAft>
                <a:spcPts val="600"/>
              </a:spcAft>
            </a:pPr>
            <a:r>
              <a:rPr lang="fr-CA" sz="2400" dirty="0"/>
              <a:t>Il faut aller au-devant d’eux dans les milieux qu’ils fréquentent</a:t>
            </a:r>
          </a:p>
          <a:p>
            <a:pPr>
              <a:lnSpc>
                <a:spcPct val="120000"/>
              </a:lnSpc>
              <a:spcBef>
                <a:spcPts val="600"/>
              </a:spcBef>
              <a:spcAft>
                <a:spcPts val="600"/>
              </a:spcAft>
            </a:pPr>
            <a:endParaRPr lang="fr-CA" sz="2400" dirty="0"/>
          </a:p>
        </p:txBody>
      </p:sp>
      <p:sp>
        <p:nvSpPr>
          <p:cNvPr id="3" name="Titre 2"/>
          <p:cNvSpPr>
            <a:spLocks noGrp="1"/>
          </p:cNvSpPr>
          <p:nvPr>
            <p:ph type="title"/>
          </p:nvPr>
        </p:nvSpPr>
        <p:spPr>
          <a:xfrm>
            <a:off x="457200" y="274638"/>
            <a:ext cx="8435280" cy="1143000"/>
          </a:xfrm>
        </p:spPr>
        <p:txBody>
          <a:bodyPr>
            <a:noAutofit/>
          </a:bodyPr>
          <a:lstStyle/>
          <a:p>
            <a:r>
              <a:rPr lang="fr-CA" sz="3600" b="1" dirty="0"/>
              <a:t>Jeunes proches aidants</a:t>
            </a:r>
            <a:endParaRPr lang="fr-CA" sz="2800" dirty="0">
              <a:latin typeface="Arial" pitchFamily="34" charset="0"/>
              <a:cs typeface="Arial" pitchFamily="34" charset="0"/>
            </a:endParaRPr>
          </a:p>
        </p:txBody>
      </p:sp>
    </p:spTree>
    <p:extLst>
      <p:ext uri="{BB962C8B-B14F-4D97-AF65-F5344CB8AC3E}">
        <p14:creationId xmlns:p14="http://schemas.microsoft.com/office/powerpoint/2010/main" val="1751909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52EF3AD-1097-AABD-4F99-85BA1C6B6E4C}"/>
              </a:ext>
            </a:extLst>
          </p:cNvPr>
          <p:cNvSpPr>
            <a:spLocks noGrp="1"/>
          </p:cNvSpPr>
          <p:nvPr>
            <p:ph idx="1"/>
          </p:nvPr>
        </p:nvSpPr>
        <p:spPr>
          <a:xfrm>
            <a:off x="179512" y="1700808"/>
            <a:ext cx="8856984" cy="4608512"/>
          </a:xfrm>
        </p:spPr>
        <p:txBody>
          <a:bodyPr>
            <a:normAutofit fontScale="92500" lnSpcReduction="10000"/>
          </a:bodyPr>
          <a:lstStyle/>
          <a:p>
            <a:pPr marL="652018" indent="-342900">
              <a:lnSpc>
                <a:spcPct val="110000"/>
              </a:lnSpc>
              <a:spcBef>
                <a:spcPts val="600"/>
              </a:spcBef>
              <a:spcAft>
                <a:spcPts val="600"/>
              </a:spcAft>
            </a:pPr>
            <a:r>
              <a:rPr lang="fr-CA" sz="2400" dirty="0"/>
              <a:t>Action 4.6 du PAISM</a:t>
            </a:r>
          </a:p>
          <a:p>
            <a:pPr marL="652018" indent="-342900">
              <a:lnSpc>
                <a:spcPct val="110000"/>
              </a:lnSpc>
              <a:spcBef>
                <a:spcPts val="600"/>
              </a:spcBef>
              <a:spcAft>
                <a:spcPts val="600"/>
              </a:spcAft>
            </a:pPr>
            <a:r>
              <a:rPr lang="fr-CA" sz="2400" dirty="0"/>
              <a:t>Porteur : CAP santé mentale</a:t>
            </a:r>
          </a:p>
          <a:p>
            <a:pPr marL="652018" indent="-342900">
              <a:lnSpc>
                <a:spcPct val="110000"/>
              </a:lnSpc>
              <a:spcBef>
                <a:spcPts val="600"/>
              </a:spcBef>
              <a:spcAft>
                <a:spcPts val="600"/>
              </a:spcAft>
            </a:pPr>
            <a:r>
              <a:rPr lang="fr-CA" sz="2400" dirty="0"/>
              <a:t>Objectif : repérer et soutenir les jeunes proches aidants en santé mentale</a:t>
            </a:r>
          </a:p>
          <a:p>
            <a:pPr marL="652018" indent="-342900">
              <a:lnSpc>
                <a:spcPct val="110000"/>
              </a:lnSpc>
              <a:spcBef>
                <a:spcPts val="600"/>
              </a:spcBef>
              <a:spcAft>
                <a:spcPts val="600"/>
              </a:spcAft>
            </a:pPr>
            <a:r>
              <a:rPr lang="fr-CA" sz="2400" dirty="0"/>
              <a:t>50 jeunes agents de sensibilisation et de soutien embauchés et répartis dans toutes les régions du Québec</a:t>
            </a:r>
          </a:p>
          <a:p>
            <a:pPr marL="652018" indent="-342900">
              <a:lnSpc>
                <a:spcPct val="110000"/>
              </a:lnSpc>
              <a:spcBef>
                <a:spcPts val="600"/>
              </a:spcBef>
              <a:spcAft>
                <a:spcPts val="600"/>
              </a:spcAft>
            </a:pPr>
            <a:r>
              <a:rPr lang="fr-CA" sz="2400" dirty="0"/>
              <a:t>Financement</a:t>
            </a:r>
          </a:p>
          <a:p>
            <a:pPr marL="908050" lvl="1" indent="-342900">
              <a:lnSpc>
                <a:spcPct val="110000"/>
              </a:lnSpc>
              <a:spcBef>
                <a:spcPts val="0"/>
              </a:spcBef>
              <a:spcAft>
                <a:spcPts val="0"/>
              </a:spcAft>
            </a:pPr>
            <a:r>
              <a:rPr lang="fr-CA" sz="2000" dirty="0"/>
              <a:t>MSSS</a:t>
            </a:r>
          </a:p>
          <a:p>
            <a:pPr marL="908050" lvl="1" indent="-342900">
              <a:lnSpc>
                <a:spcPct val="110000"/>
              </a:lnSpc>
              <a:spcBef>
                <a:spcPts val="0"/>
              </a:spcBef>
              <a:spcAft>
                <a:spcPts val="0"/>
              </a:spcAft>
            </a:pPr>
            <a:r>
              <a:rPr lang="fr-CA" sz="2000" dirty="0"/>
              <a:t>APPUI pour les proches aidants</a:t>
            </a:r>
          </a:p>
          <a:p>
            <a:pPr marL="908050" lvl="1" indent="-342900">
              <a:lnSpc>
                <a:spcPct val="110000"/>
              </a:lnSpc>
              <a:spcBef>
                <a:spcPts val="0"/>
              </a:spcBef>
              <a:spcAft>
                <a:spcPts val="0"/>
              </a:spcAft>
            </a:pPr>
            <a:r>
              <a:rPr lang="fr-CA" sz="2000" dirty="0"/>
              <a:t>FFMSQ : réseau de vigies qui réfèrent les jeunes proches aidants ayant besoin de soutien</a:t>
            </a:r>
          </a:p>
          <a:p>
            <a:pPr marL="652018" indent="-342900">
              <a:lnSpc>
                <a:spcPct val="110000"/>
              </a:lnSpc>
              <a:spcBef>
                <a:spcPts val="600"/>
              </a:spcBef>
              <a:spcAft>
                <a:spcPts val="600"/>
              </a:spcAft>
            </a:pPr>
            <a:endParaRPr lang="fr-CA" sz="2400" dirty="0"/>
          </a:p>
        </p:txBody>
      </p:sp>
      <p:sp>
        <p:nvSpPr>
          <p:cNvPr id="3" name="Titre 2">
            <a:extLst>
              <a:ext uri="{FF2B5EF4-FFF2-40B4-BE49-F238E27FC236}">
                <a16:creationId xmlns:a16="http://schemas.microsoft.com/office/drawing/2014/main" id="{5302D4D0-5F03-6185-D794-6D1F1BC3A1B1}"/>
              </a:ext>
            </a:extLst>
          </p:cNvPr>
          <p:cNvSpPr>
            <a:spLocks noGrp="1"/>
          </p:cNvSpPr>
          <p:nvPr>
            <p:ph type="title"/>
          </p:nvPr>
        </p:nvSpPr>
        <p:spPr/>
        <p:txBody>
          <a:bodyPr/>
          <a:lstStyle/>
          <a:p>
            <a:r>
              <a:rPr lang="fr-CA" sz="3600" dirty="0"/>
              <a:t>Projet « Aider sans filtre, </a:t>
            </a:r>
            <a:br>
              <a:rPr lang="fr-CA" sz="3600" dirty="0"/>
            </a:br>
            <a:r>
              <a:rPr lang="fr-CA" sz="3600" dirty="0"/>
              <a:t>pour et avec les jeunes »</a:t>
            </a:r>
          </a:p>
        </p:txBody>
      </p:sp>
    </p:spTree>
    <p:extLst>
      <p:ext uri="{BB962C8B-B14F-4D97-AF65-F5344CB8AC3E}">
        <p14:creationId xmlns:p14="http://schemas.microsoft.com/office/powerpoint/2010/main" val="2434871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00100" indent="-800100" algn="l"/>
            <a:r>
              <a:rPr lang="fr-CA" dirty="0"/>
              <a:t>5. Comment soutenir </a:t>
            </a:r>
            <a:br>
              <a:rPr lang="fr-CA" dirty="0"/>
            </a:br>
            <a:r>
              <a:rPr lang="fr-CA" dirty="0"/>
              <a:t>les proches ?</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p:txBody>
          <a:bodyPr/>
          <a:lstStyle/>
          <a:p>
            <a:pPr marL="342900" indent="-342900">
              <a:buFontTx/>
              <a:buChar char="-"/>
            </a:pPr>
            <a:r>
              <a:rPr lang="fr-CA" dirty="0"/>
              <a:t>Considérer</a:t>
            </a:r>
          </a:p>
          <a:p>
            <a:pPr marL="342900" indent="-342900">
              <a:buFontTx/>
              <a:buChar char="-"/>
            </a:pPr>
            <a:r>
              <a:rPr lang="fr-CA" dirty="0"/>
              <a:t>Intégrer</a:t>
            </a:r>
          </a:p>
          <a:p>
            <a:pPr marL="342900" indent="-342900">
              <a:buFontTx/>
              <a:buChar char="-"/>
            </a:pPr>
            <a:r>
              <a:rPr lang="fr-CA" dirty="0"/>
              <a:t>Outiller</a:t>
            </a:r>
          </a:p>
        </p:txBody>
      </p:sp>
    </p:spTree>
    <p:extLst>
      <p:ext uri="{BB962C8B-B14F-4D97-AF65-F5344CB8AC3E}">
        <p14:creationId xmlns:p14="http://schemas.microsoft.com/office/powerpoint/2010/main" val="4157637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01C73DF-EF11-A5FE-032B-F5C91A6AD090}"/>
              </a:ext>
            </a:extLst>
          </p:cNvPr>
          <p:cNvSpPr>
            <a:spLocks noGrp="1"/>
          </p:cNvSpPr>
          <p:nvPr>
            <p:ph idx="1"/>
          </p:nvPr>
        </p:nvSpPr>
        <p:spPr>
          <a:xfrm>
            <a:off x="179512" y="1772816"/>
            <a:ext cx="8507288" cy="4608512"/>
          </a:xfrm>
        </p:spPr>
        <p:txBody>
          <a:bodyPr>
            <a:normAutofit fontScale="92500" lnSpcReduction="20000"/>
          </a:bodyPr>
          <a:lstStyle/>
          <a:p>
            <a:pPr marL="280988" indent="-280988">
              <a:spcBef>
                <a:spcPts val="300"/>
              </a:spcBef>
              <a:spcAft>
                <a:spcPts val="300"/>
              </a:spcAft>
            </a:pPr>
            <a:r>
              <a:rPr lang="fr-FR" sz="2400" b="1" dirty="0">
                <a:effectLst/>
                <a:ea typeface="Calibri" panose="020F0502020204030204" pitchFamily="34" charset="0"/>
                <a:cs typeface="Times New Roman" panose="02020603050405020304" pitchFamily="18" charset="0"/>
              </a:rPr>
              <a:t>Action 7.5 du PAISM</a:t>
            </a:r>
          </a:p>
          <a:p>
            <a:pPr marL="280988" indent="-280988">
              <a:spcBef>
                <a:spcPts val="300"/>
              </a:spcBef>
              <a:spcAft>
                <a:spcPts val="300"/>
              </a:spcAft>
            </a:pPr>
            <a:r>
              <a:rPr lang="fr-FR" sz="2400" b="1" dirty="0">
                <a:effectLst/>
                <a:ea typeface="Calibri" panose="020F0502020204030204" pitchFamily="34" charset="0"/>
                <a:cs typeface="Times New Roman" panose="02020603050405020304" pitchFamily="18" charset="0"/>
              </a:rPr>
              <a:t>Porteur : CIUSSS de la Capitale-Nationale</a:t>
            </a:r>
          </a:p>
          <a:p>
            <a:pPr marL="280988" indent="-280988">
              <a:spcBef>
                <a:spcPts val="300"/>
              </a:spcBef>
              <a:spcAft>
                <a:spcPts val="300"/>
              </a:spcAft>
            </a:pPr>
            <a:r>
              <a:rPr lang="fr-FR" sz="2400" b="1" dirty="0">
                <a:ea typeface="Calibri" panose="020F0502020204030204" pitchFamily="34" charset="0"/>
                <a:cs typeface="Times New Roman" panose="02020603050405020304" pitchFamily="18" charset="0"/>
              </a:rPr>
              <a:t>O</a:t>
            </a:r>
            <a:r>
              <a:rPr lang="fr-FR" sz="2400" b="1" dirty="0">
                <a:effectLst/>
                <a:ea typeface="Calibri" panose="020F0502020204030204" pitchFamily="34" charset="0"/>
                <a:cs typeface="Times New Roman" panose="02020603050405020304" pitchFamily="18" charset="0"/>
              </a:rPr>
              <a:t>bjectifs du guide : </a:t>
            </a:r>
            <a:endParaRPr lang="fr-CA" sz="2400" dirty="0">
              <a:effectLst/>
              <a:ea typeface="Calibri" panose="020F0502020204030204" pitchFamily="34" charset="0"/>
              <a:cs typeface="Times New Roman" panose="02020603050405020304" pitchFamily="18" charset="0"/>
            </a:endParaRPr>
          </a:p>
          <a:p>
            <a:pPr marL="541782" lvl="1" indent="-285750" algn="just">
              <a:lnSpc>
                <a:spcPct val="115000"/>
              </a:lnSpc>
              <a:spcBef>
                <a:spcPts val="300"/>
              </a:spcBef>
              <a:spcAft>
                <a:spcPts val="300"/>
              </a:spcAft>
            </a:pPr>
            <a:r>
              <a:rPr lang="fr-FR" sz="1800" dirty="0">
                <a:effectLst/>
                <a:ea typeface="Calibri" panose="020F0502020204030204" pitchFamily="34" charset="0"/>
                <a:cs typeface="Times New Roman" panose="02020603050405020304" pitchFamily="18" charset="0"/>
              </a:rPr>
              <a:t>Dégager un portrait des obstacles (cliniques, éthiques et légaux) et des facilitateurs en lien avec l’implication des proches dans le processus de rétablissement des personnes vivant un problème de santé mentale</a:t>
            </a:r>
            <a:endParaRPr lang="fr-CA" sz="1800" dirty="0">
              <a:effectLst/>
              <a:ea typeface="Calibri" panose="020F0502020204030204" pitchFamily="34" charset="0"/>
              <a:cs typeface="Times New Roman" panose="02020603050405020304" pitchFamily="18" charset="0"/>
            </a:endParaRPr>
          </a:p>
          <a:p>
            <a:pPr marL="541782" lvl="1" indent="-285750" algn="just">
              <a:lnSpc>
                <a:spcPct val="115000"/>
              </a:lnSpc>
              <a:spcBef>
                <a:spcPts val="300"/>
              </a:spcBef>
              <a:spcAft>
                <a:spcPts val="300"/>
              </a:spcAft>
            </a:pPr>
            <a:r>
              <a:rPr lang="fr-FR" sz="1800" dirty="0">
                <a:effectLst/>
                <a:ea typeface="Calibri" panose="020F0502020204030204" pitchFamily="34" charset="0"/>
                <a:cs typeface="Times New Roman" panose="02020603050405020304" pitchFamily="18" charset="0"/>
              </a:rPr>
              <a:t>Améliorer les compétences des intervenants au regard de l’implication des </a:t>
            </a:r>
            <a:r>
              <a:rPr lang="fr-CA" sz="1800" dirty="0">
                <a:effectLst/>
                <a:ea typeface="Calibri" panose="020F0502020204030204" pitchFamily="34" charset="0"/>
                <a:cs typeface="Times New Roman" panose="02020603050405020304" pitchFamily="18" charset="0"/>
              </a:rPr>
              <a:t>proches et les </a:t>
            </a:r>
            <a:r>
              <a:rPr lang="fr-FR" sz="1800" dirty="0">
                <a:effectLst/>
                <a:ea typeface="Calibri" panose="020F0502020204030204" pitchFamily="34" charset="0"/>
                <a:cs typeface="Times New Roman" panose="02020603050405020304" pitchFamily="18" charset="0"/>
              </a:rPr>
              <a:t>soutenir dans l’adoption de pratiques visant l’implication des proches</a:t>
            </a:r>
          </a:p>
          <a:p>
            <a:pPr marL="541782" lvl="1" indent="-285750" algn="just">
              <a:lnSpc>
                <a:spcPct val="115000"/>
              </a:lnSpc>
              <a:spcBef>
                <a:spcPts val="300"/>
              </a:spcBef>
              <a:spcAft>
                <a:spcPts val="300"/>
              </a:spcAft>
            </a:pPr>
            <a:endParaRPr lang="fr-FR" sz="1800" dirty="0">
              <a:effectLst/>
              <a:ea typeface="Calibri" panose="020F0502020204030204" pitchFamily="34" charset="0"/>
              <a:cs typeface="Times New Roman" panose="02020603050405020304" pitchFamily="18" charset="0"/>
            </a:endParaRPr>
          </a:p>
          <a:p>
            <a:pPr marL="0" indent="0" algn="ctr">
              <a:lnSpc>
                <a:spcPct val="115000"/>
              </a:lnSpc>
              <a:spcBef>
                <a:spcPts val="300"/>
              </a:spcBef>
              <a:spcAft>
                <a:spcPts val="300"/>
              </a:spcAft>
              <a:buNone/>
            </a:pPr>
            <a:r>
              <a:rPr lang="fr-FR" sz="2100" dirty="0">
                <a:ea typeface="Calibri" panose="020F0502020204030204" pitchFamily="34" charset="0"/>
                <a:cs typeface="Times New Roman" panose="02020603050405020304" pitchFamily="18" charset="0"/>
                <a:hlinkClick r:id="rId2"/>
              </a:rPr>
              <a:t>https://publications.msss.gouv.qc.ca/msss/document-003699/</a:t>
            </a:r>
            <a:endParaRPr lang="fr-FR" sz="2100" dirty="0">
              <a:ea typeface="Calibri" panose="020F0502020204030204" pitchFamily="34" charset="0"/>
              <a:cs typeface="Times New Roman" panose="02020603050405020304" pitchFamily="18" charset="0"/>
            </a:endParaRPr>
          </a:p>
          <a:p>
            <a:pPr marL="0" indent="0" algn="just">
              <a:lnSpc>
                <a:spcPct val="115000"/>
              </a:lnSpc>
              <a:spcBef>
                <a:spcPts val="300"/>
              </a:spcBef>
              <a:spcAft>
                <a:spcPts val="300"/>
              </a:spcAft>
              <a:buNone/>
            </a:pPr>
            <a:endParaRPr lang="fr-FR" sz="2400" dirty="0">
              <a:ea typeface="Calibri" panose="020F0502020204030204" pitchFamily="34" charset="0"/>
              <a:cs typeface="Times New Roman" panose="02020603050405020304" pitchFamily="18" charset="0"/>
            </a:endParaRPr>
          </a:p>
          <a:p>
            <a:pPr marL="0" indent="0" algn="ctr">
              <a:lnSpc>
                <a:spcPct val="115000"/>
              </a:lnSpc>
              <a:spcBef>
                <a:spcPts val="300"/>
              </a:spcBef>
              <a:spcAft>
                <a:spcPts val="300"/>
              </a:spcAft>
              <a:buNone/>
            </a:pPr>
            <a:r>
              <a:rPr lang="fr-FR" sz="2400" b="1" dirty="0">
                <a:ea typeface="Calibri" panose="020F0502020204030204" pitchFamily="34" charset="0"/>
                <a:cs typeface="Times New Roman" panose="02020603050405020304" pitchFamily="18" charset="0"/>
              </a:rPr>
              <a:t>Objectif du MSSS :</a:t>
            </a:r>
            <a:br>
              <a:rPr lang="fr-FR" sz="2400" b="1" dirty="0">
                <a:ea typeface="Calibri" panose="020F0502020204030204" pitchFamily="34" charset="0"/>
                <a:cs typeface="Times New Roman" panose="02020603050405020304" pitchFamily="18" charset="0"/>
              </a:rPr>
            </a:br>
            <a:r>
              <a:rPr lang="fr-FR" sz="2400" b="1" dirty="0">
                <a:ea typeface="Calibri" panose="020F0502020204030204" pitchFamily="34" charset="0"/>
                <a:cs typeface="Times New Roman" panose="02020603050405020304" pitchFamily="18" charset="0"/>
              </a:rPr>
              <a:t>implantation du guide à travers le Québec</a:t>
            </a:r>
            <a:endParaRPr lang="fr-CA" sz="2400" b="1" dirty="0">
              <a:effectLst/>
              <a:ea typeface="Calibri" panose="020F0502020204030204" pitchFamily="34" charset="0"/>
              <a:cs typeface="Times New Roman" panose="02020603050405020304" pitchFamily="18" charset="0"/>
            </a:endParaRPr>
          </a:p>
        </p:txBody>
      </p:sp>
      <p:sp>
        <p:nvSpPr>
          <p:cNvPr id="3" name="Titre 2">
            <a:extLst>
              <a:ext uri="{FF2B5EF4-FFF2-40B4-BE49-F238E27FC236}">
                <a16:creationId xmlns:a16="http://schemas.microsoft.com/office/drawing/2014/main" id="{6BB9A5DD-486B-5E55-2FDE-1DA2F6C1DA2E}"/>
              </a:ext>
            </a:extLst>
          </p:cNvPr>
          <p:cNvSpPr>
            <a:spLocks noGrp="1"/>
          </p:cNvSpPr>
          <p:nvPr>
            <p:ph type="title"/>
          </p:nvPr>
        </p:nvSpPr>
        <p:spPr>
          <a:xfrm>
            <a:off x="0" y="274638"/>
            <a:ext cx="8964488" cy="1143000"/>
          </a:xfrm>
        </p:spPr>
        <p:txBody>
          <a:bodyPr/>
          <a:lstStyle/>
          <a:p>
            <a:pPr marL="109728" indent="0">
              <a:spcBef>
                <a:spcPts val="0"/>
              </a:spcBef>
              <a:buNone/>
            </a:pPr>
            <a:r>
              <a:rPr lang="fr-CA" sz="2800" i="0" dirty="0">
                <a:effectLst/>
                <a:latin typeface="Google Sans"/>
              </a:rPr>
              <a:t>Guide de bonnes pratiques pour l’implication des proches en santé mentale : considérer, intégrer, outiller</a:t>
            </a:r>
          </a:p>
        </p:txBody>
      </p:sp>
    </p:spTree>
    <p:extLst>
      <p:ext uri="{BB962C8B-B14F-4D97-AF65-F5344CB8AC3E}">
        <p14:creationId xmlns:p14="http://schemas.microsoft.com/office/powerpoint/2010/main" val="3714611001"/>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9DF9247-32B8-A3F4-6048-61CB6D36A83D}"/>
              </a:ext>
            </a:extLst>
          </p:cNvPr>
          <p:cNvSpPr>
            <a:spLocks noGrp="1"/>
          </p:cNvSpPr>
          <p:nvPr>
            <p:ph idx="1"/>
          </p:nvPr>
        </p:nvSpPr>
        <p:spPr>
          <a:xfrm>
            <a:off x="179512" y="1268760"/>
            <a:ext cx="8964488" cy="5314602"/>
          </a:xfrm>
        </p:spPr>
        <p:txBody>
          <a:bodyPr>
            <a:normAutofit/>
          </a:bodyPr>
          <a:lstStyle/>
          <a:p>
            <a:r>
              <a:rPr lang="fr-CA" sz="2000" dirty="0"/>
              <a:t>Ligne téléphonique pour être dirigé vers l’association de sa région : </a:t>
            </a:r>
            <a:r>
              <a:rPr lang="fr-CA" sz="2000" dirty="0">
                <a:solidFill>
                  <a:srgbClr val="00B0F0"/>
                </a:solidFill>
              </a:rPr>
              <a:t>1-855-272-7837</a:t>
            </a:r>
          </a:p>
          <a:p>
            <a:r>
              <a:rPr lang="fr-CA" sz="2000" dirty="0"/>
              <a:t>Plateforme web : </a:t>
            </a:r>
            <a:r>
              <a:rPr lang="fr-CA" sz="2000" dirty="0" err="1">
                <a:solidFill>
                  <a:srgbClr val="00B0F0"/>
                </a:solidFill>
              </a:rPr>
              <a:t>capsantementale.ca</a:t>
            </a:r>
            <a:endParaRPr lang="fr-CA" sz="2000" dirty="0">
              <a:solidFill>
                <a:srgbClr val="00B0F0"/>
              </a:solidFill>
            </a:endParaRPr>
          </a:p>
          <a:p>
            <a:r>
              <a:rPr lang="fr-CA" sz="2000" dirty="0"/>
              <a:t>Réseau des 53 associations : </a:t>
            </a:r>
          </a:p>
          <a:p>
            <a:pPr lvl="1"/>
            <a:r>
              <a:rPr lang="fr-CA" sz="2000" dirty="0">
                <a:solidFill>
                  <a:srgbClr val="00B0F0"/>
                </a:solidFill>
              </a:rPr>
              <a:t>https://</a:t>
            </a:r>
            <a:r>
              <a:rPr lang="fr-CA" sz="2000" dirty="0" err="1">
                <a:solidFill>
                  <a:srgbClr val="00B0F0"/>
                </a:solidFill>
              </a:rPr>
              <a:t>www.capsantementale.ca</a:t>
            </a:r>
            <a:r>
              <a:rPr lang="fr-CA" sz="2000" dirty="0">
                <a:solidFill>
                  <a:srgbClr val="00B0F0"/>
                </a:solidFill>
              </a:rPr>
              <a:t>/</a:t>
            </a:r>
            <a:r>
              <a:rPr lang="fr-CA" sz="2000" dirty="0" err="1">
                <a:solidFill>
                  <a:srgbClr val="00B0F0"/>
                </a:solidFill>
              </a:rPr>
              <a:t>reseau</a:t>
            </a:r>
            <a:r>
              <a:rPr lang="fr-CA" sz="2000" dirty="0">
                <a:solidFill>
                  <a:srgbClr val="00B0F0"/>
                </a:solidFill>
              </a:rPr>
              <a:t>-organismes-aide/</a:t>
            </a:r>
          </a:p>
          <a:p>
            <a:r>
              <a:rPr lang="fr-CA" sz="2000" dirty="0"/>
              <a:t>Autogestion en ligne CAP Mieux-Être : </a:t>
            </a:r>
          </a:p>
          <a:p>
            <a:pPr lvl="1"/>
            <a:r>
              <a:rPr lang="fr-CA" sz="2000" dirty="0">
                <a:solidFill>
                  <a:srgbClr val="00B0F0"/>
                </a:solidFill>
              </a:rPr>
              <a:t>https://</a:t>
            </a:r>
            <a:r>
              <a:rPr lang="fr-CA" sz="2000" dirty="0" err="1">
                <a:solidFill>
                  <a:srgbClr val="00B0F0"/>
                </a:solidFill>
              </a:rPr>
              <a:t>www.capmieuxetre.ca</a:t>
            </a:r>
            <a:r>
              <a:rPr lang="fr-CA" sz="2000" dirty="0">
                <a:solidFill>
                  <a:srgbClr val="00B0F0"/>
                </a:solidFill>
              </a:rPr>
              <a:t>/</a:t>
            </a:r>
            <a:r>
              <a:rPr lang="fr-CA" sz="2000" dirty="0" err="1">
                <a:solidFill>
                  <a:srgbClr val="00B0F0"/>
                </a:solidFill>
              </a:rPr>
              <a:t>fr</a:t>
            </a:r>
            <a:r>
              <a:rPr lang="fr-CA" sz="2000" dirty="0">
                <a:solidFill>
                  <a:srgbClr val="00B0F0"/>
                </a:solidFill>
              </a:rPr>
              <a:t>/</a:t>
            </a:r>
          </a:p>
          <a:p>
            <a:r>
              <a:rPr lang="fr-CA" sz="2000" dirty="0"/>
              <a:t>Aider sans filtre, pour et avec les jeunes : </a:t>
            </a:r>
          </a:p>
          <a:p>
            <a:pPr lvl="1"/>
            <a:r>
              <a:rPr lang="fr-CA" sz="2000" dirty="0">
                <a:solidFill>
                  <a:srgbClr val="00B0F0"/>
                </a:solidFill>
              </a:rPr>
              <a:t>https://</a:t>
            </a:r>
            <a:r>
              <a:rPr lang="fr-CA" sz="2000" dirty="0" err="1">
                <a:solidFill>
                  <a:srgbClr val="00B0F0"/>
                </a:solidFill>
              </a:rPr>
              <a:t>www.capsantementale.ca</a:t>
            </a:r>
            <a:r>
              <a:rPr lang="fr-CA" sz="2000" dirty="0">
                <a:solidFill>
                  <a:srgbClr val="00B0F0"/>
                </a:solidFill>
              </a:rPr>
              <a:t>/aider-sans-filtre/</a:t>
            </a:r>
          </a:p>
        </p:txBody>
      </p:sp>
      <p:sp>
        <p:nvSpPr>
          <p:cNvPr id="3" name="Titre 2">
            <a:extLst>
              <a:ext uri="{FF2B5EF4-FFF2-40B4-BE49-F238E27FC236}">
                <a16:creationId xmlns:a16="http://schemas.microsoft.com/office/drawing/2014/main" id="{8EDBE108-13EF-B08A-773B-B332FB5C60AE}"/>
              </a:ext>
            </a:extLst>
          </p:cNvPr>
          <p:cNvSpPr>
            <a:spLocks noGrp="1"/>
          </p:cNvSpPr>
          <p:nvPr>
            <p:ph type="title"/>
          </p:nvPr>
        </p:nvSpPr>
        <p:spPr/>
        <p:txBody>
          <a:bodyPr/>
          <a:lstStyle/>
          <a:p>
            <a:r>
              <a:rPr lang="fr-CA" sz="3600" dirty="0"/>
              <a:t>Services de CAP santé mentale</a:t>
            </a:r>
          </a:p>
        </p:txBody>
      </p:sp>
    </p:spTree>
    <p:extLst>
      <p:ext uri="{BB962C8B-B14F-4D97-AF65-F5344CB8AC3E}">
        <p14:creationId xmlns:p14="http://schemas.microsoft.com/office/powerpoint/2010/main" val="151910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8844BED-4A88-2203-644E-9C0D0E82D052}"/>
              </a:ext>
            </a:extLst>
          </p:cNvPr>
          <p:cNvSpPr>
            <a:spLocks noGrp="1"/>
          </p:cNvSpPr>
          <p:nvPr>
            <p:ph idx="1"/>
          </p:nvPr>
        </p:nvSpPr>
        <p:spPr>
          <a:xfrm>
            <a:off x="457200" y="1916832"/>
            <a:ext cx="8229600" cy="4090459"/>
          </a:xfrm>
        </p:spPr>
        <p:txBody>
          <a:bodyPr>
            <a:normAutofit/>
          </a:bodyPr>
          <a:lstStyle/>
          <a:p>
            <a:pPr marL="285750" indent="-285750">
              <a:spcBef>
                <a:spcPts val="1800"/>
              </a:spcBef>
              <a:spcAft>
                <a:spcPts val="1800"/>
              </a:spcAft>
            </a:pPr>
            <a:r>
              <a:rPr lang="fr-CA" sz="2800" dirty="0">
                <a:effectLst/>
                <a:ea typeface="Calibri" panose="020F0502020204030204" pitchFamily="34" charset="0"/>
                <a:cs typeface="Times New Roman" panose="02020603050405020304" pitchFamily="18" charset="0"/>
              </a:rPr>
              <a:t>Sensibiliser aux besoins et aux réalités des proches en santé mentale</a:t>
            </a:r>
          </a:p>
          <a:p>
            <a:pPr marL="285750" indent="-285750"/>
            <a:r>
              <a:rPr lang="fr-CA" sz="2800" dirty="0">
                <a:effectLst/>
                <a:ea typeface="Calibri" panose="020F0502020204030204" pitchFamily="34" charset="0"/>
                <a:cs typeface="Times New Roman" panose="02020603050405020304" pitchFamily="18" charset="0"/>
              </a:rPr>
              <a:t>Informer sur les services offerts aux proches en santé mentale</a:t>
            </a:r>
          </a:p>
          <a:p>
            <a:pPr marL="285750" indent="-285750"/>
            <a:r>
              <a:rPr lang="fr-CA" sz="2800" dirty="0">
                <a:effectLst/>
                <a:ea typeface="Calibri" panose="020F0502020204030204" pitchFamily="34" charset="0"/>
                <a:cs typeface="Times New Roman" panose="02020603050405020304" pitchFamily="18" charset="0"/>
              </a:rPr>
              <a:t>Favoriser le référencement des proches vers les ressources de soutien</a:t>
            </a:r>
          </a:p>
        </p:txBody>
      </p:sp>
      <p:sp>
        <p:nvSpPr>
          <p:cNvPr id="3" name="Titre 2">
            <a:extLst>
              <a:ext uri="{FF2B5EF4-FFF2-40B4-BE49-F238E27FC236}">
                <a16:creationId xmlns:a16="http://schemas.microsoft.com/office/drawing/2014/main" id="{A6A9017E-B996-8BBF-3B5B-C910FE1F27EE}"/>
              </a:ext>
            </a:extLst>
          </p:cNvPr>
          <p:cNvSpPr>
            <a:spLocks noGrp="1"/>
          </p:cNvSpPr>
          <p:nvPr>
            <p:ph type="title"/>
          </p:nvPr>
        </p:nvSpPr>
        <p:spPr/>
        <p:txBody>
          <a:bodyPr/>
          <a:lstStyle/>
          <a:p>
            <a:r>
              <a:rPr lang="fr-CA" sz="3600" dirty="0"/>
              <a:t>Objectifs de la présentation</a:t>
            </a:r>
          </a:p>
        </p:txBody>
      </p:sp>
    </p:spTree>
    <p:extLst>
      <p:ext uri="{BB962C8B-B14F-4D97-AF65-F5344CB8AC3E}">
        <p14:creationId xmlns:p14="http://schemas.microsoft.com/office/powerpoint/2010/main" val="1956778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457200" y="1481328"/>
            <a:ext cx="8229600" cy="4827992"/>
          </a:xfrm>
        </p:spPr>
        <p:txBody>
          <a:bodyPr>
            <a:normAutofit fontScale="55000" lnSpcReduction="20000"/>
          </a:bodyPr>
          <a:lstStyle/>
          <a:p>
            <a:pPr marL="2540000" indent="-395288">
              <a:buNone/>
            </a:pPr>
            <a:r>
              <a:rPr lang="fr-CA" sz="3600" b="1" u="sng" dirty="0"/>
              <a:t>Principale plainte des proches</a:t>
            </a:r>
          </a:p>
          <a:p>
            <a:pPr marL="3290888" indent="-271463">
              <a:buNone/>
            </a:pPr>
            <a:r>
              <a:rPr lang="fr-CA" sz="4500" b="1" dirty="0"/>
              <a:t>On n’est pas</a:t>
            </a:r>
          </a:p>
          <a:p>
            <a:pPr marL="3511550" lvl="1" indent="-282575"/>
            <a:r>
              <a:rPr lang="fr-CA" sz="4500" b="1" dirty="0"/>
              <a:t>écouté</a:t>
            </a:r>
          </a:p>
          <a:p>
            <a:pPr marL="3511550" lvl="1" indent="-282575"/>
            <a:r>
              <a:rPr lang="fr-CA" sz="4500" b="1" dirty="0"/>
              <a:t>impliqué</a:t>
            </a:r>
          </a:p>
          <a:p>
            <a:pPr marL="3511550" lvl="1" indent="-282575"/>
            <a:r>
              <a:rPr lang="fr-CA" sz="4500" b="1" dirty="0"/>
              <a:t>informé</a:t>
            </a:r>
          </a:p>
          <a:p>
            <a:pPr lvl="1"/>
            <a:endParaRPr lang="fr-CA" sz="2400" dirty="0"/>
          </a:p>
          <a:p>
            <a:pPr marL="95250" lvl="1" indent="0" algn="ctr">
              <a:buNone/>
            </a:pPr>
            <a:r>
              <a:rPr lang="fr-CA" sz="4400" b="1" dirty="0"/>
              <a:t>MERCI de contribuer </a:t>
            </a:r>
            <a:br>
              <a:rPr lang="fr-CA" sz="4400" b="1" dirty="0"/>
            </a:br>
            <a:r>
              <a:rPr lang="fr-CA" sz="4400" b="1" dirty="0"/>
              <a:t>au changement de culture </a:t>
            </a:r>
            <a:br>
              <a:rPr lang="fr-CA" sz="4400" b="1" dirty="0"/>
            </a:br>
            <a:r>
              <a:rPr lang="fr-CA" sz="4400" b="1" dirty="0"/>
              <a:t>à l’égard des proches </a:t>
            </a:r>
            <a:br>
              <a:rPr lang="fr-CA" sz="4400" b="1" dirty="0"/>
            </a:br>
            <a:r>
              <a:rPr lang="fr-CA" sz="4400" b="1" dirty="0"/>
              <a:t>en santé mentale !</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Considérer les proches</a:t>
            </a:r>
          </a:p>
        </p:txBody>
      </p:sp>
    </p:spTree>
    <p:extLst>
      <p:ext uri="{BB962C8B-B14F-4D97-AF65-F5344CB8AC3E}">
        <p14:creationId xmlns:p14="http://schemas.microsoft.com/office/powerpoint/2010/main" val="4007294504"/>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348D1-071B-444C-8996-C74CB0B5463B}"/>
              </a:ext>
            </a:extLst>
          </p:cNvPr>
          <p:cNvSpPr>
            <a:spLocks noGrp="1"/>
          </p:cNvSpPr>
          <p:nvPr>
            <p:ph type="title"/>
          </p:nvPr>
        </p:nvSpPr>
        <p:spPr>
          <a:xfrm>
            <a:off x="457200" y="548680"/>
            <a:ext cx="8229600" cy="5256584"/>
          </a:xfrm>
        </p:spPr>
        <p:txBody>
          <a:bodyPr>
            <a:noAutofit/>
          </a:bodyPr>
          <a:lstStyle/>
          <a:p>
            <a:pPr algn="ctr">
              <a:lnSpc>
                <a:spcPct val="150000"/>
              </a:lnSpc>
            </a:pPr>
            <a:r>
              <a:rPr lang="fr-CA" sz="4400" dirty="0"/>
              <a:t>Questions ?</a:t>
            </a:r>
            <a:br>
              <a:rPr lang="fr-CA" sz="4400" dirty="0"/>
            </a:br>
            <a:r>
              <a:rPr lang="fr-CA" sz="4400" dirty="0"/>
              <a:t>Commentaires ?</a:t>
            </a:r>
            <a:br>
              <a:rPr lang="fr-CA" sz="4400" dirty="0"/>
            </a:br>
            <a:r>
              <a:rPr lang="fr-CA" sz="4400" dirty="0"/>
              <a:t>Suggestions ?</a:t>
            </a:r>
            <a:endParaRPr lang="fr-CA" sz="4400" dirty="0">
              <a:solidFill>
                <a:srgbClr val="FFFF00"/>
              </a:solidFill>
            </a:endParaRPr>
          </a:p>
        </p:txBody>
      </p:sp>
    </p:spTree>
    <p:extLst>
      <p:ext uri="{BB962C8B-B14F-4D97-AF65-F5344CB8AC3E}">
        <p14:creationId xmlns:p14="http://schemas.microsoft.com/office/powerpoint/2010/main" val="392598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908721"/>
            <a:ext cx="8424936" cy="2088231"/>
          </a:xfrm>
        </p:spPr>
        <p:txBody>
          <a:bodyPr>
            <a:noAutofit/>
          </a:bodyPr>
          <a:lstStyle/>
          <a:p>
            <a:pPr algn="ctr"/>
            <a:r>
              <a:rPr lang="fr-FR" sz="4000" b="1" dirty="0"/>
              <a:t> </a:t>
            </a:r>
            <a: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Considérer</a:t>
            </a:r>
            <a:b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les proches en santé mentale</a:t>
            </a:r>
            <a:endParaRPr lang="fr-CA" sz="4000" b="1" dirty="0">
              <a:solidFill>
                <a:schemeClr val="accent1"/>
              </a:solidFill>
            </a:endParaRPr>
          </a:p>
        </p:txBody>
      </p:sp>
      <p:sp>
        <p:nvSpPr>
          <p:cNvPr id="3" name="Sous-titre 2"/>
          <p:cNvSpPr>
            <a:spLocks noGrp="1"/>
          </p:cNvSpPr>
          <p:nvPr>
            <p:ph type="subTitle" idx="1"/>
          </p:nvPr>
        </p:nvSpPr>
        <p:spPr>
          <a:xfrm>
            <a:off x="1403648" y="4005064"/>
            <a:ext cx="6400800" cy="1080120"/>
          </a:xfrm>
        </p:spPr>
        <p:txBody>
          <a:bodyPr>
            <a:noAutofit/>
          </a:bodyPr>
          <a:lstStyle/>
          <a:p>
            <a:pPr algn="ctr"/>
            <a:r>
              <a:rPr lang="fr-CA" sz="2800" b="1"/>
              <a:t>Je fais partie </a:t>
            </a:r>
            <a:r>
              <a:rPr lang="fr-CA" sz="2800" b="1" dirty="0"/>
              <a:t>de la solution !</a:t>
            </a:r>
            <a:endParaRPr lang="fr-CA" sz="1100" b="1" dirty="0"/>
          </a:p>
        </p:txBody>
      </p:sp>
    </p:spTree>
    <p:extLst>
      <p:ext uri="{BB962C8B-B14F-4D97-AF65-F5344CB8AC3E}">
        <p14:creationId xmlns:p14="http://schemas.microsoft.com/office/powerpoint/2010/main" val="418090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b="1" dirty="0"/>
              <a:t>Éléments de la présentation</a:t>
            </a:r>
          </a:p>
        </p:txBody>
      </p:sp>
      <p:sp>
        <p:nvSpPr>
          <p:cNvPr id="3" name="Espace réservé du contenu 2"/>
          <p:cNvSpPr>
            <a:spLocks noGrp="1"/>
          </p:cNvSpPr>
          <p:nvPr>
            <p:ph idx="1"/>
          </p:nvPr>
        </p:nvSpPr>
        <p:spPr>
          <a:xfrm>
            <a:off x="683568" y="1844824"/>
            <a:ext cx="8003232" cy="4608512"/>
          </a:xfrm>
        </p:spPr>
        <p:txBody>
          <a:bodyPr>
            <a:normAutofit/>
          </a:bodyPr>
          <a:lstStyle/>
          <a:p>
            <a:pPr marL="514350" indent="-514350">
              <a:spcBef>
                <a:spcPts val="1800"/>
              </a:spcBef>
              <a:spcAft>
                <a:spcPts val="1800"/>
              </a:spcAft>
              <a:buFont typeface="+mj-ea"/>
              <a:buAutoNum type="circleNumDbPlain"/>
            </a:pPr>
            <a:r>
              <a:rPr lang="fr-CA" dirty="0"/>
              <a:t>CAP santé mentale</a:t>
            </a:r>
          </a:p>
          <a:p>
            <a:pPr marL="514350" indent="-514350">
              <a:spcBef>
                <a:spcPts val="1800"/>
              </a:spcBef>
              <a:spcAft>
                <a:spcPts val="1800"/>
              </a:spcAft>
              <a:buFont typeface="+mj-ea"/>
              <a:buAutoNum type="circleNumDbPlain"/>
            </a:pPr>
            <a:r>
              <a:rPr lang="fr-CA" dirty="0"/>
              <a:t>Les proches en santé mentale</a:t>
            </a:r>
          </a:p>
          <a:p>
            <a:pPr marL="514350" indent="-514350">
              <a:spcBef>
                <a:spcPts val="1800"/>
              </a:spcBef>
              <a:spcAft>
                <a:spcPts val="1800"/>
              </a:spcAft>
              <a:buFont typeface="+mj-ea"/>
              <a:buAutoNum type="circleNumDbPlain"/>
            </a:pPr>
            <a:r>
              <a:rPr lang="fr-CA" dirty="0"/>
              <a:t>Pourquoi soutenir les proches ?</a:t>
            </a:r>
          </a:p>
          <a:p>
            <a:pPr marL="514350" indent="-514350">
              <a:spcBef>
                <a:spcPts val="1800"/>
              </a:spcBef>
              <a:spcAft>
                <a:spcPts val="1800"/>
              </a:spcAft>
              <a:buFont typeface="+mj-ea"/>
              <a:buAutoNum type="circleNumDbPlain"/>
            </a:pPr>
            <a:r>
              <a:rPr lang="fr-CA" dirty="0"/>
              <a:t>Les jeunes proches aidants</a:t>
            </a:r>
          </a:p>
          <a:p>
            <a:pPr marL="514350" indent="-514350">
              <a:spcBef>
                <a:spcPts val="1800"/>
              </a:spcBef>
              <a:spcAft>
                <a:spcPts val="1800"/>
              </a:spcAft>
              <a:buFont typeface="+mj-ea"/>
              <a:buAutoNum type="circleNumDbPlain"/>
            </a:pPr>
            <a:r>
              <a:rPr lang="fr-CA" dirty="0"/>
              <a:t>Comment soutenir les proches ?</a:t>
            </a:r>
          </a:p>
        </p:txBody>
      </p:sp>
    </p:spTree>
    <p:extLst>
      <p:ext uri="{BB962C8B-B14F-4D97-AF65-F5344CB8AC3E}">
        <p14:creationId xmlns:p14="http://schemas.microsoft.com/office/powerpoint/2010/main" val="2994577570"/>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38200" indent="-838200" algn="l"/>
            <a:r>
              <a:rPr lang="fr-CA" dirty="0"/>
              <a:t>1. CAP santé mentale</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a:xfrm>
            <a:off x="3922713" y="3140968"/>
            <a:ext cx="4572000" cy="2160240"/>
          </a:xfrm>
        </p:spPr>
        <p:txBody>
          <a:bodyPr>
            <a:normAutofit/>
          </a:bodyPr>
          <a:lstStyle/>
          <a:p>
            <a:pPr marL="1079500" lvl="1" indent="-514350">
              <a:lnSpc>
                <a:spcPct val="110000"/>
              </a:lnSpc>
              <a:spcBef>
                <a:spcPts val="600"/>
              </a:spcBef>
              <a:spcAft>
                <a:spcPts val="600"/>
              </a:spcAft>
              <a:buFont typeface="Arial"/>
              <a:buChar char="•"/>
            </a:pPr>
            <a:r>
              <a:rPr lang="fr-CA" sz="2800" dirty="0"/>
              <a:t>Mission</a:t>
            </a:r>
          </a:p>
          <a:p>
            <a:pPr marL="1079500" lvl="1" indent="-514350">
              <a:lnSpc>
                <a:spcPct val="110000"/>
              </a:lnSpc>
              <a:spcBef>
                <a:spcPts val="600"/>
              </a:spcBef>
              <a:spcAft>
                <a:spcPts val="600"/>
              </a:spcAft>
              <a:buFont typeface="Arial"/>
              <a:buChar char="•"/>
            </a:pPr>
            <a:r>
              <a:rPr lang="fr-CA" sz="2800" dirty="0"/>
              <a:t>Membres</a:t>
            </a:r>
          </a:p>
          <a:p>
            <a:pPr marL="1079500" lvl="1" indent="-514350">
              <a:lnSpc>
                <a:spcPct val="110000"/>
              </a:lnSpc>
              <a:spcBef>
                <a:spcPts val="600"/>
              </a:spcBef>
              <a:spcAft>
                <a:spcPts val="600"/>
              </a:spcAft>
              <a:buFont typeface="Arial"/>
              <a:buChar char="•"/>
            </a:pPr>
            <a:r>
              <a:rPr lang="fr-CA" sz="2800" dirty="0"/>
              <a:t>Services</a:t>
            </a:r>
          </a:p>
        </p:txBody>
      </p:sp>
    </p:spTree>
    <p:extLst>
      <p:ext uri="{BB962C8B-B14F-4D97-AF65-F5344CB8AC3E}">
        <p14:creationId xmlns:p14="http://schemas.microsoft.com/office/powerpoint/2010/main" val="147975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323528" y="1481328"/>
            <a:ext cx="8712968" cy="4827992"/>
          </a:xfrm>
        </p:spPr>
        <p:txBody>
          <a:bodyPr>
            <a:normAutofit/>
          </a:bodyPr>
          <a:lstStyle/>
          <a:p>
            <a:r>
              <a:rPr lang="fr-CA" sz="2400" dirty="0"/>
              <a:t>Confédération des associations de proches </a:t>
            </a:r>
            <a:br>
              <a:rPr lang="fr-CA" sz="2400" dirty="0"/>
            </a:br>
            <a:r>
              <a:rPr lang="fr-CA" sz="2400" dirty="0"/>
              <a:t>en santé mentale du Québec (CAP santé mentale)</a:t>
            </a:r>
          </a:p>
          <a:p>
            <a:r>
              <a:rPr lang="fr-CA" sz="2400" dirty="0"/>
              <a:t>Fondée en 1986, c’est le seul </a:t>
            </a:r>
            <a:r>
              <a:rPr lang="fr-FR" sz="2400" dirty="0">
                <a:cs typeface="Calibri" panose="020F0502020204030204" pitchFamily="34" charset="0"/>
              </a:rPr>
              <a:t>regroupement national communautaire dédié aux proches en santé mentale </a:t>
            </a:r>
            <a:endParaRPr lang="fr-CA" sz="2400" dirty="0"/>
          </a:p>
          <a:p>
            <a:r>
              <a:rPr lang="fr-CA" sz="2400" dirty="0"/>
              <a:t>53 associations membres réparties dans toutes les régions du Québec</a:t>
            </a:r>
          </a:p>
          <a:p>
            <a:r>
              <a:rPr lang="fr-CA" sz="2400" dirty="0"/>
              <a:t>30 000 proches soutenus annuellement</a:t>
            </a:r>
          </a:p>
          <a:p>
            <a:r>
              <a:rPr lang="fr-CA" sz="2400" dirty="0"/>
              <a:t>Site web : </a:t>
            </a:r>
            <a:r>
              <a:rPr lang="fr-CA" sz="2400" dirty="0" err="1"/>
              <a:t>capsantementale.ca</a:t>
            </a:r>
            <a:endParaRPr lang="fr-CA" sz="2400" dirty="0"/>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CAP santé mentale</a:t>
            </a:r>
          </a:p>
        </p:txBody>
      </p:sp>
    </p:spTree>
    <p:extLst>
      <p:ext uri="{BB962C8B-B14F-4D97-AF65-F5344CB8AC3E}">
        <p14:creationId xmlns:p14="http://schemas.microsoft.com/office/powerpoint/2010/main" val="3879231518"/>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323528" y="1481328"/>
            <a:ext cx="8712968" cy="4900000"/>
          </a:xfrm>
        </p:spPr>
        <p:txBody>
          <a:bodyPr>
            <a:normAutofit/>
          </a:bodyPr>
          <a:lstStyle/>
          <a:p>
            <a:pPr>
              <a:spcBef>
                <a:spcPts val="600"/>
              </a:spcBef>
              <a:spcAft>
                <a:spcPts val="600"/>
              </a:spcAft>
            </a:pPr>
            <a:r>
              <a:rPr lang="fr-CA" sz="2400" dirty="0"/>
              <a:t>Mission : regrouper, représenter, soutenir et mobiliser </a:t>
            </a:r>
            <a:br>
              <a:rPr lang="fr-CA" sz="2400" dirty="0"/>
            </a:br>
            <a:r>
              <a:rPr lang="fr-CA" sz="2400" dirty="0"/>
              <a:t>les organismes œuvrant auprès des proches </a:t>
            </a:r>
            <a:br>
              <a:rPr lang="fr-CA" sz="2400" dirty="0"/>
            </a:br>
            <a:r>
              <a:rPr lang="fr-CA" sz="2400" dirty="0"/>
              <a:t>de personnes ayant un problème de santé mentale </a:t>
            </a:r>
            <a:br>
              <a:rPr lang="fr-CA" sz="2400" dirty="0"/>
            </a:br>
            <a:r>
              <a:rPr lang="fr-CA" sz="2400" dirty="0"/>
              <a:t>et </a:t>
            </a:r>
            <a:r>
              <a:rPr lang="fr-CA" sz="2400" b="1" dirty="0"/>
              <a:t>porter la voix des proches sur le plan national</a:t>
            </a:r>
          </a:p>
          <a:p>
            <a:pPr>
              <a:spcBef>
                <a:spcPts val="600"/>
              </a:spcBef>
              <a:spcAft>
                <a:spcPts val="600"/>
              </a:spcAft>
            </a:pPr>
            <a:r>
              <a:rPr lang="fr-CA" sz="2400" dirty="0"/>
              <a:t>Approche privilégiée de partenariat :</a:t>
            </a:r>
          </a:p>
          <a:p>
            <a:pPr lvl="1">
              <a:spcBef>
                <a:spcPts val="0"/>
              </a:spcBef>
              <a:spcAft>
                <a:spcPts val="0"/>
              </a:spcAft>
            </a:pPr>
            <a:r>
              <a:rPr lang="fr-CA" sz="2400" dirty="0"/>
              <a:t>MSSS : plans d’action, projets (jeunes, P-38)</a:t>
            </a:r>
          </a:p>
          <a:p>
            <a:pPr lvl="1">
              <a:spcBef>
                <a:spcPts val="0"/>
              </a:spcBef>
              <a:spcAft>
                <a:spcPts val="0"/>
              </a:spcAft>
            </a:pPr>
            <a:r>
              <a:rPr lang="fr-CA" sz="2400" dirty="0"/>
              <a:t>Organismes communautaires nationaux</a:t>
            </a:r>
          </a:p>
          <a:p>
            <a:pPr lvl="1">
              <a:spcBef>
                <a:spcPts val="0"/>
              </a:spcBef>
              <a:spcAft>
                <a:spcPts val="0"/>
              </a:spcAft>
            </a:pPr>
            <a:r>
              <a:rPr lang="fr-CA" sz="2400" dirty="0"/>
              <a:t>Associations professionnelles</a:t>
            </a:r>
          </a:p>
          <a:p>
            <a:pPr lvl="1">
              <a:spcBef>
                <a:spcPts val="0"/>
              </a:spcBef>
              <a:spcAft>
                <a:spcPts val="0"/>
              </a:spcAft>
            </a:pPr>
            <a:r>
              <a:rPr lang="fr-CA" sz="2400" dirty="0"/>
              <a:t>Recherche (39 collaborations)</a:t>
            </a:r>
          </a:p>
          <a:p>
            <a:pPr lvl="1">
              <a:spcBef>
                <a:spcPts val="0"/>
              </a:spcBef>
              <a:spcAft>
                <a:spcPts val="0"/>
              </a:spcAft>
            </a:pPr>
            <a:r>
              <a:rPr lang="fr-CA" sz="2400" dirty="0"/>
              <a:t>Fondations</a:t>
            </a:r>
          </a:p>
          <a:p>
            <a:pPr lvl="1">
              <a:spcBef>
                <a:spcPts val="0"/>
              </a:spcBef>
              <a:spcAft>
                <a:spcPts val="0"/>
              </a:spcAft>
            </a:pPr>
            <a:r>
              <a:rPr lang="fr-CA" sz="2400" dirty="0"/>
              <a:t>CISSS/CIUSSS (ententes de référencement)</a:t>
            </a:r>
          </a:p>
          <a:p>
            <a:pPr lvl="1">
              <a:spcBef>
                <a:spcPts val="0"/>
              </a:spcBef>
              <a:spcAft>
                <a:spcPts val="0"/>
              </a:spcAft>
            </a:pPr>
            <a:r>
              <a:rPr lang="fr-CA" sz="2400" dirty="0"/>
              <a:t>Services de police (ententes de référencement)</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CAP santé mentale</a:t>
            </a:r>
          </a:p>
        </p:txBody>
      </p:sp>
    </p:spTree>
    <p:extLst>
      <p:ext uri="{BB962C8B-B14F-4D97-AF65-F5344CB8AC3E}">
        <p14:creationId xmlns:p14="http://schemas.microsoft.com/office/powerpoint/2010/main" val="242235890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7E454DE-FD92-B43D-2278-16878E7DCDDE}"/>
              </a:ext>
            </a:extLst>
          </p:cNvPr>
          <p:cNvSpPr>
            <a:spLocks noGrp="1"/>
          </p:cNvSpPr>
          <p:nvPr>
            <p:ph idx="1"/>
          </p:nvPr>
        </p:nvSpPr>
        <p:spPr/>
        <p:txBody>
          <a:bodyPr>
            <a:normAutofit fontScale="92500" lnSpcReduction="20000"/>
          </a:bodyPr>
          <a:lstStyle/>
          <a:p>
            <a:pPr marL="109728" indent="0">
              <a:buNone/>
            </a:pPr>
            <a:r>
              <a:rPr lang="fr-CA" dirty="0"/>
              <a:t>Services communautaires gratuits de soutien psychosocial selon une approche psychoéducative :</a:t>
            </a:r>
          </a:p>
          <a:p>
            <a:r>
              <a:rPr lang="fr-CA" dirty="0"/>
              <a:t>Information</a:t>
            </a:r>
          </a:p>
          <a:p>
            <a:r>
              <a:rPr lang="fr-CA" dirty="0"/>
              <a:t>Entraide</a:t>
            </a:r>
          </a:p>
          <a:p>
            <a:r>
              <a:rPr lang="fr-CA" dirty="0"/>
              <a:t>Services professionnels</a:t>
            </a:r>
          </a:p>
          <a:p>
            <a:r>
              <a:rPr lang="fr-CA" dirty="0"/>
              <a:t>Formation</a:t>
            </a:r>
          </a:p>
          <a:p>
            <a:r>
              <a:rPr lang="fr-CA" dirty="0"/>
              <a:t>Accompagnement</a:t>
            </a:r>
          </a:p>
          <a:p>
            <a:r>
              <a:rPr lang="fr-CA" dirty="0"/>
              <a:t>Répit</a:t>
            </a:r>
          </a:p>
        </p:txBody>
      </p:sp>
      <p:sp>
        <p:nvSpPr>
          <p:cNvPr id="3" name="Titre 2">
            <a:extLst>
              <a:ext uri="{FF2B5EF4-FFF2-40B4-BE49-F238E27FC236}">
                <a16:creationId xmlns:a16="http://schemas.microsoft.com/office/drawing/2014/main" id="{AC930278-3B0F-1F8F-191F-FAEF46F2FC0B}"/>
              </a:ext>
            </a:extLst>
          </p:cNvPr>
          <p:cNvSpPr>
            <a:spLocks noGrp="1"/>
          </p:cNvSpPr>
          <p:nvPr>
            <p:ph type="title"/>
          </p:nvPr>
        </p:nvSpPr>
        <p:spPr/>
        <p:txBody>
          <a:bodyPr/>
          <a:lstStyle/>
          <a:p>
            <a:r>
              <a:rPr lang="fr-CA" sz="3600" dirty="0"/>
              <a:t>Associations de proches</a:t>
            </a:r>
          </a:p>
        </p:txBody>
      </p:sp>
    </p:spTree>
    <p:extLst>
      <p:ext uri="{BB962C8B-B14F-4D97-AF65-F5344CB8AC3E}">
        <p14:creationId xmlns:p14="http://schemas.microsoft.com/office/powerpoint/2010/main" val="91876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38200" indent="-838200" algn="l"/>
            <a:r>
              <a:rPr lang="fr-CA" dirty="0"/>
              <a:t>2. Les proches </a:t>
            </a:r>
            <a:br>
              <a:rPr lang="fr-CA" dirty="0"/>
            </a:br>
            <a:r>
              <a:rPr lang="fr-CA" dirty="0"/>
              <a:t>en santé mentale</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a:xfrm>
            <a:off x="3922713" y="3140968"/>
            <a:ext cx="4572000" cy="2160240"/>
          </a:xfrm>
        </p:spPr>
        <p:txBody>
          <a:bodyPr>
            <a:normAutofit/>
          </a:bodyPr>
          <a:lstStyle/>
          <a:p>
            <a:pPr marL="457200" indent="-457200">
              <a:buFont typeface="Arial" panose="020B0604020202020204" pitchFamily="34" charset="0"/>
              <a:buChar char="•"/>
            </a:pPr>
            <a:r>
              <a:rPr lang="fr-CA" sz="2400" dirty="0"/>
              <a:t>Qui sont-ils ?</a:t>
            </a:r>
          </a:p>
          <a:p>
            <a:pPr marL="457200" indent="-457200">
              <a:buFont typeface="Arial" panose="020B0604020202020204" pitchFamily="34" charset="0"/>
              <a:buChar char="•"/>
            </a:pPr>
            <a:r>
              <a:rPr lang="fr-CA" sz="2400" dirty="0"/>
              <a:t>Rôles (modèle CAP)</a:t>
            </a:r>
          </a:p>
          <a:p>
            <a:pPr marL="457200" indent="-457200">
              <a:buFont typeface="Arial" panose="020B0604020202020204" pitchFamily="34" charset="0"/>
              <a:buChar char="•"/>
            </a:pPr>
            <a:r>
              <a:rPr lang="fr-CA" sz="2400" dirty="0"/>
              <a:t>Attentes</a:t>
            </a:r>
          </a:p>
        </p:txBody>
      </p:sp>
    </p:spTree>
    <p:extLst>
      <p:ext uri="{BB962C8B-B14F-4D97-AF65-F5344CB8AC3E}">
        <p14:creationId xmlns:p14="http://schemas.microsoft.com/office/powerpoint/2010/main" val="2738584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a:custGeom>
          <a:avLst/>
          <a:gdLst>
            <a:gd name="connsiteX0" fmla="*/ 0 w 2160000"/>
            <a:gd name="connsiteY0" fmla="*/ 0 h 567811"/>
            <a:gd name="connsiteX1" fmla="*/ 518400 w 2160000"/>
            <a:gd name="connsiteY1" fmla="*/ 0 h 567811"/>
            <a:gd name="connsiteX2" fmla="*/ 1058400 w 2160000"/>
            <a:gd name="connsiteY2" fmla="*/ 0 h 567811"/>
            <a:gd name="connsiteX3" fmla="*/ 1598400 w 2160000"/>
            <a:gd name="connsiteY3" fmla="*/ 0 h 567811"/>
            <a:gd name="connsiteX4" fmla="*/ 2160000 w 2160000"/>
            <a:gd name="connsiteY4" fmla="*/ 0 h 567811"/>
            <a:gd name="connsiteX5" fmla="*/ 2160000 w 2160000"/>
            <a:gd name="connsiteY5" fmla="*/ 567811 h 567811"/>
            <a:gd name="connsiteX6" fmla="*/ 1620000 w 2160000"/>
            <a:gd name="connsiteY6" fmla="*/ 567811 h 567811"/>
            <a:gd name="connsiteX7" fmla="*/ 1123200 w 2160000"/>
            <a:gd name="connsiteY7" fmla="*/ 567811 h 567811"/>
            <a:gd name="connsiteX8" fmla="*/ 626400 w 2160000"/>
            <a:gd name="connsiteY8" fmla="*/ 567811 h 567811"/>
            <a:gd name="connsiteX9" fmla="*/ 0 w 2160000"/>
            <a:gd name="connsiteY9" fmla="*/ 567811 h 567811"/>
            <a:gd name="connsiteX10" fmla="*/ 0 w 2160000"/>
            <a:gd name="connsiteY10" fmla="*/ 0 h 567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0000" h="567811" fill="none" extrusionOk="0">
              <a:moveTo>
                <a:pt x="0" y="0"/>
              </a:moveTo>
              <a:cubicBezTo>
                <a:pt x="213705" y="-6678"/>
                <a:pt x="271962" y="47849"/>
                <a:pt x="518400" y="0"/>
              </a:cubicBezTo>
              <a:cubicBezTo>
                <a:pt x="764838" y="-47849"/>
                <a:pt x="826643" y="42839"/>
                <a:pt x="1058400" y="0"/>
              </a:cubicBezTo>
              <a:cubicBezTo>
                <a:pt x="1290157" y="-42839"/>
                <a:pt x="1472943" y="37387"/>
                <a:pt x="1598400" y="0"/>
              </a:cubicBezTo>
              <a:cubicBezTo>
                <a:pt x="1723857" y="-37387"/>
                <a:pt x="1897358" y="59295"/>
                <a:pt x="2160000" y="0"/>
              </a:cubicBezTo>
              <a:cubicBezTo>
                <a:pt x="2209496" y="245946"/>
                <a:pt x="2108677" y="290395"/>
                <a:pt x="2160000" y="567811"/>
              </a:cubicBezTo>
              <a:cubicBezTo>
                <a:pt x="1990018" y="602641"/>
                <a:pt x="1801425" y="535555"/>
                <a:pt x="1620000" y="567811"/>
              </a:cubicBezTo>
              <a:cubicBezTo>
                <a:pt x="1438575" y="600067"/>
                <a:pt x="1298426" y="520002"/>
                <a:pt x="1123200" y="567811"/>
              </a:cubicBezTo>
              <a:cubicBezTo>
                <a:pt x="947974" y="615620"/>
                <a:pt x="867109" y="513477"/>
                <a:pt x="626400" y="567811"/>
              </a:cubicBezTo>
              <a:cubicBezTo>
                <a:pt x="385691" y="622145"/>
                <a:pt x="294869" y="565451"/>
                <a:pt x="0" y="567811"/>
              </a:cubicBezTo>
              <a:cubicBezTo>
                <a:pt x="-48128" y="382649"/>
                <a:pt x="9918" y="230059"/>
                <a:pt x="0" y="0"/>
              </a:cubicBezTo>
              <a:close/>
            </a:path>
            <a:path w="2160000" h="567811"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212206" y="277004"/>
                <a:pt x="2112291" y="398113"/>
                <a:pt x="2160000" y="567811"/>
              </a:cubicBezTo>
              <a:cubicBezTo>
                <a:pt x="1961542" y="568778"/>
                <a:pt x="1884994" y="539084"/>
                <a:pt x="1663200" y="567811"/>
              </a:cubicBezTo>
              <a:cubicBezTo>
                <a:pt x="1441406" y="596538"/>
                <a:pt x="1396819" y="521756"/>
                <a:pt x="1166400" y="567811"/>
              </a:cubicBezTo>
              <a:cubicBezTo>
                <a:pt x="935981" y="613866"/>
                <a:pt x="748092" y="506440"/>
                <a:pt x="583200" y="567811"/>
              </a:cubicBezTo>
              <a:cubicBezTo>
                <a:pt x="418308" y="629182"/>
                <a:pt x="121347" y="537656"/>
                <a:pt x="0" y="567811"/>
              </a:cubicBezTo>
              <a:cubicBezTo>
                <a:pt x="-17832" y="446556"/>
                <a:pt x="49043" y="130826"/>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sd="1219033472">
                <ask:type>
                  <ask:lineSketchScribble/>
                </ask:type>
              </ask:lineSketchStyleProps>
            </a:ext>
          </a:extLst>
        </a:ln>
      </a:spPr>
      <a:bodyPr wrap="square" tIns="144000" bIns="144000" rtlCol="0" anchor="ctr">
        <a:spAutoFit/>
      </a:bodyPr>
      <a:lstStyle>
        <a:defPPr algn="ctr">
          <a:defRPr dirty="0"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88856</TotalTime>
  <Words>1504</Words>
  <Application>Microsoft Macintosh PowerPoint</Application>
  <PresentationFormat>Affichage à l'écran (4:3)</PresentationFormat>
  <Paragraphs>204</Paragraphs>
  <Slides>32</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32</vt:i4>
      </vt:variant>
    </vt:vector>
  </HeadingPairs>
  <TitlesOfParts>
    <vt:vector size="41" baseType="lpstr">
      <vt:lpstr>Aptos</vt:lpstr>
      <vt:lpstr>Arial</vt:lpstr>
      <vt:lpstr>Calibri</vt:lpstr>
      <vt:lpstr>Google Sans</vt:lpstr>
      <vt:lpstr>Lucida Sans Unicode</vt:lpstr>
      <vt:lpstr>Verdana</vt:lpstr>
      <vt:lpstr>Wingdings 2</vt:lpstr>
      <vt:lpstr>Wingdings 3</vt:lpstr>
      <vt:lpstr>Rotonde</vt:lpstr>
      <vt:lpstr> Considérer les proches en santé mentale</vt:lpstr>
      <vt:lpstr>Présentateur</vt:lpstr>
      <vt:lpstr>Objectifs de la présentation</vt:lpstr>
      <vt:lpstr>Éléments de la présentation</vt:lpstr>
      <vt:lpstr>1. CAP santé mentale</vt:lpstr>
      <vt:lpstr>CAP santé mentale</vt:lpstr>
      <vt:lpstr>CAP santé mentale</vt:lpstr>
      <vt:lpstr>Associations de proches</vt:lpstr>
      <vt:lpstr>2. Les proches  en santé mentale</vt:lpstr>
      <vt:lpstr>Les proches</vt:lpstr>
      <vt:lpstr>Les proches</vt:lpstr>
      <vt:lpstr>Nombreux proches</vt:lpstr>
      <vt:lpstr>Rôles des proches : modèle CAP</vt:lpstr>
      <vt:lpstr>Principale plainte des proches</vt:lpstr>
      <vt:lpstr>Les attentes des proches</vt:lpstr>
      <vt:lpstr>3. Pourquoi soutenir  les proches ?</vt:lpstr>
      <vt:lpstr>Soutenir les proches</vt:lpstr>
      <vt:lpstr>Soutenir les proches</vt:lpstr>
      <vt:lpstr>Contrer la stigmatisation</vt:lpstr>
      <vt:lpstr>Bénéfices pour les proches  de demander de l’aide</vt:lpstr>
      <vt:lpstr>Impacts du soutien aux proches</vt:lpstr>
      <vt:lpstr>4. Les jeunes proches aidants</vt:lpstr>
      <vt:lpstr>Jeunes proches aidants</vt:lpstr>
      <vt:lpstr>Jeunes proches aidants</vt:lpstr>
      <vt:lpstr>Jeunes proches aidants</vt:lpstr>
      <vt:lpstr>Projet « Aider sans filtre,  pour et avec les jeunes »</vt:lpstr>
      <vt:lpstr>5. Comment soutenir  les proches ?</vt:lpstr>
      <vt:lpstr>Guide de bonnes pratiques pour l’implication des proches en santé mentale : considérer, intégrer, outiller</vt:lpstr>
      <vt:lpstr>Services de CAP santé mentale</vt:lpstr>
      <vt:lpstr>Considérer les proches</vt:lpstr>
      <vt:lpstr>Questions ? Commentaires ? Suggestions ?</vt:lpstr>
      <vt:lpstr> Considérer les proches en santé mentale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Hélène Fradet</dc:creator>
  <cp:lastModifiedBy>René Cloutier</cp:lastModifiedBy>
  <cp:revision>621</cp:revision>
  <cp:lastPrinted>2019-05-21T12:12:36Z</cp:lastPrinted>
  <dcterms:created xsi:type="dcterms:W3CDTF">2015-06-03T14:29:06Z</dcterms:created>
  <dcterms:modified xsi:type="dcterms:W3CDTF">2025-02-20T15:57:33Z</dcterms:modified>
</cp:coreProperties>
</file>