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handoutMasterIdLst>
    <p:handoutMasterId r:id="rId35"/>
  </p:handoutMasterIdLst>
  <p:sldIdLst>
    <p:sldId id="321" r:id="rId2"/>
    <p:sldId id="473" r:id="rId3"/>
    <p:sldId id="434" r:id="rId4"/>
    <p:sldId id="437" r:id="rId5"/>
    <p:sldId id="445" r:id="rId6"/>
    <p:sldId id="446" r:id="rId7"/>
    <p:sldId id="465" r:id="rId8"/>
    <p:sldId id="470" r:id="rId9"/>
    <p:sldId id="474" r:id="rId10"/>
    <p:sldId id="390" r:id="rId11"/>
    <p:sldId id="373" r:id="rId12"/>
    <p:sldId id="354" r:id="rId13"/>
    <p:sldId id="472" r:id="rId14"/>
    <p:sldId id="466" r:id="rId15"/>
    <p:sldId id="457" r:id="rId16"/>
    <p:sldId id="410" r:id="rId17"/>
    <p:sldId id="391" r:id="rId18"/>
    <p:sldId id="504" r:id="rId19"/>
    <p:sldId id="424" r:id="rId20"/>
    <p:sldId id="361" r:id="rId21"/>
    <p:sldId id="459" r:id="rId22"/>
    <p:sldId id="492" r:id="rId23"/>
    <p:sldId id="420" r:id="rId24"/>
    <p:sldId id="502" r:id="rId25"/>
    <p:sldId id="320" r:id="rId26"/>
    <p:sldId id="495" r:id="rId27"/>
    <p:sldId id="479" r:id="rId28"/>
    <p:sldId id="455" r:id="rId29"/>
    <p:sldId id="489" r:id="rId30"/>
    <p:sldId id="477" r:id="rId31"/>
    <p:sldId id="334" r:id="rId32"/>
    <p:sldId id="490" r:id="rId33"/>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17"/>
    <p:restoredTop sz="94453"/>
  </p:normalViewPr>
  <p:slideViewPr>
    <p:cSldViewPr>
      <p:cViewPr varScale="1">
        <p:scale>
          <a:sx n="103" d="100"/>
          <a:sy n="103" d="100"/>
        </p:scale>
        <p:origin x="1464" y="168"/>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2176" y="184"/>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548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3D44592E-5151-6D49-9DD5-8EC6DA2ABF3B}" type="datetimeFigureOut">
              <a:rPr lang="fr-FR" smtClean="0"/>
              <a:t>03/02/2025</a:t>
            </a:fld>
            <a:endParaRPr lang="fr-FR"/>
          </a:p>
        </p:txBody>
      </p:sp>
      <p:sp>
        <p:nvSpPr>
          <p:cNvPr id="4" name="Espace réservé de l'image des diapositive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6" name="Espace réservé du pied de page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E4D21D9-DDB8-F84C-BBF9-3156426DD029}" type="slidenum">
              <a:rPr lang="fr-FR" smtClean="0"/>
              <a:t>‹n°›</a:t>
            </a:fld>
            <a:endParaRPr lang="fr-FR"/>
          </a:p>
        </p:txBody>
      </p:sp>
    </p:spTree>
    <p:extLst>
      <p:ext uri="{BB962C8B-B14F-4D97-AF65-F5344CB8AC3E}">
        <p14:creationId xmlns:p14="http://schemas.microsoft.com/office/powerpoint/2010/main" val="19764617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CA" sz="1200" dirty="0"/>
              <a:t>Enquêtes du Coroner, congrès, tournée des régions, etc.</a:t>
            </a:r>
          </a:p>
          <a:p>
            <a:endParaRPr lang="fr-CA" dirty="0"/>
          </a:p>
        </p:txBody>
      </p:sp>
      <p:sp>
        <p:nvSpPr>
          <p:cNvPr id="4" name="Espace réservé du numéro de diapositive 3"/>
          <p:cNvSpPr>
            <a:spLocks noGrp="1"/>
          </p:cNvSpPr>
          <p:nvPr>
            <p:ph type="sldNum" sz="quarter" idx="5"/>
          </p:nvPr>
        </p:nvSpPr>
        <p:spPr/>
        <p:txBody>
          <a:bodyPr/>
          <a:lstStyle/>
          <a:p>
            <a:fld id="{9E4D21D9-DDB8-F84C-BBF9-3156426DD029}" type="slidenum">
              <a:rPr lang="fr-FR" smtClean="0"/>
              <a:t>14</a:t>
            </a:fld>
            <a:endParaRPr lang="fr-FR"/>
          </a:p>
        </p:txBody>
      </p:sp>
    </p:spTree>
    <p:extLst>
      <p:ext uri="{BB962C8B-B14F-4D97-AF65-F5344CB8AC3E}">
        <p14:creationId xmlns:p14="http://schemas.microsoft.com/office/powerpoint/2010/main" val="32749275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grpSp>
        <p:nvGrpSpPr>
          <p:cNvPr id="2" name="Groupe 1"/>
          <p:cNvGrpSpPr/>
          <p:nvPr userDrawn="1"/>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98695352-5422-4C34-B80E-058D38B290F4}" type="datetimeFigureOut">
              <a:rPr lang="fr-CA" smtClean="0"/>
              <a:pPr/>
              <a:t>2025-02-03</a:t>
            </a:fld>
            <a:endParaRPr lang="fr-CA"/>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CA"/>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043DB105-A7AC-4838-9B41-62B52B3CD65E}" type="slidenum">
              <a:rPr lang="fr-CA" smtClean="0"/>
              <a:pPr/>
              <a:t>‹n°›</a:t>
            </a:fld>
            <a:endParaRPr lang="fr-CA"/>
          </a:p>
        </p:txBody>
      </p:sp>
      <p:pic>
        <p:nvPicPr>
          <p:cNvPr id="3" name="Image" descr="Image">
            <a:extLst>
              <a:ext uri="{FF2B5EF4-FFF2-40B4-BE49-F238E27FC236}">
                <a16:creationId xmlns:a16="http://schemas.microsoft.com/office/drawing/2014/main" id="{8D68BC50-E1CB-B2A5-33CB-8CCA323CD24E}"/>
              </a:ext>
            </a:extLst>
          </p:cNvPr>
          <p:cNvPicPr>
            <a:picLocks noChangeAspect="1"/>
          </p:cNvPicPr>
          <p:nvPr userDrawn="1"/>
        </p:nvPicPr>
        <p:blipFill rotWithShape="1">
          <a:blip r:embed="rId3"/>
          <a:srcRect l="27104" b="30302"/>
          <a:stretch/>
        </p:blipFill>
        <p:spPr>
          <a:xfrm>
            <a:off x="130968" y="5716707"/>
            <a:ext cx="2350681" cy="1056362"/>
          </a:xfrm>
          <a:prstGeom prst="rect">
            <a:avLst/>
          </a:prstGeom>
          <a:noFill/>
          <a:ln w="12700">
            <a:miter lim="400000"/>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8695352-5422-4C34-B80E-058D38B290F4}" type="datetimeFigureOut">
              <a:rPr lang="fr-CA" smtClean="0"/>
              <a:pPr/>
              <a:t>2025-02-03</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043DB105-A7AC-4838-9B41-62B52B3CD65E}" type="slidenum">
              <a:rPr lang="fr-CA" smtClean="0"/>
              <a:pPr/>
              <a:t>‹n°›</a:t>
            </a:fld>
            <a:endParaRPr lang="fr-CA"/>
          </a:p>
        </p:txBody>
      </p:sp>
      <p:pic>
        <p:nvPicPr>
          <p:cNvPr id="7" name="Image" descr="Image">
            <a:extLst>
              <a:ext uri="{FF2B5EF4-FFF2-40B4-BE49-F238E27FC236}">
                <a16:creationId xmlns:a16="http://schemas.microsoft.com/office/drawing/2014/main" id="{0883DAAF-A93F-84C5-8C47-9A45D21F84D7}"/>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8695352-5422-4C34-B80E-058D38B290F4}" type="datetimeFigureOut">
              <a:rPr lang="fr-CA" smtClean="0"/>
              <a:pPr/>
              <a:t>2025-02-03</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043DB105-A7AC-4838-9B41-62B52B3CD65E}" type="slidenum">
              <a:rPr lang="fr-CA" smtClean="0"/>
              <a:pPr/>
              <a:t>‹n°›</a:t>
            </a:fld>
            <a:endParaRPr lang="fr-CA"/>
          </a:p>
        </p:txBody>
      </p:sp>
      <p:pic>
        <p:nvPicPr>
          <p:cNvPr id="7" name="Image" descr="Image">
            <a:extLst>
              <a:ext uri="{FF2B5EF4-FFF2-40B4-BE49-F238E27FC236}">
                <a16:creationId xmlns:a16="http://schemas.microsoft.com/office/drawing/2014/main" id="{FC4203B5-D630-961B-FB1E-5864B115F358}"/>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lvl1pPr>
              <a:spcBef>
                <a:spcPts val="1200"/>
              </a:spcBef>
              <a:spcAft>
                <a:spcPts val="1200"/>
              </a:spcAft>
              <a:defRPr/>
            </a:lvl1pPr>
            <a:lvl2pPr>
              <a:spcBef>
                <a:spcPts val="1200"/>
              </a:spcBef>
              <a:spcAft>
                <a:spcPts val="1200"/>
              </a:spcAft>
              <a:defRPr/>
            </a:lvl2pPr>
            <a:lvl3pPr>
              <a:spcBef>
                <a:spcPts val="1200"/>
              </a:spcBef>
              <a:spcAft>
                <a:spcPts val="1200"/>
              </a:spcAft>
              <a:defRPr/>
            </a:lvl3pPr>
            <a:lvl4pPr>
              <a:spcBef>
                <a:spcPts val="1200"/>
              </a:spcBef>
              <a:spcAft>
                <a:spcPts val="1200"/>
              </a:spcAft>
              <a:defRPr/>
            </a:lvl4pPr>
            <a:lvl5pPr>
              <a:spcBef>
                <a:spcPts val="1200"/>
              </a:spcBef>
              <a:spcAft>
                <a:spcPts val="1200"/>
              </a:spcAft>
              <a:defRPr/>
            </a:lvl5pPr>
          </a:lstStyle>
          <a:p>
            <a:pPr lvl="0" eaLnBrk="1" latinLnBrk="0" hangingPunct="1"/>
            <a:r>
              <a:rPr lang="fr-FR" dirty="0"/>
              <a:t>Cliquez pour modifier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4" name="Espace réservé de la date 3"/>
          <p:cNvSpPr>
            <a:spLocks noGrp="1"/>
          </p:cNvSpPr>
          <p:nvPr>
            <p:ph type="dt" sz="half" idx="10"/>
          </p:nvPr>
        </p:nvSpPr>
        <p:spPr/>
        <p:txBody>
          <a:bodyPr/>
          <a:lstStyle/>
          <a:p>
            <a:fld id="{98695352-5422-4C34-B80E-058D38B290F4}" type="datetimeFigureOut">
              <a:rPr lang="fr-CA" smtClean="0"/>
              <a:pPr/>
              <a:t>2025-02-03</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043DB105-A7AC-4838-9B41-62B52B3CD65E}" type="slidenum">
              <a:rPr lang="fr-CA" smtClean="0"/>
              <a:pPr/>
              <a:t>‹n°›</a:t>
            </a:fld>
            <a:endParaRPr lang="fr-CA"/>
          </a:p>
        </p:txBody>
      </p:sp>
      <p:sp>
        <p:nvSpPr>
          <p:cNvPr id="7" name="Titre 6"/>
          <p:cNvSpPr>
            <a:spLocks noGrp="1"/>
          </p:cNvSpPr>
          <p:nvPr>
            <p:ph type="title" hasCustomPrompt="1"/>
          </p:nvPr>
        </p:nvSpPr>
        <p:spPr/>
        <p:txBody>
          <a:bodyPr rtlCol="0" anchor="ctr" anchorCtr="1">
            <a:noAutofit/>
          </a:bodyPr>
          <a:lstStyle>
            <a:lvl1pPr>
              <a:defRPr sz="4000" baseline="0">
                <a:solidFill>
                  <a:schemeClr val="accent1"/>
                </a:solidFill>
                <a:latin typeface="Lucida Sans Unicode" panose="020B0602030504020204" pitchFamily="34" charset="0"/>
              </a:defRPr>
            </a:lvl1pPr>
          </a:lstStyle>
          <a:p>
            <a:r>
              <a:rPr kumimoji="0" lang="fr-FR" dirty="0"/>
              <a:t>Cliquez pour modifier le style du titre</a:t>
            </a:r>
            <a:endParaRPr kumimoji="0" lang="en-US" dirty="0"/>
          </a:p>
        </p:txBody>
      </p:sp>
      <p:pic>
        <p:nvPicPr>
          <p:cNvPr id="2" name="Image" descr="Image">
            <a:extLst>
              <a:ext uri="{FF2B5EF4-FFF2-40B4-BE49-F238E27FC236}">
                <a16:creationId xmlns:a16="http://schemas.microsoft.com/office/drawing/2014/main" id="{A5439A77-2B65-7893-FBC0-09C92F3015FF}"/>
              </a:ext>
            </a:extLst>
          </p:cNvPr>
          <p:cNvPicPr>
            <a:picLocks noChangeAspect="1"/>
          </p:cNvPicPr>
          <p:nvPr userDrawn="1"/>
        </p:nvPicPr>
        <p:blipFill rotWithShape="1">
          <a:blip r:embed="rId2"/>
          <a:srcRect l="27104" b="30302"/>
          <a:stretch/>
        </p:blipFill>
        <p:spPr>
          <a:xfrm>
            <a:off x="159911" y="6229677"/>
            <a:ext cx="1231735" cy="553524"/>
          </a:xfrm>
          <a:prstGeom prst="rect">
            <a:avLst/>
          </a:prstGeom>
          <a:noFill/>
          <a:ln w="12700">
            <a:miter lim="400000"/>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gradFill flip="none" rotWithShape="1">
          <a:gsLst>
            <a:gs pos="0">
              <a:schemeClr val="accent1">
                <a:lumMod val="5000"/>
                <a:lumOff val="95000"/>
              </a:schemeClr>
            </a:gs>
            <a:gs pos="50000">
              <a:schemeClr val="bg2"/>
            </a:gs>
            <a:gs pos="100000">
              <a:schemeClr val="accent1">
                <a:lumMod val="65000"/>
                <a:lumOff val="3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98695352-5422-4C34-B80E-058D38B290F4}" type="datetimeFigureOut">
              <a:rPr lang="fr-CA" smtClean="0"/>
              <a:pPr/>
              <a:t>2025-02-03</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043DB105-A7AC-4838-9B41-62B52B3CD65E}" type="slidenum">
              <a:rPr lang="fr-CA" smtClean="0"/>
              <a:pPr/>
              <a:t>‹n°›</a:t>
            </a:fld>
            <a:endParaRPr lang="fr-CA"/>
          </a:p>
        </p:txBody>
      </p:sp>
      <p:sp>
        <p:nvSpPr>
          <p:cNvPr id="7" name="Chevron 6"/>
          <p:cNvSpPr/>
          <p:nvPr/>
        </p:nvSpPr>
        <p:spPr>
          <a:xfrm>
            <a:off x="3246248" y="320040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059832" y="320040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pic>
        <p:nvPicPr>
          <p:cNvPr id="9" name="Image" descr="Image">
            <a:extLst>
              <a:ext uri="{FF2B5EF4-FFF2-40B4-BE49-F238E27FC236}">
                <a16:creationId xmlns:a16="http://schemas.microsoft.com/office/drawing/2014/main" id="{4A24A9D6-9500-18AA-9106-C57DC0EDC36A}"/>
              </a:ext>
            </a:extLst>
          </p:cNvPr>
          <p:cNvPicPr>
            <a:picLocks noChangeAspect="1"/>
          </p:cNvPicPr>
          <p:nvPr userDrawn="1"/>
        </p:nvPicPr>
        <p:blipFill rotWithShape="1">
          <a:blip r:embed="rId2"/>
          <a:srcRect l="27104" b="30302"/>
          <a:stretch/>
        </p:blipFill>
        <p:spPr>
          <a:xfrm>
            <a:off x="130968" y="6203935"/>
            <a:ext cx="1231735" cy="553524"/>
          </a:xfrm>
          <a:prstGeom prst="rect">
            <a:avLst/>
          </a:prstGeom>
          <a:noFill/>
          <a:ln w="12700">
            <a:miter lim="400000"/>
          </a:ln>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98695352-5422-4C34-B80E-058D38B290F4}" type="datetimeFigureOut">
              <a:rPr lang="fr-CA" smtClean="0"/>
              <a:pPr/>
              <a:t>2025-02-03</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043DB105-A7AC-4838-9B41-62B52B3CD65E}" type="slidenum">
              <a:rPr lang="fr-CA" smtClean="0"/>
              <a:pPr/>
              <a:t>‹n°›</a:t>
            </a:fld>
            <a:endParaRPr lang="fr-CA"/>
          </a:p>
        </p:txBody>
      </p:sp>
      <p:sp>
        <p:nvSpPr>
          <p:cNvPr id="8" name="Titre 7"/>
          <p:cNvSpPr>
            <a:spLocks noGrp="1"/>
          </p:cNvSpPr>
          <p:nvPr>
            <p:ph type="title"/>
          </p:nvPr>
        </p:nvSpPr>
        <p:spPr/>
        <p:txBody>
          <a:bodyPr rtlCol="0"/>
          <a:lstStyle/>
          <a:p>
            <a:r>
              <a:rPr kumimoji="0" lang="fr-FR"/>
              <a:t>Cliquez pour modifier le style du titre</a:t>
            </a:r>
            <a:endParaRPr kumimoji="0" lang="en-US"/>
          </a:p>
        </p:txBody>
      </p:sp>
      <p:pic>
        <p:nvPicPr>
          <p:cNvPr id="2" name="Image" descr="Image">
            <a:extLst>
              <a:ext uri="{FF2B5EF4-FFF2-40B4-BE49-F238E27FC236}">
                <a16:creationId xmlns:a16="http://schemas.microsoft.com/office/drawing/2014/main" id="{5BBA989A-81DF-8040-D0C8-7744287F81EA}"/>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98695352-5422-4C34-B80E-058D38B290F4}" type="datetimeFigureOut">
              <a:rPr lang="fr-CA" smtClean="0"/>
              <a:pPr/>
              <a:t>2025-02-03</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043DB105-A7AC-4838-9B41-62B52B3CD65E}" type="slidenum">
              <a:rPr lang="fr-CA" smtClean="0"/>
              <a:pPr/>
              <a:t>‹n°›</a:t>
            </a:fld>
            <a:endParaRPr lang="fr-CA"/>
          </a:p>
        </p:txBody>
      </p:sp>
      <p:pic>
        <p:nvPicPr>
          <p:cNvPr id="10" name="Image" descr="Image">
            <a:extLst>
              <a:ext uri="{FF2B5EF4-FFF2-40B4-BE49-F238E27FC236}">
                <a16:creationId xmlns:a16="http://schemas.microsoft.com/office/drawing/2014/main" id="{C1270004-66DA-30A0-9655-C8F5E1AB314F}"/>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3">
        <a:schemeClr val="bg2"/>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98695352-5422-4C34-B80E-058D38B290F4}" type="datetimeFigureOut">
              <a:rPr lang="fr-CA" smtClean="0"/>
              <a:pPr/>
              <a:t>2025-02-03</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043DB105-A7AC-4838-9B41-62B52B3CD65E}" type="slidenum">
              <a:rPr lang="fr-CA" smtClean="0"/>
              <a:pPr/>
              <a:t>‹n°›</a:t>
            </a:fld>
            <a:endParaRPr lang="fr-CA"/>
          </a:p>
        </p:txBody>
      </p:sp>
      <p:sp>
        <p:nvSpPr>
          <p:cNvPr id="6" name="Titre 5"/>
          <p:cNvSpPr>
            <a:spLocks noGrp="1"/>
          </p:cNvSpPr>
          <p:nvPr>
            <p:ph type="title"/>
          </p:nvPr>
        </p:nvSpPr>
        <p:spPr/>
        <p:txBody>
          <a:bodyPr rtlCol="0"/>
          <a:lstStyle/>
          <a:p>
            <a:r>
              <a:rPr kumimoji="0" lang="fr-FR"/>
              <a:t>Cliquez pour modifier le style du titre</a:t>
            </a:r>
            <a:endParaRPr kumimoji="0" lang="en-US"/>
          </a:p>
        </p:txBody>
      </p:sp>
      <p:pic>
        <p:nvPicPr>
          <p:cNvPr id="2" name="Image" descr="Image">
            <a:extLst>
              <a:ext uri="{FF2B5EF4-FFF2-40B4-BE49-F238E27FC236}">
                <a16:creationId xmlns:a16="http://schemas.microsoft.com/office/drawing/2014/main" id="{D6F71BEC-A272-6E21-2BFF-24E7EF14EDD1}"/>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8695352-5422-4C34-B80E-058D38B290F4}" type="datetimeFigureOut">
              <a:rPr lang="fr-CA" smtClean="0"/>
              <a:pPr/>
              <a:t>2025-02-03</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043DB105-A7AC-4838-9B41-62B52B3CD65E}" type="slidenum">
              <a:rPr lang="fr-CA" smtClean="0"/>
              <a:pPr/>
              <a:t>‹n°›</a:t>
            </a:fld>
            <a:endParaRPr lang="fr-CA"/>
          </a:p>
        </p:txBody>
      </p:sp>
      <p:pic>
        <p:nvPicPr>
          <p:cNvPr id="6" name="Image" descr="Image">
            <a:extLst>
              <a:ext uri="{FF2B5EF4-FFF2-40B4-BE49-F238E27FC236}">
                <a16:creationId xmlns:a16="http://schemas.microsoft.com/office/drawing/2014/main" id="{B9D8A92D-68B3-102E-1F8B-FAA4651F4B27}"/>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p>
            <a:fld id="{98695352-5422-4C34-B80E-058D38B290F4}" type="datetimeFigureOut">
              <a:rPr lang="fr-CA" smtClean="0"/>
              <a:pPr/>
              <a:t>2025-02-03</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043DB105-A7AC-4838-9B41-62B52B3CD65E}" type="slidenum">
              <a:rPr lang="fr-CA" smtClean="0"/>
              <a:pPr/>
              <a:t>‹n°›</a:t>
            </a:fld>
            <a:endParaRPr lang="fr-CA"/>
          </a:p>
        </p:txBody>
      </p:sp>
      <p:pic>
        <p:nvPicPr>
          <p:cNvPr id="8" name="Image" descr="Image">
            <a:extLst>
              <a:ext uri="{FF2B5EF4-FFF2-40B4-BE49-F238E27FC236}">
                <a16:creationId xmlns:a16="http://schemas.microsoft.com/office/drawing/2014/main" id="{EB6BB918-E74C-808F-8C93-81028363A419}"/>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98695352-5422-4C34-B80E-058D38B290F4}" type="datetimeFigureOut">
              <a:rPr lang="fr-CA" smtClean="0"/>
              <a:pPr/>
              <a:t>2025-02-03</a:t>
            </a:fld>
            <a:endParaRPr lang="fr-CA"/>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CA"/>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043DB105-A7AC-4838-9B41-62B52B3CD65E}" type="slidenum">
              <a:rPr lang="fr-CA" smtClean="0"/>
              <a:pPr/>
              <a:t>‹n°›</a:t>
            </a:fld>
            <a:endParaRPr lang="fr-CA"/>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a:t>Cliquez pour modifier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pic>
        <p:nvPicPr>
          <p:cNvPr id="14" name="Image" descr="Image">
            <a:extLst>
              <a:ext uri="{FF2B5EF4-FFF2-40B4-BE49-F238E27FC236}">
                <a16:creationId xmlns:a16="http://schemas.microsoft.com/office/drawing/2014/main" id="{03ECA290-F982-3677-A53D-BF86642149BE}"/>
              </a:ext>
            </a:extLst>
          </p:cNvPr>
          <p:cNvPicPr>
            <a:picLocks noChangeAspect="1"/>
          </p:cNvPicPr>
          <p:nvPr userDrawn="1"/>
        </p:nvPicPr>
        <p:blipFill rotWithShape="1">
          <a:blip r:embed="rId3"/>
          <a:srcRect l="27104" b="30302"/>
          <a:stretch/>
        </p:blipFill>
        <p:spPr>
          <a:xfrm>
            <a:off x="117507" y="6219545"/>
            <a:ext cx="1231735" cy="553524"/>
          </a:xfrm>
          <a:prstGeom prst="rect">
            <a:avLst/>
          </a:prstGeom>
          <a:noFill/>
          <a:ln w="12700">
            <a:miter lim="400000"/>
          </a:ln>
        </p:spPr>
      </p:pic>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userDrawn="1"/>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e libre 11"/>
          <p:cNvSpPr>
            <a:spLocks/>
          </p:cNvSpPr>
          <p:nvPr userDrawn="1"/>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le rectangle 13"/>
          <p:cNvSpPr>
            <a:spLocks/>
          </p:cNvSpPr>
          <p:nvPr userDrawn="1"/>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8695352-5422-4C34-B80E-058D38B290F4}" type="datetimeFigureOut">
              <a:rPr lang="fr-CA" smtClean="0"/>
              <a:pPr/>
              <a:t>2025-02-03</a:t>
            </a:fld>
            <a:endParaRPr lang="fr-CA"/>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CA"/>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43DB105-A7AC-4838-9B41-62B52B3CD65E}" type="slidenum">
              <a:rPr lang="fr-CA" smtClean="0"/>
              <a:pPr/>
              <a:t>‹n°›</a:t>
            </a:fld>
            <a:endParaRPr lang="fr-CA"/>
          </a:p>
        </p:txBody>
      </p:sp>
      <p:pic>
        <p:nvPicPr>
          <p:cNvPr id="2" name="Image" descr="Image">
            <a:extLst>
              <a:ext uri="{FF2B5EF4-FFF2-40B4-BE49-F238E27FC236}">
                <a16:creationId xmlns:a16="http://schemas.microsoft.com/office/drawing/2014/main" id="{536E1747-9592-4B53-1BAE-C341C78E321A}"/>
              </a:ext>
            </a:extLst>
          </p:cNvPr>
          <p:cNvPicPr>
            <a:picLocks noChangeAspect="1"/>
          </p:cNvPicPr>
          <p:nvPr userDrawn="1"/>
        </p:nvPicPr>
        <p:blipFill rotWithShape="1">
          <a:blip r:embed="rId14"/>
          <a:srcRect l="27104" b="30302"/>
          <a:stretch/>
        </p:blipFill>
        <p:spPr>
          <a:xfrm>
            <a:off x="117507" y="6219545"/>
            <a:ext cx="1231735" cy="553524"/>
          </a:xfrm>
          <a:prstGeom prst="rect">
            <a:avLst/>
          </a:prstGeom>
          <a:noFill/>
          <a:ln w="12700">
            <a:miter lim="400000"/>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publications.msss.gouv.qc.ca/msss/document-003699/"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9532" y="692696"/>
            <a:ext cx="8424936" cy="1728191"/>
          </a:xfrm>
        </p:spPr>
        <p:txBody>
          <a:bodyPr>
            <a:noAutofit/>
          </a:bodyPr>
          <a:lstStyle/>
          <a:p>
            <a:pPr algn="ctr"/>
            <a:r>
              <a:rPr lang="fr-FR" sz="4000" b="1" dirty="0"/>
              <a:t> </a:t>
            </a:r>
            <a:r>
              <a:rPr lang="fr-CA"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Considérer</a:t>
            </a:r>
            <a:br>
              <a:rPr lang="fr-CA"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br>
            <a:r>
              <a:rPr lang="fr-CA"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les proches en santé mentale</a:t>
            </a:r>
            <a:endParaRPr lang="fr-CA" sz="4000" b="1" dirty="0">
              <a:solidFill>
                <a:schemeClr val="accent1"/>
              </a:solidFill>
            </a:endParaRPr>
          </a:p>
        </p:txBody>
      </p:sp>
      <p:sp>
        <p:nvSpPr>
          <p:cNvPr id="3" name="Sous-titre 2"/>
          <p:cNvSpPr>
            <a:spLocks noGrp="1"/>
          </p:cNvSpPr>
          <p:nvPr>
            <p:ph type="subTitle" idx="1"/>
          </p:nvPr>
        </p:nvSpPr>
        <p:spPr>
          <a:xfrm>
            <a:off x="1371600" y="3604601"/>
            <a:ext cx="6400800" cy="1552591"/>
          </a:xfrm>
        </p:spPr>
        <p:txBody>
          <a:bodyPr>
            <a:noAutofit/>
          </a:bodyPr>
          <a:lstStyle/>
          <a:p>
            <a:pPr algn="ctr"/>
            <a:r>
              <a:rPr lang="fr-CA" sz="2400" dirty="0">
                <a:latin typeface="Calibri" panose="020F0502020204030204" pitchFamily="34" charset="0"/>
                <a:cs typeface="Calibri" panose="020F0502020204030204" pitchFamily="34" charset="0"/>
              </a:rPr>
              <a:t>Présentation webinaire</a:t>
            </a:r>
            <a:br>
              <a:rPr lang="fr-CA" sz="2400" dirty="0">
                <a:latin typeface="Calibri" panose="020F0502020204030204" pitchFamily="34" charset="0"/>
                <a:cs typeface="Calibri" panose="020F0502020204030204" pitchFamily="34" charset="0"/>
              </a:rPr>
            </a:br>
            <a:r>
              <a:rPr lang="fr-CA" sz="1600" b="0" i="0" dirty="0">
                <a:solidFill>
                  <a:srgbClr val="000000"/>
                </a:solidFill>
                <a:effectLst/>
                <a:latin typeface="Aptos" panose="020B0004020202020204" pitchFamily="34" charset="0"/>
              </a:rPr>
              <a:t>dans le cadre du programme de formation croisée portant sur les </a:t>
            </a:r>
            <a:r>
              <a:rPr lang="fr-CA" sz="1600" b="1" i="0" dirty="0">
                <a:solidFill>
                  <a:srgbClr val="000000"/>
                </a:solidFill>
                <a:effectLst/>
                <a:latin typeface="Aptos" panose="020B0004020202020204" pitchFamily="34" charset="0"/>
              </a:rPr>
              <a:t>Services pour les proches de personnes aux prises avec un trouble de santé mentale et de dépendance</a:t>
            </a:r>
            <a:br>
              <a:rPr lang="fr-CA" sz="2400" dirty="0">
                <a:latin typeface="Calibri" panose="020F0502020204030204" pitchFamily="34" charset="0"/>
                <a:cs typeface="Calibri" panose="020F0502020204030204" pitchFamily="34" charset="0"/>
              </a:rPr>
            </a:br>
            <a:r>
              <a:rPr lang="fr-CA" sz="2400" dirty="0">
                <a:latin typeface="Calibri" panose="020F0502020204030204" pitchFamily="34" charset="0"/>
                <a:cs typeface="Calibri" panose="020F0502020204030204" pitchFamily="34" charset="0"/>
              </a:rPr>
              <a:t>12 mars 2025</a:t>
            </a:r>
            <a:endParaRPr lang="fr-CA" sz="1050" dirty="0">
              <a:latin typeface="Calibri" panose="020F0502020204030204" pitchFamily="34" charset="0"/>
              <a:cs typeface="Calibri" panose="020F0502020204030204" pitchFamily="34" charset="0"/>
            </a:endParaRPr>
          </a:p>
        </p:txBody>
      </p:sp>
      <p:sp>
        <p:nvSpPr>
          <p:cNvPr id="4" name="Sous-titre 2">
            <a:extLst>
              <a:ext uri="{FF2B5EF4-FFF2-40B4-BE49-F238E27FC236}">
                <a16:creationId xmlns:a16="http://schemas.microsoft.com/office/drawing/2014/main" id="{86AE96E2-8BC2-574C-457B-BA90F0E6C2A4}"/>
              </a:ext>
            </a:extLst>
          </p:cNvPr>
          <p:cNvSpPr txBox="1">
            <a:spLocks/>
          </p:cNvSpPr>
          <p:nvPr/>
        </p:nvSpPr>
        <p:spPr>
          <a:xfrm>
            <a:off x="1367335" y="2570216"/>
            <a:ext cx="6400800" cy="885056"/>
          </a:xfrm>
          <a:prstGeom prst="rect">
            <a:avLst/>
          </a:prstGeom>
        </p:spPr>
        <p:txBody>
          <a:bodyPr vert="horz" lIns="45720" rIns="45720">
            <a:no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a:r>
              <a:rPr lang="fr-CA" sz="2400" b="1" dirty="0">
                <a:solidFill>
                  <a:schemeClr val="accent3"/>
                </a:solidFill>
              </a:rPr>
              <a:t>Vers un changement de culture </a:t>
            </a:r>
            <a:br>
              <a:rPr lang="fr-CA" sz="2400" b="1" dirty="0">
                <a:solidFill>
                  <a:schemeClr val="accent3"/>
                </a:solidFill>
              </a:rPr>
            </a:br>
            <a:r>
              <a:rPr lang="fr-CA" sz="2400" b="1" dirty="0">
                <a:solidFill>
                  <a:schemeClr val="accent3"/>
                </a:solidFill>
              </a:rPr>
              <a:t>à l’égard des proches</a:t>
            </a:r>
            <a:endParaRPr lang="fr-CA" sz="1050" dirty="0">
              <a:solidFill>
                <a:schemeClr val="accent3"/>
              </a:solidFill>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Autofit/>
          </a:bodyPr>
          <a:lstStyle/>
          <a:p>
            <a:pPr algn="ctr"/>
            <a:r>
              <a:rPr lang="fr-CA" sz="3600" dirty="0">
                <a:latin typeface="+mj-lt"/>
                <a:cs typeface="Arial" pitchFamily="34" charset="0"/>
              </a:rPr>
              <a:t>Les </a:t>
            </a:r>
            <a:r>
              <a:rPr lang="fr-CA" sz="3600" dirty="0">
                <a:latin typeface="+mj-lt"/>
                <a:cs typeface="Calibri" panose="020F0502020204030204" pitchFamily="34" charset="0"/>
              </a:rPr>
              <a:t>proches</a:t>
            </a:r>
            <a:endParaRPr lang="fr-CA" sz="2800" dirty="0">
              <a:latin typeface="+mj-lt"/>
              <a:cs typeface="Arial" pitchFamily="34" charset="0"/>
            </a:endParaRPr>
          </a:p>
        </p:txBody>
      </p:sp>
      <p:sp>
        <p:nvSpPr>
          <p:cNvPr id="6" name="ZoneTexte 5">
            <a:extLst>
              <a:ext uri="{FF2B5EF4-FFF2-40B4-BE49-F238E27FC236}">
                <a16:creationId xmlns:a16="http://schemas.microsoft.com/office/drawing/2014/main" id="{00ACF277-CA91-1A48-929B-75441193F20B}"/>
              </a:ext>
            </a:extLst>
          </p:cNvPr>
          <p:cNvSpPr txBox="1"/>
          <p:nvPr/>
        </p:nvSpPr>
        <p:spPr>
          <a:xfrm rot="21088253">
            <a:off x="1060145" y="1625734"/>
            <a:ext cx="2160000" cy="858624"/>
          </a:xfrm>
          <a:custGeom>
            <a:avLst/>
            <a:gdLst>
              <a:gd name="connsiteX0" fmla="*/ 0 w 2160000"/>
              <a:gd name="connsiteY0" fmla="*/ 0 h 858624"/>
              <a:gd name="connsiteX1" fmla="*/ 518400 w 2160000"/>
              <a:gd name="connsiteY1" fmla="*/ 0 h 858624"/>
              <a:gd name="connsiteX2" fmla="*/ 1058400 w 2160000"/>
              <a:gd name="connsiteY2" fmla="*/ 0 h 858624"/>
              <a:gd name="connsiteX3" fmla="*/ 1620000 w 2160000"/>
              <a:gd name="connsiteY3" fmla="*/ 0 h 858624"/>
              <a:gd name="connsiteX4" fmla="*/ 2160000 w 2160000"/>
              <a:gd name="connsiteY4" fmla="*/ 0 h 858624"/>
              <a:gd name="connsiteX5" fmla="*/ 2160000 w 2160000"/>
              <a:gd name="connsiteY5" fmla="*/ 437898 h 858624"/>
              <a:gd name="connsiteX6" fmla="*/ 2160000 w 2160000"/>
              <a:gd name="connsiteY6" fmla="*/ 858624 h 858624"/>
              <a:gd name="connsiteX7" fmla="*/ 1576800 w 2160000"/>
              <a:gd name="connsiteY7" fmla="*/ 858624 h 858624"/>
              <a:gd name="connsiteX8" fmla="*/ 993600 w 2160000"/>
              <a:gd name="connsiteY8" fmla="*/ 858624 h 858624"/>
              <a:gd name="connsiteX9" fmla="*/ 0 w 2160000"/>
              <a:gd name="connsiteY9" fmla="*/ 858624 h 858624"/>
              <a:gd name="connsiteX10" fmla="*/ 0 w 2160000"/>
              <a:gd name="connsiteY10" fmla="*/ 437898 h 858624"/>
              <a:gd name="connsiteX11" fmla="*/ 0 w 2160000"/>
              <a:gd name="connsiteY11"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0000" h="858624" fill="none" extrusionOk="0">
                <a:moveTo>
                  <a:pt x="0" y="0"/>
                </a:moveTo>
                <a:cubicBezTo>
                  <a:pt x="182396" y="-27573"/>
                  <a:pt x="261033" y="19243"/>
                  <a:pt x="518400" y="0"/>
                </a:cubicBezTo>
                <a:cubicBezTo>
                  <a:pt x="775767" y="-19243"/>
                  <a:pt x="793503" y="38559"/>
                  <a:pt x="1058400" y="0"/>
                </a:cubicBezTo>
                <a:cubicBezTo>
                  <a:pt x="1323297" y="-38559"/>
                  <a:pt x="1450245" y="43145"/>
                  <a:pt x="1620000" y="0"/>
                </a:cubicBezTo>
                <a:cubicBezTo>
                  <a:pt x="1789755" y="-43145"/>
                  <a:pt x="1891501" y="46869"/>
                  <a:pt x="2160000" y="0"/>
                </a:cubicBezTo>
                <a:cubicBezTo>
                  <a:pt x="2193214" y="115126"/>
                  <a:pt x="2134082" y="271125"/>
                  <a:pt x="2160000" y="437898"/>
                </a:cubicBezTo>
                <a:cubicBezTo>
                  <a:pt x="2185918" y="604671"/>
                  <a:pt x="2140226" y="768737"/>
                  <a:pt x="2160000" y="858624"/>
                </a:cubicBezTo>
                <a:cubicBezTo>
                  <a:pt x="1880213" y="914800"/>
                  <a:pt x="1767406" y="845896"/>
                  <a:pt x="1576800" y="858624"/>
                </a:cubicBezTo>
                <a:cubicBezTo>
                  <a:pt x="1386194" y="871352"/>
                  <a:pt x="1236687" y="793943"/>
                  <a:pt x="993600" y="858624"/>
                </a:cubicBezTo>
                <a:cubicBezTo>
                  <a:pt x="750513" y="923305"/>
                  <a:pt x="325040" y="844892"/>
                  <a:pt x="0" y="858624"/>
                </a:cubicBezTo>
                <a:cubicBezTo>
                  <a:pt x="-31293" y="749647"/>
                  <a:pt x="15714" y="620054"/>
                  <a:pt x="0" y="437898"/>
                </a:cubicBezTo>
                <a:cubicBezTo>
                  <a:pt x="-15714" y="255742"/>
                  <a:pt x="23892" y="110108"/>
                  <a:pt x="0" y="0"/>
                </a:cubicBezTo>
                <a:close/>
              </a:path>
              <a:path w="2160000" h="858624"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163397" y="99136"/>
                  <a:pt x="2113780" y="241896"/>
                  <a:pt x="2160000" y="420726"/>
                </a:cubicBezTo>
                <a:cubicBezTo>
                  <a:pt x="2206220" y="599556"/>
                  <a:pt x="2119545" y="757460"/>
                  <a:pt x="2160000" y="858624"/>
                </a:cubicBezTo>
                <a:cubicBezTo>
                  <a:pt x="1993554" y="899855"/>
                  <a:pt x="1871999" y="825529"/>
                  <a:pt x="1620000" y="858624"/>
                </a:cubicBezTo>
                <a:cubicBezTo>
                  <a:pt x="1368001" y="891719"/>
                  <a:pt x="1201692" y="797253"/>
                  <a:pt x="1036800" y="858624"/>
                </a:cubicBezTo>
                <a:cubicBezTo>
                  <a:pt x="871908" y="919995"/>
                  <a:pt x="788879" y="818101"/>
                  <a:pt x="561600" y="858624"/>
                </a:cubicBezTo>
                <a:cubicBezTo>
                  <a:pt x="334321" y="899147"/>
                  <a:pt x="115775" y="856114"/>
                  <a:pt x="0" y="858624"/>
                </a:cubicBezTo>
                <a:cubicBezTo>
                  <a:pt x="-44947" y="696977"/>
                  <a:pt x="1063" y="526021"/>
                  <a:pt x="0" y="429312"/>
                </a:cubicBezTo>
                <a:cubicBezTo>
                  <a:pt x="-1063" y="332603"/>
                  <a:pt x="48285" y="10805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tIns="288000" bIns="288000" rtlCol="0" anchor="ctr">
            <a:spAutoFit/>
          </a:bodyPr>
          <a:lstStyle/>
          <a:p>
            <a:pPr algn="ctr"/>
            <a:r>
              <a:rPr lang="fr-CA" dirty="0"/>
              <a:t>Famille</a:t>
            </a:r>
          </a:p>
        </p:txBody>
      </p:sp>
      <p:sp>
        <p:nvSpPr>
          <p:cNvPr id="9" name="ZoneTexte 8">
            <a:extLst>
              <a:ext uri="{FF2B5EF4-FFF2-40B4-BE49-F238E27FC236}">
                <a16:creationId xmlns:a16="http://schemas.microsoft.com/office/drawing/2014/main" id="{D6852E35-3C59-A448-8580-899C180C614A}"/>
              </a:ext>
            </a:extLst>
          </p:cNvPr>
          <p:cNvSpPr txBox="1"/>
          <p:nvPr/>
        </p:nvSpPr>
        <p:spPr>
          <a:xfrm rot="20972090">
            <a:off x="1729301" y="3093669"/>
            <a:ext cx="2160000" cy="858624"/>
          </a:xfrm>
          <a:custGeom>
            <a:avLst/>
            <a:gdLst>
              <a:gd name="connsiteX0" fmla="*/ 0 w 2160000"/>
              <a:gd name="connsiteY0" fmla="*/ 0 h 858624"/>
              <a:gd name="connsiteX1" fmla="*/ 518400 w 2160000"/>
              <a:gd name="connsiteY1" fmla="*/ 0 h 858624"/>
              <a:gd name="connsiteX2" fmla="*/ 1058400 w 2160000"/>
              <a:gd name="connsiteY2" fmla="*/ 0 h 858624"/>
              <a:gd name="connsiteX3" fmla="*/ 1620000 w 2160000"/>
              <a:gd name="connsiteY3" fmla="*/ 0 h 858624"/>
              <a:gd name="connsiteX4" fmla="*/ 2160000 w 2160000"/>
              <a:gd name="connsiteY4" fmla="*/ 0 h 858624"/>
              <a:gd name="connsiteX5" fmla="*/ 2160000 w 2160000"/>
              <a:gd name="connsiteY5" fmla="*/ 437898 h 858624"/>
              <a:gd name="connsiteX6" fmla="*/ 2160000 w 2160000"/>
              <a:gd name="connsiteY6" fmla="*/ 858624 h 858624"/>
              <a:gd name="connsiteX7" fmla="*/ 1576800 w 2160000"/>
              <a:gd name="connsiteY7" fmla="*/ 858624 h 858624"/>
              <a:gd name="connsiteX8" fmla="*/ 993600 w 2160000"/>
              <a:gd name="connsiteY8" fmla="*/ 858624 h 858624"/>
              <a:gd name="connsiteX9" fmla="*/ 0 w 2160000"/>
              <a:gd name="connsiteY9" fmla="*/ 858624 h 858624"/>
              <a:gd name="connsiteX10" fmla="*/ 0 w 2160000"/>
              <a:gd name="connsiteY10" fmla="*/ 437898 h 858624"/>
              <a:gd name="connsiteX11" fmla="*/ 0 w 2160000"/>
              <a:gd name="connsiteY11"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0000" h="858624" fill="none" extrusionOk="0">
                <a:moveTo>
                  <a:pt x="0" y="0"/>
                </a:moveTo>
                <a:cubicBezTo>
                  <a:pt x="182396" y="-27573"/>
                  <a:pt x="261033" y="19243"/>
                  <a:pt x="518400" y="0"/>
                </a:cubicBezTo>
                <a:cubicBezTo>
                  <a:pt x="775767" y="-19243"/>
                  <a:pt x="793503" y="38559"/>
                  <a:pt x="1058400" y="0"/>
                </a:cubicBezTo>
                <a:cubicBezTo>
                  <a:pt x="1323297" y="-38559"/>
                  <a:pt x="1450245" y="43145"/>
                  <a:pt x="1620000" y="0"/>
                </a:cubicBezTo>
                <a:cubicBezTo>
                  <a:pt x="1789755" y="-43145"/>
                  <a:pt x="1891501" y="46869"/>
                  <a:pt x="2160000" y="0"/>
                </a:cubicBezTo>
                <a:cubicBezTo>
                  <a:pt x="2193214" y="115126"/>
                  <a:pt x="2134082" y="271125"/>
                  <a:pt x="2160000" y="437898"/>
                </a:cubicBezTo>
                <a:cubicBezTo>
                  <a:pt x="2185918" y="604671"/>
                  <a:pt x="2140226" y="768737"/>
                  <a:pt x="2160000" y="858624"/>
                </a:cubicBezTo>
                <a:cubicBezTo>
                  <a:pt x="1880213" y="914800"/>
                  <a:pt x="1767406" y="845896"/>
                  <a:pt x="1576800" y="858624"/>
                </a:cubicBezTo>
                <a:cubicBezTo>
                  <a:pt x="1386194" y="871352"/>
                  <a:pt x="1236687" y="793943"/>
                  <a:pt x="993600" y="858624"/>
                </a:cubicBezTo>
                <a:cubicBezTo>
                  <a:pt x="750513" y="923305"/>
                  <a:pt x="325040" y="844892"/>
                  <a:pt x="0" y="858624"/>
                </a:cubicBezTo>
                <a:cubicBezTo>
                  <a:pt x="-31293" y="749647"/>
                  <a:pt x="15714" y="620054"/>
                  <a:pt x="0" y="437898"/>
                </a:cubicBezTo>
                <a:cubicBezTo>
                  <a:pt x="-15714" y="255742"/>
                  <a:pt x="23892" y="110108"/>
                  <a:pt x="0" y="0"/>
                </a:cubicBezTo>
                <a:close/>
              </a:path>
              <a:path w="2160000" h="858624"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163397" y="99136"/>
                  <a:pt x="2113780" y="241896"/>
                  <a:pt x="2160000" y="420726"/>
                </a:cubicBezTo>
                <a:cubicBezTo>
                  <a:pt x="2206220" y="599556"/>
                  <a:pt x="2119545" y="757460"/>
                  <a:pt x="2160000" y="858624"/>
                </a:cubicBezTo>
                <a:cubicBezTo>
                  <a:pt x="1993554" y="899855"/>
                  <a:pt x="1871999" y="825529"/>
                  <a:pt x="1620000" y="858624"/>
                </a:cubicBezTo>
                <a:cubicBezTo>
                  <a:pt x="1368001" y="891719"/>
                  <a:pt x="1201692" y="797253"/>
                  <a:pt x="1036800" y="858624"/>
                </a:cubicBezTo>
                <a:cubicBezTo>
                  <a:pt x="871908" y="919995"/>
                  <a:pt x="788879" y="818101"/>
                  <a:pt x="561600" y="858624"/>
                </a:cubicBezTo>
                <a:cubicBezTo>
                  <a:pt x="334321" y="899147"/>
                  <a:pt x="115775" y="856114"/>
                  <a:pt x="0" y="858624"/>
                </a:cubicBezTo>
                <a:cubicBezTo>
                  <a:pt x="-44947" y="696977"/>
                  <a:pt x="1063" y="526021"/>
                  <a:pt x="0" y="429312"/>
                </a:cubicBezTo>
                <a:cubicBezTo>
                  <a:pt x="-1063" y="332603"/>
                  <a:pt x="48285" y="10805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tIns="288000" bIns="288000" rtlCol="0" anchor="ctr">
            <a:spAutoFit/>
          </a:bodyPr>
          <a:lstStyle/>
          <a:p>
            <a:pPr algn="ctr"/>
            <a:r>
              <a:rPr lang="fr-CA" dirty="0"/>
              <a:t>Proche aidant</a:t>
            </a:r>
          </a:p>
        </p:txBody>
      </p:sp>
      <p:sp>
        <p:nvSpPr>
          <p:cNvPr id="10" name="ZoneTexte 9">
            <a:extLst>
              <a:ext uri="{FF2B5EF4-FFF2-40B4-BE49-F238E27FC236}">
                <a16:creationId xmlns:a16="http://schemas.microsoft.com/office/drawing/2014/main" id="{55676416-2C64-6640-9586-1B51B529797E}"/>
              </a:ext>
            </a:extLst>
          </p:cNvPr>
          <p:cNvSpPr txBox="1"/>
          <p:nvPr/>
        </p:nvSpPr>
        <p:spPr>
          <a:xfrm rot="20452328">
            <a:off x="6416593" y="1810707"/>
            <a:ext cx="2160000" cy="858624"/>
          </a:xfrm>
          <a:custGeom>
            <a:avLst/>
            <a:gdLst>
              <a:gd name="connsiteX0" fmla="*/ 0 w 2160000"/>
              <a:gd name="connsiteY0" fmla="*/ 0 h 858624"/>
              <a:gd name="connsiteX1" fmla="*/ 518400 w 2160000"/>
              <a:gd name="connsiteY1" fmla="*/ 0 h 858624"/>
              <a:gd name="connsiteX2" fmla="*/ 1058400 w 2160000"/>
              <a:gd name="connsiteY2" fmla="*/ 0 h 858624"/>
              <a:gd name="connsiteX3" fmla="*/ 1620000 w 2160000"/>
              <a:gd name="connsiteY3" fmla="*/ 0 h 858624"/>
              <a:gd name="connsiteX4" fmla="*/ 2160000 w 2160000"/>
              <a:gd name="connsiteY4" fmla="*/ 0 h 858624"/>
              <a:gd name="connsiteX5" fmla="*/ 2160000 w 2160000"/>
              <a:gd name="connsiteY5" fmla="*/ 437898 h 858624"/>
              <a:gd name="connsiteX6" fmla="*/ 2160000 w 2160000"/>
              <a:gd name="connsiteY6" fmla="*/ 858624 h 858624"/>
              <a:gd name="connsiteX7" fmla="*/ 1576800 w 2160000"/>
              <a:gd name="connsiteY7" fmla="*/ 858624 h 858624"/>
              <a:gd name="connsiteX8" fmla="*/ 993600 w 2160000"/>
              <a:gd name="connsiteY8" fmla="*/ 858624 h 858624"/>
              <a:gd name="connsiteX9" fmla="*/ 0 w 2160000"/>
              <a:gd name="connsiteY9" fmla="*/ 858624 h 858624"/>
              <a:gd name="connsiteX10" fmla="*/ 0 w 2160000"/>
              <a:gd name="connsiteY10" fmla="*/ 437898 h 858624"/>
              <a:gd name="connsiteX11" fmla="*/ 0 w 2160000"/>
              <a:gd name="connsiteY11"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0000" h="858624" fill="none" extrusionOk="0">
                <a:moveTo>
                  <a:pt x="0" y="0"/>
                </a:moveTo>
                <a:cubicBezTo>
                  <a:pt x="182396" y="-27573"/>
                  <a:pt x="261033" y="19243"/>
                  <a:pt x="518400" y="0"/>
                </a:cubicBezTo>
                <a:cubicBezTo>
                  <a:pt x="775767" y="-19243"/>
                  <a:pt x="793503" y="38559"/>
                  <a:pt x="1058400" y="0"/>
                </a:cubicBezTo>
                <a:cubicBezTo>
                  <a:pt x="1323297" y="-38559"/>
                  <a:pt x="1450245" y="43145"/>
                  <a:pt x="1620000" y="0"/>
                </a:cubicBezTo>
                <a:cubicBezTo>
                  <a:pt x="1789755" y="-43145"/>
                  <a:pt x="1891501" y="46869"/>
                  <a:pt x="2160000" y="0"/>
                </a:cubicBezTo>
                <a:cubicBezTo>
                  <a:pt x="2193214" y="115126"/>
                  <a:pt x="2134082" y="271125"/>
                  <a:pt x="2160000" y="437898"/>
                </a:cubicBezTo>
                <a:cubicBezTo>
                  <a:pt x="2185918" y="604671"/>
                  <a:pt x="2140226" y="768737"/>
                  <a:pt x="2160000" y="858624"/>
                </a:cubicBezTo>
                <a:cubicBezTo>
                  <a:pt x="1880213" y="914800"/>
                  <a:pt x="1767406" y="845896"/>
                  <a:pt x="1576800" y="858624"/>
                </a:cubicBezTo>
                <a:cubicBezTo>
                  <a:pt x="1386194" y="871352"/>
                  <a:pt x="1236687" y="793943"/>
                  <a:pt x="993600" y="858624"/>
                </a:cubicBezTo>
                <a:cubicBezTo>
                  <a:pt x="750513" y="923305"/>
                  <a:pt x="325040" y="844892"/>
                  <a:pt x="0" y="858624"/>
                </a:cubicBezTo>
                <a:cubicBezTo>
                  <a:pt x="-31293" y="749647"/>
                  <a:pt x="15714" y="620054"/>
                  <a:pt x="0" y="437898"/>
                </a:cubicBezTo>
                <a:cubicBezTo>
                  <a:pt x="-15714" y="255742"/>
                  <a:pt x="23892" y="110108"/>
                  <a:pt x="0" y="0"/>
                </a:cubicBezTo>
                <a:close/>
              </a:path>
              <a:path w="2160000" h="858624"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163397" y="99136"/>
                  <a:pt x="2113780" y="241896"/>
                  <a:pt x="2160000" y="420726"/>
                </a:cubicBezTo>
                <a:cubicBezTo>
                  <a:pt x="2206220" y="599556"/>
                  <a:pt x="2119545" y="757460"/>
                  <a:pt x="2160000" y="858624"/>
                </a:cubicBezTo>
                <a:cubicBezTo>
                  <a:pt x="1993554" y="899855"/>
                  <a:pt x="1871999" y="825529"/>
                  <a:pt x="1620000" y="858624"/>
                </a:cubicBezTo>
                <a:cubicBezTo>
                  <a:pt x="1368001" y="891719"/>
                  <a:pt x="1201692" y="797253"/>
                  <a:pt x="1036800" y="858624"/>
                </a:cubicBezTo>
                <a:cubicBezTo>
                  <a:pt x="871908" y="919995"/>
                  <a:pt x="788879" y="818101"/>
                  <a:pt x="561600" y="858624"/>
                </a:cubicBezTo>
                <a:cubicBezTo>
                  <a:pt x="334321" y="899147"/>
                  <a:pt x="115775" y="856114"/>
                  <a:pt x="0" y="858624"/>
                </a:cubicBezTo>
                <a:cubicBezTo>
                  <a:pt x="-44947" y="696977"/>
                  <a:pt x="1063" y="526021"/>
                  <a:pt x="0" y="429312"/>
                </a:cubicBezTo>
                <a:cubicBezTo>
                  <a:pt x="-1063" y="332603"/>
                  <a:pt x="48285" y="10805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tIns="288000" bIns="288000" rtlCol="0" anchor="ctr">
            <a:spAutoFit/>
          </a:bodyPr>
          <a:lstStyle/>
          <a:p>
            <a:pPr algn="ctr"/>
            <a:r>
              <a:rPr lang="fr-CA" dirty="0"/>
              <a:t>Accompagnateur</a:t>
            </a:r>
          </a:p>
        </p:txBody>
      </p:sp>
      <p:sp>
        <p:nvSpPr>
          <p:cNvPr id="11" name="ZoneTexte 10">
            <a:extLst>
              <a:ext uri="{FF2B5EF4-FFF2-40B4-BE49-F238E27FC236}">
                <a16:creationId xmlns:a16="http://schemas.microsoft.com/office/drawing/2014/main" id="{B469E546-04C1-BB44-8E86-4BE715792ACC}"/>
              </a:ext>
            </a:extLst>
          </p:cNvPr>
          <p:cNvSpPr txBox="1"/>
          <p:nvPr/>
        </p:nvSpPr>
        <p:spPr>
          <a:xfrm rot="1207094">
            <a:off x="1098951" y="4770751"/>
            <a:ext cx="2160000" cy="858624"/>
          </a:xfrm>
          <a:custGeom>
            <a:avLst/>
            <a:gdLst>
              <a:gd name="connsiteX0" fmla="*/ 0 w 2160000"/>
              <a:gd name="connsiteY0" fmla="*/ 0 h 858624"/>
              <a:gd name="connsiteX1" fmla="*/ 518400 w 2160000"/>
              <a:gd name="connsiteY1" fmla="*/ 0 h 858624"/>
              <a:gd name="connsiteX2" fmla="*/ 1058400 w 2160000"/>
              <a:gd name="connsiteY2" fmla="*/ 0 h 858624"/>
              <a:gd name="connsiteX3" fmla="*/ 1620000 w 2160000"/>
              <a:gd name="connsiteY3" fmla="*/ 0 h 858624"/>
              <a:gd name="connsiteX4" fmla="*/ 2160000 w 2160000"/>
              <a:gd name="connsiteY4" fmla="*/ 0 h 858624"/>
              <a:gd name="connsiteX5" fmla="*/ 2160000 w 2160000"/>
              <a:gd name="connsiteY5" fmla="*/ 437898 h 858624"/>
              <a:gd name="connsiteX6" fmla="*/ 2160000 w 2160000"/>
              <a:gd name="connsiteY6" fmla="*/ 858624 h 858624"/>
              <a:gd name="connsiteX7" fmla="*/ 1576800 w 2160000"/>
              <a:gd name="connsiteY7" fmla="*/ 858624 h 858624"/>
              <a:gd name="connsiteX8" fmla="*/ 993600 w 2160000"/>
              <a:gd name="connsiteY8" fmla="*/ 858624 h 858624"/>
              <a:gd name="connsiteX9" fmla="*/ 0 w 2160000"/>
              <a:gd name="connsiteY9" fmla="*/ 858624 h 858624"/>
              <a:gd name="connsiteX10" fmla="*/ 0 w 2160000"/>
              <a:gd name="connsiteY10" fmla="*/ 437898 h 858624"/>
              <a:gd name="connsiteX11" fmla="*/ 0 w 2160000"/>
              <a:gd name="connsiteY11"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0000" h="858624" fill="none" extrusionOk="0">
                <a:moveTo>
                  <a:pt x="0" y="0"/>
                </a:moveTo>
                <a:cubicBezTo>
                  <a:pt x="182396" y="-27573"/>
                  <a:pt x="261033" y="19243"/>
                  <a:pt x="518400" y="0"/>
                </a:cubicBezTo>
                <a:cubicBezTo>
                  <a:pt x="775767" y="-19243"/>
                  <a:pt x="793503" y="38559"/>
                  <a:pt x="1058400" y="0"/>
                </a:cubicBezTo>
                <a:cubicBezTo>
                  <a:pt x="1323297" y="-38559"/>
                  <a:pt x="1450245" y="43145"/>
                  <a:pt x="1620000" y="0"/>
                </a:cubicBezTo>
                <a:cubicBezTo>
                  <a:pt x="1789755" y="-43145"/>
                  <a:pt x="1891501" y="46869"/>
                  <a:pt x="2160000" y="0"/>
                </a:cubicBezTo>
                <a:cubicBezTo>
                  <a:pt x="2193214" y="115126"/>
                  <a:pt x="2134082" y="271125"/>
                  <a:pt x="2160000" y="437898"/>
                </a:cubicBezTo>
                <a:cubicBezTo>
                  <a:pt x="2185918" y="604671"/>
                  <a:pt x="2140226" y="768737"/>
                  <a:pt x="2160000" y="858624"/>
                </a:cubicBezTo>
                <a:cubicBezTo>
                  <a:pt x="1880213" y="914800"/>
                  <a:pt x="1767406" y="845896"/>
                  <a:pt x="1576800" y="858624"/>
                </a:cubicBezTo>
                <a:cubicBezTo>
                  <a:pt x="1386194" y="871352"/>
                  <a:pt x="1236687" y="793943"/>
                  <a:pt x="993600" y="858624"/>
                </a:cubicBezTo>
                <a:cubicBezTo>
                  <a:pt x="750513" y="923305"/>
                  <a:pt x="325040" y="844892"/>
                  <a:pt x="0" y="858624"/>
                </a:cubicBezTo>
                <a:cubicBezTo>
                  <a:pt x="-31293" y="749647"/>
                  <a:pt x="15714" y="620054"/>
                  <a:pt x="0" y="437898"/>
                </a:cubicBezTo>
                <a:cubicBezTo>
                  <a:pt x="-15714" y="255742"/>
                  <a:pt x="23892" y="110108"/>
                  <a:pt x="0" y="0"/>
                </a:cubicBezTo>
                <a:close/>
              </a:path>
              <a:path w="2160000" h="858624"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163397" y="99136"/>
                  <a:pt x="2113780" y="241896"/>
                  <a:pt x="2160000" y="420726"/>
                </a:cubicBezTo>
                <a:cubicBezTo>
                  <a:pt x="2206220" y="599556"/>
                  <a:pt x="2119545" y="757460"/>
                  <a:pt x="2160000" y="858624"/>
                </a:cubicBezTo>
                <a:cubicBezTo>
                  <a:pt x="1993554" y="899855"/>
                  <a:pt x="1871999" y="825529"/>
                  <a:pt x="1620000" y="858624"/>
                </a:cubicBezTo>
                <a:cubicBezTo>
                  <a:pt x="1368001" y="891719"/>
                  <a:pt x="1201692" y="797253"/>
                  <a:pt x="1036800" y="858624"/>
                </a:cubicBezTo>
                <a:cubicBezTo>
                  <a:pt x="871908" y="919995"/>
                  <a:pt x="788879" y="818101"/>
                  <a:pt x="561600" y="858624"/>
                </a:cubicBezTo>
                <a:cubicBezTo>
                  <a:pt x="334321" y="899147"/>
                  <a:pt x="115775" y="856114"/>
                  <a:pt x="0" y="858624"/>
                </a:cubicBezTo>
                <a:cubicBezTo>
                  <a:pt x="-44947" y="696977"/>
                  <a:pt x="1063" y="526021"/>
                  <a:pt x="0" y="429312"/>
                </a:cubicBezTo>
                <a:cubicBezTo>
                  <a:pt x="-1063" y="332603"/>
                  <a:pt x="48285" y="10805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tIns="288000" bIns="288000" rtlCol="0" anchor="ctr">
            <a:spAutoFit/>
          </a:bodyPr>
          <a:lstStyle/>
          <a:p>
            <a:pPr algn="ctr"/>
            <a:r>
              <a:rPr lang="fr-CA" dirty="0"/>
              <a:t>Assistant</a:t>
            </a:r>
          </a:p>
        </p:txBody>
      </p:sp>
      <p:sp>
        <p:nvSpPr>
          <p:cNvPr id="12" name="ZoneTexte 11">
            <a:extLst>
              <a:ext uri="{FF2B5EF4-FFF2-40B4-BE49-F238E27FC236}">
                <a16:creationId xmlns:a16="http://schemas.microsoft.com/office/drawing/2014/main" id="{66CA317E-62B5-1F41-B94D-8903F3B7EB85}"/>
              </a:ext>
            </a:extLst>
          </p:cNvPr>
          <p:cNvSpPr txBox="1"/>
          <p:nvPr/>
        </p:nvSpPr>
        <p:spPr>
          <a:xfrm rot="206524">
            <a:off x="4544547" y="3349889"/>
            <a:ext cx="2802060" cy="858624"/>
          </a:xfrm>
          <a:custGeom>
            <a:avLst/>
            <a:gdLst>
              <a:gd name="connsiteX0" fmla="*/ 0 w 2802060"/>
              <a:gd name="connsiteY0" fmla="*/ 0 h 858624"/>
              <a:gd name="connsiteX1" fmla="*/ 616453 w 2802060"/>
              <a:gd name="connsiteY1" fmla="*/ 0 h 858624"/>
              <a:gd name="connsiteX2" fmla="*/ 1204886 w 2802060"/>
              <a:gd name="connsiteY2" fmla="*/ 0 h 858624"/>
              <a:gd name="connsiteX3" fmla="*/ 1793318 w 2802060"/>
              <a:gd name="connsiteY3" fmla="*/ 0 h 858624"/>
              <a:gd name="connsiteX4" fmla="*/ 2269669 w 2802060"/>
              <a:gd name="connsiteY4" fmla="*/ 0 h 858624"/>
              <a:gd name="connsiteX5" fmla="*/ 2802060 w 2802060"/>
              <a:gd name="connsiteY5" fmla="*/ 0 h 858624"/>
              <a:gd name="connsiteX6" fmla="*/ 2802060 w 2802060"/>
              <a:gd name="connsiteY6" fmla="*/ 437898 h 858624"/>
              <a:gd name="connsiteX7" fmla="*/ 2802060 w 2802060"/>
              <a:gd name="connsiteY7" fmla="*/ 858624 h 858624"/>
              <a:gd name="connsiteX8" fmla="*/ 2241648 w 2802060"/>
              <a:gd name="connsiteY8" fmla="*/ 858624 h 858624"/>
              <a:gd name="connsiteX9" fmla="*/ 1765298 w 2802060"/>
              <a:gd name="connsiteY9" fmla="*/ 858624 h 858624"/>
              <a:gd name="connsiteX10" fmla="*/ 1288948 w 2802060"/>
              <a:gd name="connsiteY10" fmla="*/ 858624 h 858624"/>
              <a:gd name="connsiteX11" fmla="*/ 700515 w 2802060"/>
              <a:gd name="connsiteY11" fmla="*/ 858624 h 858624"/>
              <a:gd name="connsiteX12" fmla="*/ 0 w 2802060"/>
              <a:gd name="connsiteY12" fmla="*/ 858624 h 858624"/>
              <a:gd name="connsiteX13" fmla="*/ 0 w 2802060"/>
              <a:gd name="connsiteY13" fmla="*/ 412140 h 858624"/>
              <a:gd name="connsiteX14" fmla="*/ 0 w 2802060"/>
              <a:gd name="connsiteY14"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02060" h="858624" fill="none" extrusionOk="0">
                <a:moveTo>
                  <a:pt x="0" y="0"/>
                </a:moveTo>
                <a:cubicBezTo>
                  <a:pt x="189141" y="-5661"/>
                  <a:pt x="406979" y="37880"/>
                  <a:pt x="616453" y="0"/>
                </a:cubicBezTo>
                <a:cubicBezTo>
                  <a:pt x="825927" y="-37880"/>
                  <a:pt x="920856" y="8653"/>
                  <a:pt x="1204886" y="0"/>
                </a:cubicBezTo>
                <a:cubicBezTo>
                  <a:pt x="1488916" y="-8653"/>
                  <a:pt x="1549442" y="32109"/>
                  <a:pt x="1793318" y="0"/>
                </a:cubicBezTo>
                <a:cubicBezTo>
                  <a:pt x="2037194" y="-32109"/>
                  <a:pt x="2152248" y="48862"/>
                  <a:pt x="2269669" y="0"/>
                </a:cubicBezTo>
                <a:cubicBezTo>
                  <a:pt x="2387090" y="-48862"/>
                  <a:pt x="2539690" y="5447"/>
                  <a:pt x="2802060" y="0"/>
                </a:cubicBezTo>
                <a:cubicBezTo>
                  <a:pt x="2802967" y="113641"/>
                  <a:pt x="2773072" y="250694"/>
                  <a:pt x="2802060" y="437898"/>
                </a:cubicBezTo>
                <a:cubicBezTo>
                  <a:pt x="2831048" y="625102"/>
                  <a:pt x="2790418" y="673982"/>
                  <a:pt x="2802060" y="858624"/>
                </a:cubicBezTo>
                <a:cubicBezTo>
                  <a:pt x="2678857" y="871732"/>
                  <a:pt x="2404168" y="843316"/>
                  <a:pt x="2241648" y="858624"/>
                </a:cubicBezTo>
                <a:cubicBezTo>
                  <a:pt x="2079128" y="873932"/>
                  <a:pt x="1924425" y="834687"/>
                  <a:pt x="1765298" y="858624"/>
                </a:cubicBezTo>
                <a:cubicBezTo>
                  <a:pt x="1606171" y="882561"/>
                  <a:pt x="1494476" y="849655"/>
                  <a:pt x="1288948" y="858624"/>
                </a:cubicBezTo>
                <a:cubicBezTo>
                  <a:pt x="1083420" y="867593"/>
                  <a:pt x="967924" y="849824"/>
                  <a:pt x="700515" y="858624"/>
                </a:cubicBezTo>
                <a:cubicBezTo>
                  <a:pt x="433106" y="867424"/>
                  <a:pt x="189108" y="855164"/>
                  <a:pt x="0" y="858624"/>
                </a:cubicBezTo>
                <a:cubicBezTo>
                  <a:pt x="-50872" y="763456"/>
                  <a:pt x="26843" y="510538"/>
                  <a:pt x="0" y="412140"/>
                </a:cubicBezTo>
                <a:cubicBezTo>
                  <a:pt x="-26843" y="313742"/>
                  <a:pt x="18205" y="138971"/>
                  <a:pt x="0" y="0"/>
                </a:cubicBezTo>
                <a:close/>
              </a:path>
              <a:path w="2802060" h="858624" stroke="0" extrusionOk="0">
                <a:moveTo>
                  <a:pt x="0" y="0"/>
                </a:moveTo>
                <a:cubicBezTo>
                  <a:pt x="135764" y="-49124"/>
                  <a:pt x="346392" y="41805"/>
                  <a:pt x="532391" y="0"/>
                </a:cubicBezTo>
                <a:cubicBezTo>
                  <a:pt x="718390" y="-41805"/>
                  <a:pt x="818802" y="30"/>
                  <a:pt x="1008742" y="0"/>
                </a:cubicBezTo>
                <a:cubicBezTo>
                  <a:pt x="1198682" y="-30"/>
                  <a:pt x="1494584" y="55118"/>
                  <a:pt x="1625195" y="0"/>
                </a:cubicBezTo>
                <a:cubicBezTo>
                  <a:pt x="1755806" y="-55118"/>
                  <a:pt x="2026311" y="20697"/>
                  <a:pt x="2157586" y="0"/>
                </a:cubicBezTo>
                <a:cubicBezTo>
                  <a:pt x="2288861" y="-20697"/>
                  <a:pt x="2618561" y="36789"/>
                  <a:pt x="2802060" y="0"/>
                </a:cubicBezTo>
                <a:cubicBezTo>
                  <a:pt x="2806738" y="181159"/>
                  <a:pt x="2792708" y="244890"/>
                  <a:pt x="2802060" y="446484"/>
                </a:cubicBezTo>
                <a:cubicBezTo>
                  <a:pt x="2811412" y="648078"/>
                  <a:pt x="2795699" y="767606"/>
                  <a:pt x="2802060" y="858624"/>
                </a:cubicBezTo>
                <a:cubicBezTo>
                  <a:pt x="2527952" y="913874"/>
                  <a:pt x="2509807" y="820737"/>
                  <a:pt x="2241648" y="858624"/>
                </a:cubicBezTo>
                <a:cubicBezTo>
                  <a:pt x="1973489" y="896511"/>
                  <a:pt x="1922504" y="850267"/>
                  <a:pt x="1765298" y="858624"/>
                </a:cubicBezTo>
                <a:cubicBezTo>
                  <a:pt x="1608092" y="866981"/>
                  <a:pt x="1482857" y="850645"/>
                  <a:pt x="1204886" y="858624"/>
                </a:cubicBezTo>
                <a:cubicBezTo>
                  <a:pt x="926915" y="866603"/>
                  <a:pt x="797385" y="842521"/>
                  <a:pt x="644474" y="858624"/>
                </a:cubicBezTo>
                <a:cubicBezTo>
                  <a:pt x="491563" y="874727"/>
                  <a:pt x="211604" y="837342"/>
                  <a:pt x="0" y="858624"/>
                </a:cubicBezTo>
                <a:cubicBezTo>
                  <a:pt x="-24931" y="762033"/>
                  <a:pt x="7534" y="533814"/>
                  <a:pt x="0" y="412140"/>
                </a:cubicBezTo>
                <a:cubicBezTo>
                  <a:pt x="-7534" y="290466"/>
                  <a:pt x="7960" y="9268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tIns="288000" bIns="288000" rtlCol="0" anchor="ctr">
            <a:spAutoFit/>
          </a:bodyPr>
          <a:lstStyle/>
          <a:p>
            <a:pPr algn="ctr"/>
            <a:r>
              <a:rPr lang="fr-CA" dirty="0"/>
              <a:t>Personne significative</a:t>
            </a:r>
          </a:p>
        </p:txBody>
      </p:sp>
      <p:sp>
        <p:nvSpPr>
          <p:cNvPr id="2" name="ZoneTexte 1">
            <a:extLst>
              <a:ext uri="{FF2B5EF4-FFF2-40B4-BE49-F238E27FC236}">
                <a16:creationId xmlns:a16="http://schemas.microsoft.com/office/drawing/2014/main" id="{EF2FAA1F-196D-577F-70A4-47A1C2FC93E8}"/>
              </a:ext>
            </a:extLst>
          </p:cNvPr>
          <p:cNvSpPr txBox="1"/>
          <p:nvPr/>
        </p:nvSpPr>
        <p:spPr>
          <a:xfrm rot="1253800">
            <a:off x="3822107" y="1785954"/>
            <a:ext cx="2160000" cy="858624"/>
          </a:xfrm>
          <a:custGeom>
            <a:avLst/>
            <a:gdLst>
              <a:gd name="connsiteX0" fmla="*/ 0 w 2160000"/>
              <a:gd name="connsiteY0" fmla="*/ 0 h 858624"/>
              <a:gd name="connsiteX1" fmla="*/ 518400 w 2160000"/>
              <a:gd name="connsiteY1" fmla="*/ 0 h 858624"/>
              <a:gd name="connsiteX2" fmla="*/ 1058400 w 2160000"/>
              <a:gd name="connsiteY2" fmla="*/ 0 h 858624"/>
              <a:gd name="connsiteX3" fmla="*/ 1620000 w 2160000"/>
              <a:gd name="connsiteY3" fmla="*/ 0 h 858624"/>
              <a:gd name="connsiteX4" fmla="*/ 2160000 w 2160000"/>
              <a:gd name="connsiteY4" fmla="*/ 0 h 858624"/>
              <a:gd name="connsiteX5" fmla="*/ 2160000 w 2160000"/>
              <a:gd name="connsiteY5" fmla="*/ 437898 h 858624"/>
              <a:gd name="connsiteX6" fmla="*/ 2160000 w 2160000"/>
              <a:gd name="connsiteY6" fmla="*/ 858624 h 858624"/>
              <a:gd name="connsiteX7" fmla="*/ 1576800 w 2160000"/>
              <a:gd name="connsiteY7" fmla="*/ 858624 h 858624"/>
              <a:gd name="connsiteX8" fmla="*/ 993600 w 2160000"/>
              <a:gd name="connsiteY8" fmla="*/ 858624 h 858624"/>
              <a:gd name="connsiteX9" fmla="*/ 0 w 2160000"/>
              <a:gd name="connsiteY9" fmla="*/ 858624 h 858624"/>
              <a:gd name="connsiteX10" fmla="*/ 0 w 2160000"/>
              <a:gd name="connsiteY10" fmla="*/ 437898 h 858624"/>
              <a:gd name="connsiteX11" fmla="*/ 0 w 2160000"/>
              <a:gd name="connsiteY11"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0000" h="858624" fill="none" extrusionOk="0">
                <a:moveTo>
                  <a:pt x="0" y="0"/>
                </a:moveTo>
                <a:cubicBezTo>
                  <a:pt x="182396" y="-27573"/>
                  <a:pt x="261033" y="19243"/>
                  <a:pt x="518400" y="0"/>
                </a:cubicBezTo>
                <a:cubicBezTo>
                  <a:pt x="775767" y="-19243"/>
                  <a:pt x="793503" y="38559"/>
                  <a:pt x="1058400" y="0"/>
                </a:cubicBezTo>
                <a:cubicBezTo>
                  <a:pt x="1323297" y="-38559"/>
                  <a:pt x="1450245" y="43145"/>
                  <a:pt x="1620000" y="0"/>
                </a:cubicBezTo>
                <a:cubicBezTo>
                  <a:pt x="1789755" y="-43145"/>
                  <a:pt x="1891501" y="46869"/>
                  <a:pt x="2160000" y="0"/>
                </a:cubicBezTo>
                <a:cubicBezTo>
                  <a:pt x="2193214" y="115126"/>
                  <a:pt x="2134082" y="271125"/>
                  <a:pt x="2160000" y="437898"/>
                </a:cubicBezTo>
                <a:cubicBezTo>
                  <a:pt x="2185918" y="604671"/>
                  <a:pt x="2140226" y="768737"/>
                  <a:pt x="2160000" y="858624"/>
                </a:cubicBezTo>
                <a:cubicBezTo>
                  <a:pt x="1880213" y="914800"/>
                  <a:pt x="1767406" y="845896"/>
                  <a:pt x="1576800" y="858624"/>
                </a:cubicBezTo>
                <a:cubicBezTo>
                  <a:pt x="1386194" y="871352"/>
                  <a:pt x="1236687" y="793943"/>
                  <a:pt x="993600" y="858624"/>
                </a:cubicBezTo>
                <a:cubicBezTo>
                  <a:pt x="750513" y="923305"/>
                  <a:pt x="325040" y="844892"/>
                  <a:pt x="0" y="858624"/>
                </a:cubicBezTo>
                <a:cubicBezTo>
                  <a:pt x="-31293" y="749647"/>
                  <a:pt x="15714" y="620054"/>
                  <a:pt x="0" y="437898"/>
                </a:cubicBezTo>
                <a:cubicBezTo>
                  <a:pt x="-15714" y="255742"/>
                  <a:pt x="23892" y="110108"/>
                  <a:pt x="0" y="0"/>
                </a:cubicBezTo>
                <a:close/>
              </a:path>
              <a:path w="2160000" h="858624"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163397" y="99136"/>
                  <a:pt x="2113780" y="241896"/>
                  <a:pt x="2160000" y="420726"/>
                </a:cubicBezTo>
                <a:cubicBezTo>
                  <a:pt x="2206220" y="599556"/>
                  <a:pt x="2119545" y="757460"/>
                  <a:pt x="2160000" y="858624"/>
                </a:cubicBezTo>
                <a:cubicBezTo>
                  <a:pt x="1993554" y="899855"/>
                  <a:pt x="1871999" y="825529"/>
                  <a:pt x="1620000" y="858624"/>
                </a:cubicBezTo>
                <a:cubicBezTo>
                  <a:pt x="1368001" y="891719"/>
                  <a:pt x="1201692" y="797253"/>
                  <a:pt x="1036800" y="858624"/>
                </a:cubicBezTo>
                <a:cubicBezTo>
                  <a:pt x="871908" y="919995"/>
                  <a:pt x="788879" y="818101"/>
                  <a:pt x="561600" y="858624"/>
                </a:cubicBezTo>
                <a:cubicBezTo>
                  <a:pt x="334321" y="899147"/>
                  <a:pt x="115775" y="856114"/>
                  <a:pt x="0" y="858624"/>
                </a:cubicBezTo>
                <a:cubicBezTo>
                  <a:pt x="-44947" y="696977"/>
                  <a:pt x="1063" y="526021"/>
                  <a:pt x="0" y="429312"/>
                </a:cubicBezTo>
                <a:cubicBezTo>
                  <a:pt x="-1063" y="332603"/>
                  <a:pt x="48285" y="10805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tIns="288000" bIns="288000" rtlCol="0" anchor="ctr">
            <a:spAutoFit/>
          </a:bodyPr>
          <a:lstStyle/>
          <a:p>
            <a:pPr algn="ctr"/>
            <a:r>
              <a:rPr lang="fr-CA" dirty="0"/>
              <a:t>Entourage</a:t>
            </a:r>
          </a:p>
        </p:txBody>
      </p:sp>
      <p:sp>
        <p:nvSpPr>
          <p:cNvPr id="4" name="ZoneTexte 3">
            <a:extLst>
              <a:ext uri="{FF2B5EF4-FFF2-40B4-BE49-F238E27FC236}">
                <a16:creationId xmlns:a16="http://schemas.microsoft.com/office/drawing/2014/main" id="{221E6092-F300-E032-959E-DF7B52C735AF}"/>
              </a:ext>
            </a:extLst>
          </p:cNvPr>
          <p:cNvSpPr txBox="1"/>
          <p:nvPr/>
        </p:nvSpPr>
        <p:spPr>
          <a:xfrm rot="20457700">
            <a:off x="3704610" y="4852153"/>
            <a:ext cx="2160000" cy="858624"/>
          </a:xfrm>
          <a:custGeom>
            <a:avLst/>
            <a:gdLst>
              <a:gd name="connsiteX0" fmla="*/ 0 w 2160000"/>
              <a:gd name="connsiteY0" fmla="*/ 0 h 858624"/>
              <a:gd name="connsiteX1" fmla="*/ 518400 w 2160000"/>
              <a:gd name="connsiteY1" fmla="*/ 0 h 858624"/>
              <a:gd name="connsiteX2" fmla="*/ 1058400 w 2160000"/>
              <a:gd name="connsiteY2" fmla="*/ 0 h 858624"/>
              <a:gd name="connsiteX3" fmla="*/ 1620000 w 2160000"/>
              <a:gd name="connsiteY3" fmla="*/ 0 h 858624"/>
              <a:gd name="connsiteX4" fmla="*/ 2160000 w 2160000"/>
              <a:gd name="connsiteY4" fmla="*/ 0 h 858624"/>
              <a:gd name="connsiteX5" fmla="*/ 2160000 w 2160000"/>
              <a:gd name="connsiteY5" fmla="*/ 437898 h 858624"/>
              <a:gd name="connsiteX6" fmla="*/ 2160000 w 2160000"/>
              <a:gd name="connsiteY6" fmla="*/ 858624 h 858624"/>
              <a:gd name="connsiteX7" fmla="*/ 1576800 w 2160000"/>
              <a:gd name="connsiteY7" fmla="*/ 858624 h 858624"/>
              <a:gd name="connsiteX8" fmla="*/ 993600 w 2160000"/>
              <a:gd name="connsiteY8" fmla="*/ 858624 h 858624"/>
              <a:gd name="connsiteX9" fmla="*/ 0 w 2160000"/>
              <a:gd name="connsiteY9" fmla="*/ 858624 h 858624"/>
              <a:gd name="connsiteX10" fmla="*/ 0 w 2160000"/>
              <a:gd name="connsiteY10" fmla="*/ 437898 h 858624"/>
              <a:gd name="connsiteX11" fmla="*/ 0 w 2160000"/>
              <a:gd name="connsiteY11"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0000" h="858624" fill="none" extrusionOk="0">
                <a:moveTo>
                  <a:pt x="0" y="0"/>
                </a:moveTo>
                <a:cubicBezTo>
                  <a:pt x="182396" y="-27573"/>
                  <a:pt x="261033" y="19243"/>
                  <a:pt x="518400" y="0"/>
                </a:cubicBezTo>
                <a:cubicBezTo>
                  <a:pt x="775767" y="-19243"/>
                  <a:pt x="793503" y="38559"/>
                  <a:pt x="1058400" y="0"/>
                </a:cubicBezTo>
                <a:cubicBezTo>
                  <a:pt x="1323297" y="-38559"/>
                  <a:pt x="1450245" y="43145"/>
                  <a:pt x="1620000" y="0"/>
                </a:cubicBezTo>
                <a:cubicBezTo>
                  <a:pt x="1789755" y="-43145"/>
                  <a:pt x="1891501" y="46869"/>
                  <a:pt x="2160000" y="0"/>
                </a:cubicBezTo>
                <a:cubicBezTo>
                  <a:pt x="2193214" y="115126"/>
                  <a:pt x="2134082" y="271125"/>
                  <a:pt x="2160000" y="437898"/>
                </a:cubicBezTo>
                <a:cubicBezTo>
                  <a:pt x="2185918" y="604671"/>
                  <a:pt x="2140226" y="768737"/>
                  <a:pt x="2160000" y="858624"/>
                </a:cubicBezTo>
                <a:cubicBezTo>
                  <a:pt x="1880213" y="914800"/>
                  <a:pt x="1767406" y="845896"/>
                  <a:pt x="1576800" y="858624"/>
                </a:cubicBezTo>
                <a:cubicBezTo>
                  <a:pt x="1386194" y="871352"/>
                  <a:pt x="1236687" y="793943"/>
                  <a:pt x="993600" y="858624"/>
                </a:cubicBezTo>
                <a:cubicBezTo>
                  <a:pt x="750513" y="923305"/>
                  <a:pt x="325040" y="844892"/>
                  <a:pt x="0" y="858624"/>
                </a:cubicBezTo>
                <a:cubicBezTo>
                  <a:pt x="-31293" y="749647"/>
                  <a:pt x="15714" y="620054"/>
                  <a:pt x="0" y="437898"/>
                </a:cubicBezTo>
                <a:cubicBezTo>
                  <a:pt x="-15714" y="255742"/>
                  <a:pt x="23892" y="110108"/>
                  <a:pt x="0" y="0"/>
                </a:cubicBezTo>
                <a:close/>
              </a:path>
              <a:path w="2160000" h="858624"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163397" y="99136"/>
                  <a:pt x="2113780" y="241896"/>
                  <a:pt x="2160000" y="420726"/>
                </a:cubicBezTo>
                <a:cubicBezTo>
                  <a:pt x="2206220" y="599556"/>
                  <a:pt x="2119545" y="757460"/>
                  <a:pt x="2160000" y="858624"/>
                </a:cubicBezTo>
                <a:cubicBezTo>
                  <a:pt x="1993554" y="899855"/>
                  <a:pt x="1871999" y="825529"/>
                  <a:pt x="1620000" y="858624"/>
                </a:cubicBezTo>
                <a:cubicBezTo>
                  <a:pt x="1368001" y="891719"/>
                  <a:pt x="1201692" y="797253"/>
                  <a:pt x="1036800" y="858624"/>
                </a:cubicBezTo>
                <a:cubicBezTo>
                  <a:pt x="871908" y="919995"/>
                  <a:pt x="788879" y="818101"/>
                  <a:pt x="561600" y="858624"/>
                </a:cubicBezTo>
                <a:cubicBezTo>
                  <a:pt x="334321" y="899147"/>
                  <a:pt x="115775" y="856114"/>
                  <a:pt x="0" y="858624"/>
                </a:cubicBezTo>
                <a:cubicBezTo>
                  <a:pt x="-44947" y="696977"/>
                  <a:pt x="1063" y="526021"/>
                  <a:pt x="0" y="429312"/>
                </a:cubicBezTo>
                <a:cubicBezTo>
                  <a:pt x="-1063" y="332603"/>
                  <a:pt x="48285" y="10805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tIns="288000" bIns="288000" rtlCol="0" anchor="ctr">
            <a:spAutoFit/>
          </a:bodyPr>
          <a:lstStyle/>
          <a:p>
            <a:pPr algn="ctr"/>
            <a:r>
              <a:rPr lang="fr-CA" dirty="0"/>
              <a:t>Jeune proche</a:t>
            </a:r>
          </a:p>
        </p:txBody>
      </p:sp>
      <p:sp>
        <p:nvSpPr>
          <p:cNvPr id="5" name="ZoneTexte 4">
            <a:extLst>
              <a:ext uri="{FF2B5EF4-FFF2-40B4-BE49-F238E27FC236}">
                <a16:creationId xmlns:a16="http://schemas.microsoft.com/office/drawing/2014/main" id="{2ACA12A6-4996-8861-843C-8817789A3EC7}"/>
              </a:ext>
            </a:extLst>
          </p:cNvPr>
          <p:cNvSpPr txBox="1"/>
          <p:nvPr/>
        </p:nvSpPr>
        <p:spPr>
          <a:xfrm rot="206524">
            <a:off x="6252030" y="4710624"/>
            <a:ext cx="2489125" cy="858624"/>
          </a:xfrm>
          <a:custGeom>
            <a:avLst/>
            <a:gdLst>
              <a:gd name="connsiteX0" fmla="*/ 0 w 2489125"/>
              <a:gd name="connsiteY0" fmla="*/ 0 h 858624"/>
              <a:gd name="connsiteX1" fmla="*/ 547608 w 2489125"/>
              <a:gd name="connsiteY1" fmla="*/ 0 h 858624"/>
              <a:gd name="connsiteX2" fmla="*/ 1070324 w 2489125"/>
              <a:gd name="connsiteY2" fmla="*/ 0 h 858624"/>
              <a:gd name="connsiteX3" fmla="*/ 1593040 w 2489125"/>
              <a:gd name="connsiteY3" fmla="*/ 0 h 858624"/>
              <a:gd name="connsiteX4" fmla="*/ 2016191 w 2489125"/>
              <a:gd name="connsiteY4" fmla="*/ 0 h 858624"/>
              <a:gd name="connsiteX5" fmla="*/ 2489125 w 2489125"/>
              <a:gd name="connsiteY5" fmla="*/ 0 h 858624"/>
              <a:gd name="connsiteX6" fmla="*/ 2489125 w 2489125"/>
              <a:gd name="connsiteY6" fmla="*/ 437898 h 858624"/>
              <a:gd name="connsiteX7" fmla="*/ 2489125 w 2489125"/>
              <a:gd name="connsiteY7" fmla="*/ 858624 h 858624"/>
              <a:gd name="connsiteX8" fmla="*/ 1991300 w 2489125"/>
              <a:gd name="connsiteY8" fmla="*/ 858624 h 858624"/>
              <a:gd name="connsiteX9" fmla="*/ 1568149 w 2489125"/>
              <a:gd name="connsiteY9" fmla="*/ 858624 h 858624"/>
              <a:gd name="connsiteX10" fmla="*/ 1144998 w 2489125"/>
              <a:gd name="connsiteY10" fmla="*/ 858624 h 858624"/>
              <a:gd name="connsiteX11" fmla="*/ 622281 w 2489125"/>
              <a:gd name="connsiteY11" fmla="*/ 858624 h 858624"/>
              <a:gd name="connsiteX12" fmla="*/ 0 w 2489125"/>
              <a:gd name="connsiteY12" fmla="*/ 858624 h 858624"/>
              <a:gd name="connsiteX13" fmla="*/ 0 w 2489125"/>
              <a:gd name="connsiteY13" fmla="*/ 412140 h 858624"/>
              <a:gd name="connsiteX14" fmla="*/ 0 w 2489125"/>
              <a:gd name="connsiteY14"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89125" h="858624" fill="none" extrusionOk="0">
                <a:moveTo>
                  <a:pt x="0" y="0"/>
                </a:moveTo>
                <a:cubicBezTo>
                  <a:pt x="237924" y="-27951"/>
                  <a:pt x="333476" y="50270"/>
                  <a:pt x="547608" y="0"/>
                </a:cubicBezTo>
                <a:cubicBezTo>
                  <a:pt x="761740" y="-50270"/>
                  <a:pt x="869873" y="17801"/>
                  <a:pt x="1070324" y="0"/>
                </a:cubicBezTo>
                <a:cubicBezTo>
                  <a:pt x="1270775" y="-17801"/>
                  <a:pt x="1452468" y="15985"/>
                  <a:pt x="1593040" y="0"/>
                </a:cubicBezTo>
                <a:cubicBezTo>
                  <a:pt x="1733612" y="-15985"/>
                  <a:pt x="1807965" y="42749"/>
                  <a:pt x="2016191" y="0"/>
                </a:cubicBezTo>
                <a:cubicBezTo>
                  <a:pt x="2224417" y="-42749"/>
                  <a:pt x="2298392" y="6709"/>
                  <a:pt x="2489125" y="0"/>
                </a:cubicBezTo>
                <a:cubicBezTo>
                  <a:pt x="2490032" y="113641"/>
                  <a:pt x="2460137" y="250694"/>
                  <a:pt x="2489125" y="437898"/>
                </a:cubicBezTo>
                <a:cubicBezTo>
                  <a:pt x="2518113" y="625102"/>
                  <a:pt x="2477483" y="673982"/>
                  <a:pt x="2489125" y="858624"/>
                </a:cubicBezTo>
                <a:cubicBezTo>
                  <a:pt x="2382119" y="861043"/>
                  <a:pt x="2120574" y="849771"/>
                  <a:pt x="1991300" y="858624"/>
                </a:cubicBezTo>
                <a:cubicBezTo>
                  <a:pt x="1862026" y="867477"/>
                  <a:pt x="1658876" y="842276"/>
                  <a:pt x="1568149" y="858624"/>
                </a:cubicBezTo>
                <a:cubicBezTo>
                  <a:pt x="1477422" y="874972"/>
                  <a:pt x="1230341" y="819246"/>
                  <a:pt x="1144998" y="858624"/>
                </a:cubicBezTo>
                <a:cubicBezTo>
                  <a:pt x="1059655" y="898002"/>
                  <a:pt x="782439" y="802835"/>
                  <a:pt x="622281" y="858624"/>
                </a:cubicBezTo>
                <a:cubicBezTo>
                  <a:pt x="462123" y="914413"/>
                  <a:pt x="282164" y="819650"/>
                  <a:pt x="0" y="858624"/>
                </a:cubicBezTo>
                <a:cubicBezTo>
                  <a:pt x="-50872" y="763456"/>
                  <a:pt x="26843" y="510538"/>
                  <a:pt x="0" y="412140"/>
                </a:cubicBezTo>
                <a:cubicBezTo>
                  <a:pt x="-26843" y="313742"/>
                  <a:pt x="18205" y="138971"/>
                  <a:pt x="0" y="0"/>
                </a:cubicBezTo>
                <a:close/>
              </a:path>
              <a:path w="2489125" h="858624" stroke="0" extrusionOk="0">
                <a:moveTo>
                  <a:pt x="0" y="0"/>
                </a:moveTo>
                <a:cubicBezTo>
                  <a:pt x="139959" y="-33266"/>
                  <a:pt x="285512" y="36516"/>
                  <a:pt x="472934" y="0"/>
                </a:cubicBezTo>
                <a:cubicBezTo>
                  <a:pt x="660356" y="-36516"/>
                  <a:pt x="724044" y="33241"/>
                  <a:pt x="896085" y="0"/>
                </a:cubicBezTo>
                <a:cubicBezTo>
                  <a:pt x="1068126" y="-33241"/>
                  <a:pt x="1256851" y="31769"/>
                  <a:pt x="1443693" y="0"/>
                </a:cubicBezTo>
                <a:cubicBezTo>
                  <a:pt x="1630535" y="-31769"/>
                  <a:pt x="1812214" y="20445"/>
                  <a:pt x="1916626" y="0"/>
                </a:cubicBezTo>
                <a:cubicBezTo>
                  <a:pt x="2021038" y="-20445"/>
                  <a:pt x="2350733" y="50422"/>
                  <a:pt x="2489125" y="0"/>
                </a:cubicBezTo>
                <a:cubicBezTo>
                  <a:pt x="2493803" y="181159"/>
                  <a:pt x="2479773" y="244890"/>
                  <a:pt x="2489125" y="446484"/>
                </a:cubicBezTo>
                <a:cubicBezTo>
                  <a:pt x="2498477" y="648078"/>
                  <a:pt x="2482764" y="767606"/>
                  <a:pt x="2489125" y="858624"/>
                </a:cubicBezTo>
                <a:cubicBezTo>
                  <a:pt x="2346107" y="885337"/>
                  <a:pt x="2130932" y="839331"/>
                  <a:pt x="1991300" y="858624"/>
                </a:cubicBezTo>
                <a:cubicBezTo>
                  <a:pt x="1851669" y="877917"/>
                  <a:pt x="1652962" y="837089"/>
                  <a:pt x="1568149" y="858624"/>
                </a:cubicBezTo>
                <a:cubicBezTo>
                  <a:pt x="1483336" y="880159"/>
                  <a:pt x="1204131" y="852412"/>
                  <a:pt x="1070324" y="858624"/>
                </a:cubicBezTo>
                <a:cubicBezTo>
                  <a:pt x="936517" y="864836"/>
                  <a:pt x="781697" y="852154"/>
                  <a:pt x="572499" y="858624"/>
                </a:cubicBezTo>
                <a:cubicBezTo>
                  <a:pt x="363302" y="865094"/>
                  <a:pt x="159269" y="808742"/>
                  <a:pt x="0" y="858624"/>
                </a:cubicBezTo>
                <a:cubicBezTo>
                  <a:pt x="-24931" y="762033"/>
                  <a:pt x="7534" y="533814"/>
                  <a:pt x="0" y="412140"/>
                </a:cubicBezTo>
                <a:cubicBezTo>
                  <a:pt x="-7534" y="290466"/>
                  <a:pt x="7960" y="9268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tIns="288000" bIns="288000" rtlCol="0" anchor="ctr">
            <a:spAutoFit/>
          </a:bodyPr>
          <a:lstStyle/>
          <a:p>
            <a:pPr algn="ctr"/>
            <a:r>
              <a:rPr lang="fr-CA" dirty="0"/>
              <a:t>Jeune proche aidant</a:t>
            </a:r>
          </a:p>
        </p:txBody>
      </p:sp>
    </p:spTree>
    <p:extLst>
      <p:ext uri="{BB962C8B-B14F-4D97-AF65-F5344CB8AC3E}">
        <p14:creationId xmlns:p14="http://schemas.microsoft.com/office/powerpoint/2010/main" val="1794511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a:lnSpc>
                <a:spcPct val="110000"/>
              </a:lnSpc>
              <a:spcBef>
                <a:spcPts val="600"/>
              </a:spcBef>
              <a:spcAft>
                <a:spcPts val="600"/>
              </a:spcAft>
            </a:pPr>
            <a:r>
              <a:rPr lang="fr-CA" sz="3600" b="1" dirty="0"/>
              <a:t>Les proches</a:t>
            </a:r>
          </a:p>
        </p:txBody>
      </p:sp>
      <p:sp>
        <p:nvSpPr>
          <p:cNvPr id="3" name="Espace réservé du contenu 2"/>
          <p:cNvSpPr>
            <a:spLocks noGrp="1"/>
          </p:cNvSpPr>
          <p:nvPr>
            <p:ph idx="1"/>
          </p:nvPr>
        </p:nvSpPr>
        <p:spPr>
          <a:xfrm>
            <a:off x="467544" y="1700808"/>
            <a:ext cx="8424936" cy="4392488"/>
          </a:xfrm>
        </p:spPr>
        <p:txBody>
          <a:bodyPr>
            <a:normAutofit fontScale="92500"/>
          </a:bodyPr>
          <a:lstStyle/>
          <a:p>
            <a:pPr marL="88900" lvl="1" indent="0" algn="ctr">
              <a:lnSpc>
                <a:spcPct val="110000"/>
              </a:lnSpc>
              <a:spcBef>
                <a:spcPts val="600"/>
              </a:spcBef>
              <a:spcAft>
                <a:spcPts val="2400"/>
              </a:spcAft>
              <a:buNone/>
            </a:pPr>
            <a:r>
              <a:rPr lang="fr-CA" sz="2800" b="1" dirty="0"/>
              <a:t>Qui sont-ils ?</a:t>
            </a:r>
          </a:p>
          <a:p>
            <a:pPr marL="565150" lvl="1" indent="0">
              <a:lnSpc>
                <a:spcPct val="110000"/>
              </a:lnSpc>
              <a:spcBef>
                <a:spcPts val="600"/>
              </a:spcBef>
              <a:spcAft>
                <a:spcPts val="600"/>
              </a:spcAft>
              <a:buNone/>
              <a:tabLst>
                <a:tab pos="4305300" algn="l"/>
              </a:tabLst>
            </a:pPr>
            <a:r>
              <a:rPr lang="fr-CA" sz="3200" dirty="0"/>
              <a:t>- parents	- collègues de travail</a:t>
            </a:r>
          </a:p>
          <a:p>
            <a:pPr marL="565150" lvl="1" indent="0">
              <a:lnSpc>
                <a:spcPct val="110000"/>
              </a:lnSpc>
              <a:spcBef>
                <a:spcPts val="600"/>
              </a:spcBef>
              <a:spcAft>
                <a:spcPts val="600"/>
              </a:spcAft>
              <a:buNone/>
              <a:tabLst>
                <a:tab pos="4305300" algn="l"/>
              </a:tabLst>
            </a:pPr>
            <a:r>
              <a:rPr lang="fr-CA" sz="3200" dirty="0"/>
              <a:t>- conjoints	- collègues d’études</a:t>
            </a:r>
          </a:p>
          <a:p>
            <a:pPr marL="565150" lvl="1" indent="0">
              <a:lnSpc>
                <a:spcPct val="110000"/>
              </a:lnSpc>
              <a:spcBef>
                <a:spcPts val="600"/>
              </a:spcBef>
              <a:spcAft>
                <a:spcPts val="600"/>
              </a:spcAft>
              <a:buNone/>
              <a:tabLst>
                <a:tab pos="4305300" algn="l"/>
              </a:tabLst>
            </a:pPr>
            <a:r>
              <a:rPr lang="fr-CA" sz="3200" dirty="0"/>
              <a:t>- fratrie	- amis</a:t>
            </a:r>
          </a:p>
          <a:p>
            <a:pPr marL="565150" lvl="1" indent="0">
              <a:lnSpc>
                <a:spcPct val="110000"/>
              </a:lnSpc>
              <a:spcBef>
                <a:spcPts val="600"/>
              </a:spcBef>
              <a:spcAft>
                <a:spcPts val="600"/>
              </a:spcAft>
              <a:buFontTx/>
              <a:buChar char="-"/>
              <a:tabLst>
                <a:tab pos="4305300" algn="l"/>
              </a:tabLst>
            </a:pPr>
            <a:r>
              <a:rPr lang="fr-CA" sz="3200" dirty="0"/>
              <a:t> enfants	- voisins</a:t>
            </a:r>
          </a:p>
          <a:p>
            <a:pPr marL="565150" lvl="1" indent="0">
              <a:lnSpc>
                <a:spcPct val="110000"/>
              </a:lnSpc>
              <a:spcBef>
                <a:spcPts val="600"/>
              </a:spcBef>
              <a:spcAft>
                <a:spcPts val="600"/>
              </a:spcAft>
              <a:buFontTx/>
              <a:buChar char="-"/>
              <a:tabLst>
                <a:tab pos="4305300" algn="l"/>
              </a:tabLst>
            </a:pPr>
            <a:r>
              <a:rPr lang="fr-CA" sz="3200" dirty="0"/>
              <a:t> grands-parents	- autres </a:t>
            </a:r>
            <a:r>
              <a:rPr lang="mr-IN" sz="3200" dirty="0"/>
              <a:t>…</a:t>
            </a:r>
            <a:r>
              <a:rPr lang="fr-CA" sz="3200" dirty="0"/>
              <a:t>	</a:t>
            </a:r>
          </a:p>
        </p:txBody>
      </p:sp>
    </p:spTree>
    <p:extLst>
      <p:ext uri="{BB962C8B-B14F-4D97-AF65-F5344CB8AC3E}">
        <p14:creationId xmlns:p14="http://schemas.microsoft.com/office/powerpoint/2010/main" val="2348860012"/>
      </p:ext>
    </p:extLst>
  </p:cSld>
  <p:clrMapOvr>
    <a:masterClrMapping/>
  </p:clrMapOvr>
  <p:transition spd="slow">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a:lnSpc>
                <a:spcPct val="110000"/>
              </a:lnSpc>
              <a:spcBef>
                <a:spcPts val="600"/>
              </a:spcBef>
              <a:spcAft>
                <a:spcPts val="600"/>
              </a:spcAft>
            </a:pPr>
            <a:r>
              <a:rPr lang="fr-CA" sz="3600" b="1" dirty="0"/>
              <a:t>Nombreux proches</a:t>
            </a:r>
          </a:p>
        </p:txBody>
      </p:sp>
      <p:sp>
        <p:nvSpPr>
          <p:cNvPr id="3" name="Espace réservé du contenu 2"/>
          <p:cNvSpPr>
            <a:spLocks noGrp="1"/>
          </p:cNvSpPr>
          <p:nvPr>
            <p:ph idx="1"/>
          </p:nvPr>
        </p:nvSpPr>
        <p:spPr>
          <a:xfrm>
            <a:off x="179512" y="1700808"/>
            <a:ext cx="8964488" cy="4882554"/>
          </a:xfrm>
        </p:spPr>
        <p:txBody>
          <a:bodyPr>
            <a:normAutofit/>
          </a:bodyPr>
          <a:lstStyle/>
          <a:p>
            <a:pPr marL="109728" lvl="0" indent="0">
              <a:spcBef>
                <a:spcPts val="1200"/>
              </a:spcBef>
              <a:spcAft>
                <a:spcPts val="1200"/>
              </a:spcAft>
              <a:buNone/>
            </a:pPr>
            <a:r>
              <a:rPr lang="fr-CA" dirty="0"/>
              <a:t>Nous sommes ou serons tous le proche d’une personne ayant un trouble de santé mentale (TSM)</a:t>
            </a:r>
          </a:p>
          <a:p>
            <a:r>
              <a:rPr lang="fr-CA" sz="2400" dirty="0"/>
              <a:t>1 personne sur 2 aura un TSM au cours de sa vie</a:t>
            </a:r>
          </a:p>
          <a:p>
            <a:r>
              <a:rPr lang="fr-CA" sz="2400" dirty="0"/>
              <a:t>1 personne sur 5 vit présentement un TSM</a:t>
            </a:r>
          </a:p>
          <a:p>
            <a:r>
              <a:rPr lang="fr-FR" sz="2400" dirty="0">
                <a:cs typeface="Calibri" panose="020F0502020204030204" pitchFamily="34" charset="0"/>
              </a:rPr>
              <a:t>1 jeune sur 5 a un parent ayant un TSM</a:t>
            </a:r>
          </a:p>
          <a:p>
            <a:pPr marL="393192" lvl="1" indent="0" algn="ctr">
              <a:buNone/>
            </a:pPr>
            <a:r>
              <a:rPr lang="fr-FR" sz="2800" b="1" dirty="0">
                <a:cs typeface="Calibri" panose="020F0502020204030204" pitchFamily="34" charset="0"/>
              </a:rPr>
              <a:t>Malgré cela, </a:t>
            </a:r>
            <a:br>
              <a:rPr lang="fr-FR" sz="2800" b="1" dirty="0">
                <a:cs typeface="Calibri" panose="020F0502020204030204" pitchFamily="34" charset="0"/>
              </a:rPr>
            </a:br>
            <a:r>
              <a:rPr lang="fr-FR" sz="2800" b="1" dirty="0">
                <a:cs typeface="Calibri" panose="020F0502020204030204" pitchFamily="34" charset="0"/>
              </a:rPr>
              <a:t>la stigmatisation est encore très présente</a:t>
            </a:r>
            <a:br>
              <a:rPr lang="fr-FR" sz="2800" b="1" dirty="0">
                <a:cs typeface="Calibri" panose="020F0502020204030204" pitchFamily="34" charset="0"/>
              </a:rPr>
            </a:br>
            <a:r>
              <a:rPr lang="fr-FR" sz="2800" b="1" dirty="0">
                <a:cs typeface="Calibri" panose="020F0502020204030204" pitchFamily="34" charset="0"/>
              </a:rPr>
              <a:t>en santé mentale</a:t>
            </a:r>
            <a:endParaRPr lang="fr-FR" sz="2800" dirty="0">
              <a:cs typeface="Calibri" panose="020F0502020204030204" pitchFamily="34" charset="0"/>
            </a:endParaRPr>
          </a:p>
          <a:p>
            <a:pPr lvl="1">
              <a:spcBef>
                <a:spcPts val="1200"/>
              </a:spcBef>
              <a:spcAft>
                <a:spcPts val="1200"/>
              </a:spcAft>
            </a:pPr>
            <a:endParaRPr lang="fr-CA" dirty="0"/>
          </a:p>
        </p:txBody>
      </p:sp>
    </p:spTree>
    <p:extLst>
      <p:ext uri="{BB962C8B-B14F-4D97-AF65-F5344CB8AC3E}">
        <p14:creationId xmlns:p14="http://schemas.microsoft.com/office/powerpoint/2010/main" val="2652167921"/>
      </p:ext>
    </p:extLst>
  </p:cSld>
  <p:clrMapOvr>
    <a:masterClrMapping/>
  </p:clrMapOvr>
  <p:transition spd="slow">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BE40FCAF-7E29-1C64-20EB-2CE35B047FC5}"/>
              </a:ext>
            </a:extLst>
          </p:cNvPr>
          <p:cNvSpPr>
            <a:spLocks noGrp="1"/>
          </p:cNvSpPr>
          <p:nvPr>
            <p:ph idx="1"/>
          </p:nvPr>
        </p:nvSpPr>
        <p:spPr>
          <a:xfrm>
            <a:off x="444644" y="4585982"/>
            <a:ext cx="8229600" cy="1363298"/>
          </a:xfrm>
        </p:spPr>
        <p:txBody>
          <a:bodyPr>
            <a:normAutofit/>
          </a:bodyPr>
          <a:lstStyle/>
          <a:p>
            <a:pPr>
              <a:spcBef>
                <a:spcPts val="600"/>
              </a:spcBef>
              <a:spcAft>
                <a:spcPts val="600"/>
              </a:spcAft>
            </a:pPr>
            <a:r>
              <a:rPr lang="fr-CA" sz="2000" dirty="0"/>
              <a:t>Ce modèle aide à :</a:t>
            </a:r>
          </a:p>
          <a:p>
            <a:pPr lvl="1">
              <a:spcBef>
                <a:spcPts val="600"/>
              </a:spcBef>
              <a:spcAft>
                <a:spcPts val="600"/>
              </a:spcAft>
            </a:pPr>
            <a:r>
              <a:rPr lang="fr-CA" sz="1800" dirty="0"/>
              <a:t>identifier les besoins du proche</a:t>
            </a:r>
          </a:p>
          <a:p>
            <a:pPr lvl="1">
              <a:spcBef>
                <a:spcPts val="600"/>
              </a:spcBef>
              <a:spcAft>
                <a:spcPts val="600"/>
              </a:spcAft>
            </a:pPr>
            <a:r>
              <a:rPr lang="fr-CA" sz="1800" dirty="0"/>
              <a:t>développer les outils pour soutenir les proches</a:t>
            </a:r>
          </a:p>
        </p:txBody>
      </p:sp>
      <p:sp>
        <p:nvSpPr>
          <p:cNvPr id="3" name="Titre 2">
            <a:extLst>
              <a:ext uri="{FF2B5EF4-FFF2-40B4-BE49-F238E27FC236}">
                <a16:creationId xmlns:a16="http://schemas.microsoft.com/office/drawing/2014/main" id="{FA1F09A1-5051-A077-7DFE-B8B62A07F7C3}"/>
              </a:ext>
            </a:extLst>
          </p:cNvPr>
          <p:cNvSpPr>
            <a:spLocks noGrp="1"/>
          </p:cNvSpPr>
          <p:nvPr>
            <p:ph type="title"/>
          </p:nvPr>
        </p:nvSpPr>
        <p:spPr/>
        <p:txBody>
          <a:bodyPr/>
          <a:lstStyle/>
          <a:p>
            <a:r>
              <a:rPr lang="fr-CA" sz="3600" dirty="0"/>
              <a:t>Rôles des proches : modèle CAP</a:t>
            </a:r>
          </a:p>
        </p:txBody>
      </p:sp>
      <p:graphicFrame>
        <p:nvGraphicFramePr>
          <p:cNvPr id="4" name="Tableau 4">
            <a:extLst>
              <a:ext uri="{FF2B5EF4-FFF2-40B4-BE49-F238E27FC236}">
                <a16:creationId xmlns:a16="http://schemas.microsoft.com/office/drawing/2014/main" id="{121D8B4F-5379-4200-F7C5-B6CBAE47E063}"/>
              </a:ext>
            </a:extLst>
          </p:cNvPr>
          <p:cNvGraphicFramePr>
            <a:graphicFrameLocks noGrp="1"/>
          </p:cNvGraphicFramePr>
          <p:nvPr>
            <p:extLst>
              <p:ext uri="{D42A27DB-BD31-4B8C-83A1-F6EECF244321}">
                <p14:modId xmlns:p14="http://schemas.microsoft.com/office/powerpoint/2010/main" val="2477135058"/>
              </p:ext>
            </p:extLst>
          </p:nvPr>
        </p:nvGraphicFramePr>
        <p:xfrm>
          <a:off x="450364" y="1323340"/>
          <a:ext cx="8236436" cy="2839720"/>
        </p:xfrm>
        <a:graphic>
          <a:graphicData uri="http://schemas.openxmlformats.org/drawingml/2006/table">
            <a:tbl>
              <a:tblPr firstRow="1" bandRow="1">
                <a:tableStyleId>{5C22544A-7EE6-4342-B048-85BDC9FD1C3A}</a:tableStyleId>
              </a:tblPr>
              <a:tblGrid>
                <a:gridCol w="2393444">
                  <a:extLst>
                    <a:ext uri="{9D8B030D-6E8A-4147-A177-3AD203B41FA5}">
                      <a16:colId xmlns:a16="http://schemas.microsoft.com/office/drawing/2014/main" val="1600035265"/>
                    </a:ext>
                  </a:extLst>
                </a:gridCol>
                <a:gridCol w="5842992">
                  <a:extLst>
                    <a:ext uri="{9D8B030D-6E8A-4147-A177-3AD203B41FA5}">
                      <a16:colId xmlns:a16="http://schemas.microsoft.com/office/drawing/2014/main" val="2869939808"/>
                    </a:ext>
                  </a:extLst>
                </a:gridCol>
              </a:tblGrid>
              <a:tr h="370840">
                <a:tc>
                  <a:txBody>
                    <a:bodyPr/>
                    <a:lstStyle/>
                    <a:p>
                      <a:pPr algn="ctr"/>
                      <a:r>
                        <a:rPr lang="fr-CA" dirty="0"/>
                        <a:t>Rôles</a:t>
                      </a:r>
                    </a:p>
                  </a:txBody>
                  <a:tcPr/>
                </a:tc>
                <a:tc>
                  <a:txBody>
                    <a:bodyPr/>
                    <a:lstStyle/>
                    <a:p>
                      <a:pPr algn="ctr"/>
                      <a:r>
                        <a:rPr lang="fr-CA" dirty="0"/>
                        <a:t>Défis</a:t>
                      </a:r>
                    </a:p>
                  </a:txBody>
                  <a:tcPr/>
                </a:tc>
                <a:extLst>
                  <a:ext uri="{0D108BD9-81ED-4DB2-BD59-A6C34878D82A}">
                    <a16:rowId xmlns:a16="http://schemas.microsoft.com/office/drawing/2014/main" val="102860459"/>
                  </a:ext>
                </a:extLst>
              </a:tr>
              <a:tr h="370840">
                <a:tc>
                  <a:txBody>
                    <a:bodyPr/>
                    <a:lstStyle/>
                    <a:p>
                      <a:r>
                        <a:rPr lang="fr-CA" sz="2800" dirty="0">
                          <a:solidFill>
                            <a:schemeClr val="accent1"/>
                          </a:solidFill>
                        </a:rPr>
                        <a:t>C</a:t>
                      </a:r>
                      <a:r>
                        <a:rPr lang="fr-CA" sz="2000" dirty="0">
                          <a:solidFill>
                            <a:schemeClr val="accent1"/>
                          </a:solidFill>
                        </a:rPr>
                        <a:t>lient</a:t>
                      </a:r>
                      <a:endParaRPr lang="fr-CA" sz="2000" dirty="0"/>
                    </a:p>
                  </a:txBody>
                  <a:tcPr/>
                </a:tc>
                <a:tc>
                  <a:txBody>
                    <a:bodyPr/>
                    <a:lstStyle/>
                    <a:p>
                      <a:r>
                        <a:rPr lang="fr-CA" sz="1800" dirty="0"/>
                        <a:t>Savoir prendre soin de soi pour être en mesure d'accompagner la personne avec TSM dans son rétablissement</a:t>
                      </a:r>
                      <a:endParaRPr lang="fr-CA" dirty="0"/>
                    </a:p>
                  </a:txBody>
                  <a:tcPr/>
                </a:tc>
                <a:extLst>
                  <a:ext uri="{0D108BD9-81ED-4DB2-BD59-A6C34878D82A}">
                    <a16:rowId xmlns:a16="http://schemas.microsoft.com/office/drawing/2014/main" val="3269140573"/>
                  </a:ext>
                </a:extLst>
              </a:tr>
              <a:tr h="370840">
                <a:tc>
                  <a:txBody>
                    <a:bodyPr/>
                    <a:lstStyle/>
                    <a:p>
                      <a:r>
                        <a:rPr lang="fr-CA" sz="2800" dirty="0">
                          <a:solidFill>
                            <a:schemeClr val="accent1"/>
                          </a:solidFill>
                        </a:rPr>
                        <a:t>A</a:t>
                      </a:r>
                      <a:r>
                        <a:rPr lang="fr-CA" sz="2000" dirty="0">
                          <a:solidFill>
                            <a:schemeClr val="accent1"/>
                          </a:solidFill>
                        </a:rPr>
                        <a:t>ccompagnateur</a:t>
                      </a:r>
                      <a:endParaRPr lang="fr-CA" sz="2000" dirty="0"/>
                    </a:p>
                  </a:txBody>
                  <a:tcPr/>
                </a:tc>
                <a:tc>
                  <a:txBody>
                    <a:bodyPr/>
                    <a:lstStyle/>
                    <a:p>
                      <a:r>
                        <a:rPr lang="fr-CA" sz="1800" dirty="0"/>
                        <a:t>Offrir un soutien à la personne avec TSM dans le respect de ses capacités et de ses choix </a:t>
                      </a:r>
                      <a:endParaRPr lang="fr-CA" dirty="0"/>
                    </a:p>
                  </a:txBody>
                  <a:tcPr/>
                </a:tc>
                <a:extLst>
                  <a:ext uri="{0D108BD9-81ED-4DB2-BD59-A6C34878D82A}">
                    <a16:rowId xmlns:a16="http://schemas.microsoft.com/office/drawing/2014/main" val="2058867"/>
                  </a:ext>
                </a:extLst>
              </a:tr>
              <a:tr h="370840">
                <a:tc>
                  <a:txBody>
                    <a:bodyPr/>
                    <a:lstStyle/>
                    <a:p>
                      <a:r>
                        <a:rPr lang="fr-CA" sz="2800" dirty="0">
                          <a:solidFill>
                            <a:schemeClr val="accent1"/>
                          </a:solidFill>
                        </a:rPr>
                        <a:t>P</a:t>
                      </a:r>
                      <a:r>
                        <a:rPr lang="fr-CA" sz="2000" dirty="0">
                          <a:solidFill>
                            <a:schemeClr val="accent1"/>
                          </a:solidFill>
                        </a:rPr>
                        <a:t>artenaire</a:t>
                      </a:r>
                      <a:endParaRPr lang="fr-CA" sz="2000" dirty="0"/>
                    </a:p>
                  </a:txBody>
                  <a:tcPr/>
                </a:tc>
                <a:tc>
                  <a:txBody>
                    <a:bodyPr/>
                    <a:lstStyle/>
                    <a:p>
                      <a:r>
                        <a:rPr lang="fr-CA" sz="1800" dirty="0"/>
                        <a:t>Mettre à profit son savoir expérientiel pour participer à la planification et l’organisation des services en santé mentale</a:t>
                      </a:r>
                      <a:endParaRPr lang="fr-CA" dirty="0"/>
                    </a:p>
                  </a:txBody>
                  <a:tcPr/>
                </a:tc>
                <a:extLst>
                  <a:ext uri="{0D108BD9-81ED-4DB2-BD59-A6C34878D82A}">
                    <a16:rowId xmlns:a16="http://schemas.microsoft.com/office/drawing/2014/main" val="478350546"/>
                  </a:ext>
                </a:extLst>
              </a:tr>
            </a:tbl>
          </a:graphicData>
        </a:graphic>
      </p:graphicFrame>
    </p:spTree>
    <p:extLst>
      <p:ext uri="{BB962C8B-B14F-4D97-AF65-F5344CB8AC3E}">
        <p14:creationId xmlns:p14="http://schemas.microsoft.com/office/powerpoint/2010/main" val="1478394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FA58923-1F39-29E5-A31A-A99D55CAA9A8}"/>
              </a:ext>
            </a:extLst>
          </p:cNvPr>
          <p:cNvSpPr>
            <a:spLocks noGrp="1"/>
          </p:cNvSpPr>
          <p:nvPr>
            <p:ph idx="1"/>
          </p:nvPr>
        </p:nvSpPr>
        <p:spPr>
          <a:xfrm>
            <a:off x="457200" y="1481328"/>
            <a:ext cx="8229600" cy="4827992"/>
          </a:xfrm>
        </p:spPr>
        <p:txBody>
          <a:bodyPr>
            <a:normAutofit/>
          </a:bodyPr>
          <a:lstStyle/>
          <a:p>
            <a:pPr marL="2897188" indent="-271463">
              <a:buNone/>
            </a:pPr>
            <a:r>
              <a:rPr lang="fr-CA" sz="3600" b="1" dirty="0"/>
              <a:t>On n’est pas :</a:t>
            </a:r>
          </a:p>
          <a:p>
            <a:pPr marL="3119438" lvl="1" indent="-282575"/>
            <a:r>
              <a:rPr lang="fr-CA" sz="3200" b="1" dirty="0"/>
              <a:t>écouté</a:t>
            </a:r>
          </a:p>
          <a:p>
            <a:pPr marL="3119438" lvl="1" indent="-282575"/>
            <a:r>
              <a:rPr lang="fr-CA" sz="3200" b="1" dirty="0"/>
              <a:t>impliqué</a:t>
            </a:r>
          </a:p>
          <a:p>
            <a:pPr marL="3119438" lvl="1" indent="-282575"/>
            <a:r>
              <a:rPr lang="fr-CA" sz="3200" b="1" dirty="0"/>
              <a:t>informé</a:t>
            </a:r>
          </a:p>
          <a:p>
            <a:pPr marL="95250" lvl="1" indent="0" algn="ctr">
              <a:buNone/>
            </a:pPr>
            <a:r>
              <a:rPr lang="fr-CA" sz="2800" b="1" dirty="0"/>
              <a:t>Un changement de culture </a:t>
            </a:r>
            <a:br>
              <a:rPr lang="fr-CA" sz="2800" b="1" dirty="0"/>
            </a:br>
            <a:r>
              <a:rPr lang="fr-CA" sz="2800" b="1" dirty="0"/>
              <a:t>à l’égard des proches en santé mentale </a:t>
            </a:r>
            <a:br>
              <a:rPr lang="fr-CA" sz="2800" b="1" dirty="0"/>
            </a:br>
            <a:r>
              <a:rPr lang="fr-CA" sz="2800" b="1" dirty="0"/>
              <a:t>est nécessaire !</a:t>
            </a:r>
          </a:p>
        </p:txBody>
      </p:sp>
      <p:sp>
        <p:nvSpPr>
          <p:cNvPr id="3" name="Titre 2">
            <a:extLst>
              <a:ext uri="{FF2B5EF4-FFF2-40B4-BE49-F238E27FC236}">
                <a16:creationId xmlns:a16="http://schemas.microsoft.com/office/drawing/2014/main" id="{A198F66C-0937-BDB1-3878-DBF536BD748A}"/>
              </a:ext>
            </a:extLst>
          </p:cNvPr>
          <p:cNvSpPr>
            <a:spLocks noGrp="1"/>
          </p:cNvSpPr>
          <p:nvPr>
            <p:ph type="title"/>
          </p:nvPr>
        </p:nvSpPr>
        <p:spPr/>
        <p:txBody>
          <a:bodyPr/>
          <a:lstStyle/>
          <a:p>
            <a:r>
              <a:rPr lang="fr-CA" sz="3600" dirty="0"/>
              <a:t>Principale plainte des proches</a:t>
            </a:r>
          </a:p>
        </p:txBody>
      </p:sp>
    </p:spTree>
    <p:extLst>
      <p:ext uri="{BB962C8B-B14F-4D97-AF65-F5344CB8AC3E}">
        <p14:creationId xmlns:p14="http://schemas.microsoft.com/office/powerpoint/2010/main" val="1432467588"/>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B77E293-3097-C08F-1AAB-B77036EE9A90}"/>
              </a:ext>
            </a:extLst>
          </p:cNvPr>
          <p:cNvSpPr>
            <a:spLocks noGrp="1"/>
          </p:cNvSpPr>
          <p:nvPr>
            <p:ph idx="1"/>
          </p:nvPr>
        </p:nvSpPr>
        <p:spPr>
          <a:xfrm>
            <a:off x="457200" y="1481328"/>
            <a:ext cx="8229600" cy="5102034"/>
          </a:xfrm>
        </p:spPr>
        <p:txBody>
          <a:bodyPr>
            <a:normAutofit/>
          </a:bodyPr>
          <a:lstStyle/>
          <a:p>
            <a:pPr>
              <a:lnSpc>
                <a:spcPct val="90000"/>
              </a:lnSpc>
              <a:spcBef>
                <a:spcPts val="800"/>
              </a:spcBef>
              <a:spcAft>
                <a:spcPts val="800"/>
              </a:spcAft>
            </a:pPr>
            <a:r>
              <a:rPr lang="fr-CA" sz="2400" dirty="0">
                <a:cs typeface="Calibri" panose="020F0502020204030204" pitchFamily="34" charset="0"/>
              </a:rPr>
              <a:t>Faire de la santé mentale une priorité nationale</a:t>
            </a:r>
          </a:p>
          <a:p>
            <a:pPr>
              <a:lnSpc>
                <a:spcPct val="90000"/>
              </a:lnSpc>
              <a:spcBef>
                <a:spcPts val="800"/>
              </a:spcBef>
              <a:spcAft>
                <a:spcPts val="800"/>
              </a:spcAft>
            </a:pPr>
            <a:r>
              <a:rPr lang="fr-CA" sz="2400" dirty="0">
                <a:cs typeface="Calibri" panose="020F0502020204030204" pitchFamily="34" charset="0"/>
              </a:rPr>
              <a:t>Assurer l’accès sans délai à des services de proximité en santé mentale</a:t>
            </a:r>
          </a:p>
          <a:p>
            <a:pPr>
              <a:lnSpc>
                <a:spcPct val="90000"/>
              </a:lnSpc>
              <a:spcBef>
                <a:spcPts val="800"/>
              </a:spcBef>
              <a:spcAft>
                <a:spcPts val="800"/>
              </a:spcAft>
            </a:pPr>
            <a:r>
              <a:rPr lang="fr-CA" sz="2400" dirty="0">
                <a:cs typeface="Calibri" panose="020F0502020204030204" pitchFamily="34" charset="0"/>
              </a:rPr>
              <a:t>Garantir la participation des proches au processus de rétablissement</a:t>
            </a:r>
          </a:p>
          <a:p>
            <a:pPr>
              <a:lnSpc>
                <a:spcPct val="90000"/>
              </a:lnSpc>
              <a:spcBef>
                <a:spcPts val="800"/>
              </a:spcBef>
              <a:spcAft>
                <a:spcPts val="800"/>
              </a:spcAft>
            </a:pPr>
            <a:r>
              <a:rPr lang="fr-CA" sz="2400" dirty="0">
                <a:cs typeface="Calibri" panose="020F0502020204030204" pitchFamily="34" charset="0"/>
              </a:rPr>
              <a:t>Assurer le référencement des proches vers les associations pouvant les soutenir</a:t>
            </a:r>
          </a:p>
          <a:p>
            <a:pPr>
              <a:lnSpc>
                <a:spcPct val="90000"/>
              </a:lnSpc>
              <a:spcBef>
                <a:spcPts val="800"/>
              </a:spcBef>
              <a:spcAft>
                <a:spcPts val="800"/>
              </a:spcAft>
            </a:pPr>
            <a:r>
              <a:rPr lang="fr-CA" sz="2400" dirty="0">
                <a:cs typeface="Calibri" panose="020F0502020204030204" pitchFamily="34" charset="0"/>
              </a:rPr>
              <a:t>Assurer un financement suffisant des organismes communautaires soutenant les proches</a:t>
            </a:r>
          </a:p>
          <a:p>
            <a:pPr>
              <a:lnSpc>
                <a:spcPct val="90000"/>
              </a:lnSpc>
              <a:spcBef>
                <a:spcPts val="800"/>
              </a:spcBef>
              <a:spcAft>
                <a:spcPts val="800"/>
              </a:spcAft>
            </a:pPr>
            <a:r>
              <a:rPr lang="fr-CA" sz="2400" dirty="0">
                <a:cs typeface="Calibri" panose="020F0502020204030204" pitchFamily="34" charset="0"/>
              </a:rPr>
              <a:t>Réduire la judiciarisation en santé mentale </a:t>
            </a:r>
          </a:p>
        </p:txBody>
      </p:sp>
      <p:sp>
        <p:nvSpPr>
          <p:cNvPr id="3" name="Titre 2">
            <a:extLst>
              <a:ext uri="{FF2B5EF4-FFF2-40B4-BE49-F238E27FC236}">
                <a16:creationId xmlns:a16="http://schemas.microsoft.com/office/drawing/2014/main" id="{E51F91FA-5C80-7929-4963-DD03587B51D1}"/>
              </a:ext>
            </a:extLst>
          </p:cNvPr>
          <p:cNvSpPr>
            <a:spLocks noGrp="1"/>
          </p:cNvSpPr>
          <p:nvPr>
            <p:ph type="title"/>
          </p:nvPr>
        </p:nvSpPr>
        <p:spPr/>
        <p:txBody>
          <a:bodyPr/>
          <a:lstStyle/>
          <a:p>
            <a:r>
              <a:rPr lang="fr-CA" sz="3600" dirty="0"/>
              <a:t>Les attentes des proches</a:t>
            </a:r>
          </a:p>
        </p:txBody>
      </p:sp>
    </p:spTree>
    <p:extLst>
      <p:ext uri="{BB962C8B-B14F-4D97-AF65-F5344CB8AC3E}">
        <p14:creationId xmlns:p14="http://schemas.microsoft.com/office/powerpoint/2010/main" val="1319367564"/>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EE2DFF-C69B-4E47-9600-AEF335D3E962}"/>
              </a:ext>
            </a:extLst>
          </p:cNvPr>
          <p:cNvSpPr>
            <a:spLocks noGrp="1"/>
          </p:cNvSpPr>
          <p:nvPr>
            <p:ph type="title"/>
          </p:nvPr>
        </p:nvSpPr>
        <p:spPr/>
        <p:txBody>
          <a:bodyPr/>
          <a:lstStyle/>
          <a:p>
            <a:pPr marL="800100" indent="-800100" algn="l"/>
            <a:r>
              <a:rPr lang="fr-CA" dirty="0"/>
              <a:t>3. Pourquoi soutenir </a:t>
            </a:r>
            <a:br>
              <a:rPr lang="fr-CA" dirty="0"/>
            </a:br>
            <a:r>
              <a:rPr lang="fr-CA" dirty="0"/>
              <a:t>les proches ?</a:t>
            </a:r>
          </a:p>
        </p:txBody>
      </p:sp>
      <p:sp>
        <p:nvSpPr>
          <p:cNvPr id="3" name="Espace réservé du texte 2">
            <a:extLst>
              <a:ext uri="{FF2B5EF4-FFF2-40B4-BE49-F238E27FC236}">
                <a16:creationId xmlns:a16="http://schemas.microsoft.com/office/drawing/2014/main" id="{733C4F4D-4442-8645-8B82-08B1AA526551}"/>
              </a:ext>
            </a:extLst>
          </p:cNvPr>
          <p:cNvSpPr>
            <a:spLocks noGrp="1"/>
          </p:cNvSpPr>
          <p:nvPr>
            <p:ph type="body" idx="1"/>
          </p:nvPr>
        </p:nvSpPr>
        <p:spPr/>
        <p:txBody>
          <a:bodyPr/>
          <a:lstStyle/>
          <a:p>
            <a:r>
              <a:rPr lang="fr-CA" dirty="0"/>
              <a:t>Raisons humaines et sociales</a:t>
            </a:r>
          </a:p>
          <a:p>
            <a:r>
              <a:rPr lang="fr-CA" dirty="0"/>
              <a:t>Raisons cliniques</a:t>
            </a:r>
          </a:p>
          <a:p>
            <a:r>
              <a:rPr lang="fr-CA" dirty="0"/>
              <a:t>Raisons économiques</a:t>
            </a:r>
          </a:p>
        </p:txBody>
      </p:sp>
    </p:spTree>
    <p:extLst>
      <p:ext uri="{BB962C8B-B14F-4D97-AF65-F5344CB8AC3E}">
        <p14:creationId xmlns:p14="http://schemas.microsoft.com/office/powerpoint/2010/main" val="3706226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152128"/>
          </a:xfrm>
        </p:spPr>
        <p:txBody>
          <a:bodyPr/>
          <a:lstStyle/>
          <a:p>
            <a:r>
              <a:rPr lang="fr-CA" sz="3600" b="1" dirty="0"/>
              <a:t>Soutenir les proches</a:t>
            </a:r>
          </a:p>
        </p:txBody>
      </p:sp>
      <p:sp>
        <p:nvSpPr>
          <p:cNvPr id="3" name="Espace réservé du contenu 2"/>
          <p:cNvSpPr>
            <a:spLocks noGrp="1"/>
          </p:cNvSpPr>
          <p:nvPr>
            <p:ph idx="1"/>
          </p:nvPr>
        </p:nvSpPr>
        <p:spPr>
          <a:xfrm>
            <a:off x="251520" y="1700808"/>
            <a:ext cx="8892480" cy="4392488"/>
          </a:xfrm>
        </p:spPr>
        <p:txBody>
          <a:bodyPr>
            <a:normAutofit fontScale="92500"/>
          </a:bodyPr>
          <a:lstStyle/>
          <a:p>
            <a:pPr>
              <a:spcBef>
                <a:spcPts val="600"/>
              </a:spcBef>
              <a:spcAft>
                <a:spcPts val="600"/>
              </a:spcAft>
            </a:pPr>
            <a:r>
              <a:rPr lang="fr-CA" sz="2400" dirty="0"/>
              <a:t>L’annonce de la maladie mentale :</a:t>
            </a:r>
          </a:p>
          <a:p>
            <a:pPr lvl="1">
              <a:spcBef>
                <a:spcPts val="600"/>
              </a:spcBef>
              <a:spcAft>
                <a:spcPts val="600"/>
              </a:spcAft>
            </a:pPr>
            <a:r>
              <a:rPr lang="fr-CA" sz="2000" dirty="0"/>
              <a:t>état de choc chez les proches</a:t>
            </a:r>
          </a:p>
          <a:p>
            <a:pPr lvl="1">
              <a:spcBef>
                <a:spcPts val="600"/>
              </a:spcBef>
              <a:spcAft>
                <a:spcPts val="600"/>
              </a:spcAft>
            </a:pPr>
            <a:r>
              <a:rPr lang="fr-CA" sz="2000" dirty="0"/>
              <a:t>deuil, avec toutes les étapes : déni, colère, état dépressif, résignation et acceptation</a:t>
            </a:r>
          </a:p>
          <a:p>
            <a:pPr>
              <a:spcBef>
                <a:spcPts val="600"/>
              </a:spcBef>
              <a:spcAft>
                <a:spcPts val="600"/>
              </a:spcAft>
            </a:pPr>
            <a:r>
              <a:rPr lang="fr-CA" sz="2400" dirty="0"/>
              <a:t>La famille est fréquemment laissée pour compte par les intervenants du réseau</a:t>
            </a:r>
          </a:p>
          <a:p>
            <a:pPr>
              <a:spcBef>
                <a:spcPts val="600"/>
              </a:spcBef>
              <a:spcAft>
                <a:spcPts val="600"/>
              </a:spcAft>
            </a:pPr>
            <a:r>
              <a:rPr lang="fr-CA" sz="2400" dirty="0"/>
              <a:t>La famille veut aider, mais ne possède pas les ressources nécessaires pour être efficace pour accompagner la personne</a:t>
            </a:r>
          </a:p>
          <a:p>
            <a:pPr>
              <a:spcBef>
                <a:spcPts val="600"/>
              </a:spcBef>
              <a:spcAft>
                <a:spcPts val="600"/>
              </a:spcAft>
            </a:pPr>
            <a:r>
              <a:rPr lang="fr-CA" sz="2400" dirty="0"/>
              <a:t>Bien outillés, les proches peuvent soutenir le rétablissement de la personne de manière très positive et satisfaisante</a:t>
            </a:r>
          </a:p>
        </p:txBody>
      </p:sp>
    </p:spTree>
    <p:extLst>
      <p:ext uri="{BB962C8B-B14F-4D97-AF65-F5344CB8AC3E}">
        <p14:creationId xmlns:p14="http://schemas.microsoft.com/office/powerpoint/2010/main" val="2712141699"/>
      </p:ext>
    </p:extLst>
  </p:cSld>
  <p:clrMapOvr>
    <a:masterClrMapping/>
  </p:clrMapOvr>
  <p:transition spd="slow">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17638"/>
            <a:ext cx="8229600" cy="4747666"/>
          </a:xfrm>
        </p:spPr>
        <p:txBody>
          <a:bodyPr>
            <a:normAutofit lnSpcReduction="10000"/>
          </a:bodyPr>
          <a:lstStyle/>
          <a:p>
            <a:pPr marL="265113" indent="-265113">
              <a:lnSpc>
                <a:spcPct val="120000"/>
              </a:lnSpc>
              <a:spcBef>
                <a:spcPts val="300"/>
              </a:spcBef>
              <a:spcAft>
                <a:spcPts val="300"/>
              </a:spcAft>
            </a:pPr>
            <a:r>
              <a:rPr lang="fr-FR" sz="2400" dirty="0">
                <a:cs typeface="Calibri" panose="020F0502020204030204" pitchFamily="34" charset="0"/>
              </a:rPr>
              <a:t>Pour les aider à préserver leur propre santé mentale</a:t>
            </a:r>
          </a:p>
          <a:p>
            <a:pPr marL="521145" lvl="1" indent="-265113">
              <a:lnSpc>
                <a:spcPct val="120000"/>
              </a:lnSpc>
              <a:spcBef>
                <a:spcPts val="300"/>
              </a:spcBef>
              <a:spcAft>
                <a:spcPts val="300"/>
              </a:spcAft>
            </a:pPr>
            <a:r>
              <a:rPr lang="fr-FR" sz="2000" dirty="0">
                <a:cs typeface="Calibri" panose="020F0502020204030204" pitchFamily="34" charset="0"/>
              </a:rPr>
              <a:t>Sentiments : impuissance, culpabilité, honte, colère, stress, peine, découragement</a:t>
            </a:r>
          </a:p>
          <a:p>
            <a:pPr marL="521145" lvl="1" indent="-265113">
              <a:lnSpc>
                <a:spcPct val="120000"/>
              </a:lnSpc>
              <a:spcBef>
                <a:spcPts val="300"/>
              </a:spcBef>
              <a:spcAft>
                <a:spcPts val="300"/>
              </a:spcAft>
            </a:pPr>
            <a:r>
              <a:rPr lang="fr-CA" sz="2000" dirty="0">
                <a:cs typeface="Calibri" panose="020F0502020204030204" pitchFamily="34" charset="0"/>
              </a:rPr>
              <a:t>Centrés sur la personne à aider, ils oublient leurs propres besoins </a:t>
            </a:r>
          </a:p>
          <a:p>
            <a:pPr marL="521145" lvl="1" indent="-265113">
              <a:lnSpc>
                <a:spcPct val="120000"/>
              </a:lnSpc>
              <a:spcBef>
                <a:spcPts val="300"/>
              </a:spcBef>
              <a:spcAft>
                <a:spcPts val="300"/>
              </a:spcAft>
            </a:pPr>
            <a:r>
              <a:rPr lang="fr-FR" sz="2000" dirty="0">
                <a:cs typeface="Calibri" panose="020F0502020204030204" pitchFamily="34" charset="0"/>
              </a:rPr>
              <a:t>3 fois plus de détresse psychologique que la population en général</a:t>
            </a:r>
          </a:p>
          <a:p>
            <a:pPr marL="521145" lvl="1" indent="-265113">
              <a:lnSpc>
                <a:spcPct val="120000"/>
              </a:lnSpc>
              <a:spcBef>
                <a:spcPts val="300"/>
              </a:spcBef>
              <a:spcAft>
                <a:spcPts val="300"/>
              </a:spcAft>
            </a:pPr>
            <a:r>
              <a:rPr lang="fr-FR" sz="2000" dirty="0">
                <a:cs typeface="Calibri" panose="020F0502020204030204" pitchFamily="34" charset="0"/>
              </a:rPr>
              <a:t>Risque élevé d’épuisement et de développer des problèmes de santé mentale</a:t>
            </a:r>
          </a:p>
          <a:p>
            <a:pPr marL="521145" lvl="1" indent="-265113">
              <a:lnSpc>
                <a:spcPct val="120000"/>
              </a:lnSpc>
              <a:spcBef>
                <a:spcPts val="300"/>
              </a:spcBef>
              <a:spcAft>
                <a:spcPts val="300"/>
              </a:spcAft>
            </a:pPr>
            <a:endParaRPr lang="fr-FR" sz="2000" dirty="0">
              <a:cs typeface="Calibri" panose="020F0502020204030204" pitchFamily="34" charset="0"/>
            </a:endParaRPr>
          </a:p>
          <a:p>
            <a:pPr marL="256032" lvl="1" indent="0" algn="ctr">
              <a:lnSpc>
                <a:spcPct val="120000"/>
              </a:lnSpc>
              <a:spcBef>
                <a:spcPts val="300"/>
              </a:spcBef>
              <a:spcAft>
                <a:spcPts val="300"/>
              </a:spcAft>
              <a:buNone/>
            </a:pPr>
            <a:r>
              <a:rPr lang="fr-CA" sz="2800" b="1" dirty="0">
                <a:cs typeface="Calibri" panose="020F0502020204030204" pitchFamily="34" charset="0"/>
              </a:rPr>
              <a:t>Une personne en crise = une famille en crise</a:t>
            </a:r>
          </a:p>
        </p:txBody>
      </p:sp>
      <p:sp>
        <p:nvSpPr>
          <p:cNvPr id="3" name="Titre 2"/>
          <p:cNvSpPr>
            <a:spLocks noGrp="1"/>
          </p:cNvSpPr>
          <p:nvPr>
            <p:ph type="title"/>
          </p:nvPr>
        </p:nvSpPr>
        <p:spPr/>
        <p:txBody>
          <a:bodyPr>
            <a:noAutofit/>
          </a:bodyPr>
          <a:lstStyle/>
          <a:p>
            <a:pPr algn="ctr"/>
            <a:r>
              <a:rPr lang="fr-CA" sz="3600" dirty="0">
                <a:latin typeface="+mj-lt"/>
                <a:cs typeface="Arial" pitchFamily="34" charset="0"/>
              </a:rPr>
              <a:t>S</a:t>
            </a:r>
            <a:r>
              <a:rPr lang="fr-CA" sz="3600" b="1" dirty="0">
                <a:latin typeface="+mj-lt"/>
                <a:cs typeface="Arial" pitchFamily="34" charset="0"/>
              </a:rPr>
              <a:t>outenir les proches</a:t>
            </a:r>
            <a:endParaRPr lang="fr-CA" sz="2800" b="1" dirty="0">
              <a:latin typeface="+mj-lt"/>
              <a:cs typeface="Arial" pitchFamily="34" charset="0"/>
            </a:endParaRPr>
          </a:p>
        </p:txBody>
      </p:sp>
    </p:spTree>
    <p:extLst>
      <p:ext uri="{BB962C8B-B14F-4D97-AF65-F5344CB8AC3E}">
        <p14:creationId xmlns:p14="http://schemas.microsoft.com/office/powerpoint/2010/main" val="823098407"/>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5536" y="1615872"/>
            <a:ext cx="8352928" cy="5004556"/>
          </a:xfrm>
        </p:spPr>
        <p:txBody>
          <a:bodyPr>
            <a:normAutofit lnSpcReduction="10000"/>
          </a:bodyPr>
          <a:lstStyle/>
          <a:p>
            <a:pPr>
              <a:spcBef>
                <a:spcPts val="600"/>
              </a:spcBef>
              <a:spcAft>
                <a:spcPts val="600"/>
              </a:spcAft>
            </a:pPr>
            <a:r>
              <a:rPr lang="fr-CA" sz="2400" dirty="0">
                <a:cs typeface="Calibri" panose="020F0502020204030204" pitchFamily="34" charset="0"/>
              </a:rPr>
              <a:t>Les préjugés et les tabous retardent la demande d’aide autant par les personnes ayant une maladie mentale que par les proches aidants</a:t>
            </a:r>
            <a:endParaRPr lang="fr-CA" sz="900" dirty="0">
              <a:cs typeface="Calibri" panose="020F0502020204030204" pitchFamily="34" charset="0"/>
            </a:endParaRPr>
          </a:p>
          <a:p>
            <a:pPr>
              <a:spcBef>
                <a:spcPts val="600"/>
              </a:spcBef>
              <a:spcAft>
                <a:spcPts val="600"/>
              </a:spcAft>
            </a:pPr>
            <a:r>
              <a:rPr lang="fr-CA" sz="2400" dirty="0">
                <a:cs typeface="Calibri" panose="020F0502020204030204" pitchFamily="34" charset="0"/>
              </a:rPr>
              <a:t>La stigmatisation nuit au rétablissement de la personne TSM</a:t>
            </a:r>
          </a:p>
          <a:p>
            <a:pPr lvl="0" fontAlgn="base">
              <a:spcBef>
                <a:spcPts val="600"/>
              </a:spcBef>
              <a:spcAft>
                <a:spcPts val="600"/>
              </a:spcAft>
            </a:pPr>
            <a:r>
              <a:rPr lang="fr-CA" sz="2400" dirty="0">
                <a:cs typeface="Calibri" panose="020F0502020204030204" pitchFamily="34" charset="0"/>
              </a:rPr>
              <a:t>Entre ¼ et ½ des membres des familles croient qu’ils doivent dissimuler leur relation avec leur proche ayant une maladie mentale dans le but d’éviter de faire honte à la famille</a:t>
            </a:r>
            <a:endParaRPr lang="fr-CA" sz="2400" b="1" dirty="0">
              <a:cs typeface="Calibri" panose="020F0502020204030204" pitchFamily="34" charset="0"/>
            </a:endParaRPr>
          </a:p>
          <a:p>
            <a:pPr marL="109728" indent="0" algn="ctr" fontAlgn="base">
              <a:spcBef>
                <a:spcPts val="600"/>
              </a:spcBef>
              <a:spcAft>
                <a:spcPts val="600"/>
              </a:spcAft>
              <a:buNone/>
            </a:pPr>
            <a:r>
              <a:rPr lang="fr-CA" sz="2400" b="1" dirty="0">
                <a:cs typeface="Calibri" panose="020F0502020204030204" pitchFamily="34" charset="0"/>
              </a:rPr>
              <a:t>Pour les familles,</a:t>
            </a:r>
            <a:br>
              <a:rPr lang="fr-CA" sz="2400" b="1" dirty="0">
                <a:cs typeface="Calibri" panose="020F0502020204030204" pitchFamily="34" charset="0"/>
              </a:rPr>
            </a:br>
            <a:r>
              <a:rPr lang="fr-CA" sz="2400" b="1" dirty="0">
                <a:cs typeface="Calibri" panose="020F0502020204030204" pitchFamily="34" charset="0"/>
              </a:rPr>
              <a:t>la stigmatisation est souvent pire </a:t>
            </a:r>
            <a:br>
              <a:rPr lang="fr-CA" sz="2400" b="1" dirty="0">
                <a:cs typeface="Calibri" panose="020F0502020204030204" pitchFamily="34" charset="0"/>
              </a:rPr>
            </a:br>
            <a:r>
              <a:rPr lang="fr-CA" sz="2400" b="1" dirty="0">
                <a:cs typeface="Calibri" panose="020F0502020204030204" pitchFamily="34" charset="0"/>
              </a:rPr>
              <a:t>que la maladie mentale !</a:t>
            </a:r>
          </a:p>
          <a:p>
            <a:pPr marL="0" lvl="0" indent="0">
              <a:spcBef>
                <a:spcPts val="600"/>
              </a:spcBef>
              <a:spcAft>
                <a:spcPts val="600"/>
              </a:spcAft>
              <a:buNone/>
            </a:pPr>
            <a:endParaRPr lang="fr-CA" sz="1600" dirty="0">
              <a:cs typeface="Calibri" panose="020F0502020204030204" pitchFamily="34" charset="0"/>
            </a:endParaRPr>
          </a:p>
        </p:txBody>
      </p:sp>
      <p:sp>
        <p:nvSpPr>
          <p:cNvPr id="3" name="Titre 2"/>
          <p:cNvSpPr>
            <a:spLocks noGrp="1"/>
          </p:cNvSpPr>
          <p:nvPr>
            <p:ph type="title"/>
          </p:nvPr>
        </p:nvSpPr>
        <p:spPr>
          <a:xfrm>
            <a:off x="395536" y="449796"/>
            <a:ext cx="8352928" cy="1143000"/>
          </a:xfrm>
        </p:spPr>
        <p:txBody>
          <a:bodyPr>
            <a:noAutofit/>
          </a:bodyPr>
          <a:lstStyle/>
          <a:p>
            <a:pPr marL="495300" indent="-495300"/>
            <a:r>
              <a:rPr lang="fr-CA" sz="3600" dirty="0">
                <a:latin typeface="+mj-lt"/>
                <a:cs typeface="Calibri" panose="020F0502020204030204" pitchFamily="34" charset="0"/>
              </a:rPr>
              <a:t>Contrer la stigmatisation</a:t>
            </a:r>
            <a:endParaRPr lang="fr-CA" sz="2800" dirty="0">
              <a:latin typeface="+mj-lt"/>
              <a:cs typeface="Calibri" panose="020F0502020204030204" pitchFamily="34" charset="0"/>
            </a:endParaRPr>
          </a:p>
        </p:txBody>
      </p:sp>
      <p:pic>
        <p:nvPicPr>
          <p:cNvPr id="8" name="Image 7" descr="PNG_avant de craquer-01.png"/>
          <p:cNvPicPr>
            <a:picLocks noChangeAspect="1"/>
          </p:cNvPicPr>
          <p:nvPr/>
        </p:nvPicPr>
        <p:blipFill>
          <a:blip r:embed="rId2" cstate="print"/>
          <a:stretch>
            <a:fillRect/>
          </a:stretch>
        </p:blipFill>
        <p:spPr>
          <a:xfrm>
            <a:off x="179512" y="6093296"/>
            <a:ext cx="698724" cy="692696"/>
          </a:xfrm>
          <a:prstGeom prst="rect">
            <a:avLst/>
          </a:prstGeom>
        </p:spPr>
      </p:pic>
    </p:spTree>
    <p:extLst>
      <p:ext uri="{BB962C8B-B14F-4D97-AF65-F5344CB8AC3E}">
        <p14:creationId xmlns:p14="http://schemas.microsoft.com/office/powerpoint/2010/main" val="153759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4D8426A9-F1C6-165A-B050-10ACF3A35A85}"/>
              </a:ext>
            </a:extLst>
          </p:cNvPr>
          <p:cNvSpPr>
            <a:spLocks noGrp="1"/>
          </p:cNvSpPr>
          <p:nvPr>
            <p:ph idx="1"/>
          </p:nvPr>
        </p:nvSpPr>
        <p:spPr/>
        <p:txBody>
          <a:bodyPr>
            <a:normAutofit/>
          </a:bodyPr>
          <a:lstStyle/>
          <a:p>
            <a:r>
              <a:rPr lang="fr-CA" dirty="0"/>
              <a:t>René Cloutier</a:t>
            </a:r>
          </a:p>
          <a:p>
            <a:r>
              <a:rPr lang="fr-CA" dirty="0"/>
              <a:t>Formation : ergothérapie et maîtrise en administration publique</a:t>
            </a:r>
          </a:p>
          <a:p>
            <a:r>
              <a:rPr lang="fr-CA" dirty="0"/>
              <a:t>Expérience de 36 ans dans le réseau de la santé et la fonction publique</a:t>
            </a:r>
          </a:p>
          <a:p>
            <a:r>
              <a:rPr lang="fr-CA" dirty="0"/>
              <a:t>Directeur général de CAP santé mentale depuis 2018</a:t>
            </a:r>
          </a:p>
        </p:txBody>
      </p:sp>
      <p:sp>
        <p:nvSpPr>
          <p:cNvPr id="3" name="Titre 2">
            <a:extLst>
              <a:ext uri="{FF2B5EF4-FFF2-40B4-BE49-F238E27FC236}">
                <a16:creationId xmlns:a16="http://schemas.microsoft.com/office/drawing/2014/main" id="{DACC3CDB-5327-B59A-A1D4-726D18FAB1DF}"/>
              </a:ext>
            </a:extLst>
          </p:cNvPr>
          <p:cNvSpPr>
            <a:spLocks noGrp="1"/>
          </p:cNvSpPr>
          <p:nvPr>
            <p:ph type="title"/>
          </p:nvPr>
        </p:nvSpPr>
        <p:spPr/>
        <p:txBody>
          <a:bodyPr/>
          <a:lstStyle/>
          <a:p>
            <a:r>
              <a:rPr lang="fr-CA" sz="3600" dirty="0"/>
              <a:t>Présentateur</a:t>
            </a:r>
          </a:p>
        </p:txBody>
      </p:sp>
    </p:spTree>
    <p:extLst>
      <p:ext uri="{BB962C8B-B14F-4D97-AF65-F5344CB8AC3E}">
        <p14:creationId xmlns:p14="http://schemas.microsoft.com/office/powerpoint/2010/main" val="431685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224136"/>
          </a:xfrm>
        </p:spPr>
        <p:txBody>
          <a:bodyPr>
            <a:normAutofit/>
          </a:bodyPr>
          <a:lstStyle/>
          <a:p>
            <a:pPr>
              <a:lnSpc>
                <a:spcPct val="85000"/>
              </a:lnSpc>
              <a:spcBef>
                <a:spcPts val="600"/>
              </a:spcBef>
              <a:spcAft>
                <a:spcPts val="600"/>
              </a:spcAft>
            </a:pPr>
            <a:r>
              <a:rPr lang="fr-CA" sz="3600" b="1" dirty="0"/>
              <a:t>Bénéfices pour les proches </a:t>
            </a:r>
            <a:br>
              <a:rPr lang="fr-CA" sz="3600" b="1" dirty="0"/>
            </a:br>
            <a:r>
              <a:rPr lang="fr-CA" sz="3600" b="1" dirty="0"/>
              <a:t>de demander de l’aide</a:t>
            </a:r>
          </a:p>
        </p:txBody>
      </p:sp>
      <p:sp>
        <p:nvSpPr>
          <p:cNvPr id="3" name="Espace réservé du contenu 2"/>
          <p:cNvSpPr>
            <a:spLocks noGrp="1"/>
          </p:cNvSpPr>
          <p:nvPr>
            <p:ph idx="1"/>
          </p:nvPr>
        </p:nvSpPr>
        <p:spPr>
          <a:xfrm>
            <a:off x="1125960" y="1700808"/>
            <a:ext cx="7560840" cy="4869160"/>
          </a:xfrm>
        </p:spPr>
        <p:txBody>
          <a:bodyPr>
            <a:normAutofit/>
          </a:bodyPr>
          <a:lstStyle/>
          <a:p>
            <a:pPr fontAlgn="base">
              <a:spcBef>
                <a:spcPts val="600"/>
              </a:spcBef>
              <a:spcAft>
                <a:spcPts val="600"/>
              </a:spcAft>
            </a:pPr>
            <a:r>
              <a:rPr lang="fr-CA" sz="2400" dirty="0"/>
              <a:t>Comprendre le trouble mental</a:t>
            </a:r>
          </a:p>
          <a:p>
            <a:pPr fontAlgn="base">
              <a:spcBef>
                <a:spcPts val="600"/>
              </a:spcBef>
              <a:spcAft>
                <a:spcPts val="600"/>
              </a:spcAft>
            </a:pPr>
            <a:r>
              <a:rPr lang="fr-CA" sz="2400" dirty="0"/>
              <a:t>Améliorer leur façon de communiquer</a:t>
            </a:r>
          </a:p>
          <a:p>
            <a:pPr fontAlgn="base">
              <a:spcBef>
                <a:spcPts val="600"/>
              </a:spcBef>
              <a:spcAft>
                <a:spcPts val="600"/>
              </a:spcAft>
            </a:pPr>
            <a:r>
              <a:rPr lang="fr-CA" sz="2400" dirty="0"/>
              <a:t>Améliorer leur relation avec la personne TSM</a:t>
            </a:r>
          </a:p>
          <a:p>
            <a:pPr fontAlgn="base">
              <a:spcBef>
                <a:spcPts val="600"/>
              </a:spcBef>
              <a:spcAft>
                <a:spcPts val="600"/>
              </a:spcAft>
            </a:pPr>
            <a:r>
              <a:rPr lang="fr-CA" sz="2400" dirty="0"/>
              <a:t>Apprendre à lâcher prise</a:t>
            </a:r>
          </a:p>
          <a:p>
            <a:pPr fontAlgn="base">
              <a:spcBef>
                <a:spcPts val="600"/>
              </a:spcBef>
              <a:spcAft>
                <a:spcPts val="600"/>
              </a:spcAft>
            </a:pPr>
            <a:r>
              <a:rPr lang="fr-CA" sz="2400" dirty="0"/>
              <a:t>Être plus en contrôle de leur situation</a:t>
            </a:r>
          </a:p>
          <a:p>
            <a:pPr fontAlgn="base">
              <a:spcBef>
                <a:spcPts val="600"/>
              </a:spcBef>
              <a:spcAft>
                <a:spcPts val="600"/>
              </a:spcAft>
            </a:pPr>
            <a:r>
              <a:rPr lang="fr-CA" sz="2400" dirty="0"/>
              <a:t>Apaiser et prévenir des situations de crise</a:t>
            </a:r>
          </a:p>
          <a:p>
            <a:pPr fontAlgn="base">
              <a:spcBef>
                <a:spcPts val="600"/>
              </a:spcBef>
              <a:spcAft>
                <a:spcPts val="600"/>
              </a:spcAft>
            </a:pPr>
            <a:r>
              <a:rPr lang="fr-CA" sz="2400" dirty="0"/>
              <a:t>Meilleure productivité au travail</a:t>
            </a:r>
          </a:p>
          <a:p>
            <a:pPr fontAlgn="base">
              <a:spcBef>
                <a:spcPts val="600"/>
              </a:spcBef>
              <a:spcAft>
                <a:spcPts val="600"/>
              </a:spcAft>
            </a:pPr>
            <a:r>
              <a:rPr lang="fr-CA" sz="2400" dirty="0"/>
              <a:t>Diminution du taux d’absentéisme</a:t>
            </a:r>
          </a:p>
          <a:p>
            <a:pPr fontAlgn="base">
              <a:spcBef>
                <a:spcPts val="600"/>
              </a:spcBef>
              <a:spcAft>
                <a:spcPts val="600"/>
              </a:spcAft>
            </a:pPr>
            <a:r>
              <a:rPr lang="fr-CA" sz="2400" dirty="0"/>
              <a:t>Et plus encore …</a:t>
            </a:r>
          </a:p>
        </p:txBody>
      </p:sp>
    </p:spTree>
    <p:extLst>
      <p:ext uri="{BB962C8B-B14F-4D97-AF65-F5344CB8AC3E}">
        <p14:creationId xmlns:p14="http://schemas.microsoft.com/office/powerpoint/2010/main" val="2324778032"/>
      </p:ext>
    </p:extLst>
  </p:cSld>
  <p:clrMapOvr>
    <a:masterClrMapping/>
  </p:clrMapOvr>
  <p:transition spd="slow">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p:spPr>
        <p:txBody>
          <a:bodyPr>
            <a:normAutofit/>
          </a:bodyPr>
          <a:lstStyle/>
          <a:p>
            <a:pPr algn="ctr">
              <a:lnSpc>
                <a:spcPct val="85000"/>
              </a:lnSpc>
            </a:pPr>
            <a:r>
              <a:rPr lang="fr-CA" sz="3600" b="1" dirty="0"/>
              <a:t>Impacts du soutien aux proches</a:t>
            </a:r>
          </a:p>
        </p:txBody>
      </p:sp>
      <p:sp>
        <p:nvSpPr>
          <p:cNvPr id="3" name="Espace réservé du contenu 2"/>
          <p:cNvSpPr>
            <a:spLocks noGrp="1"/>
          </p:cNvSpPr>
          <p:nvPr>
            <p:ph idx="1"/>
          </p:nvPr>
        </p:nvSpPr>
        <p:spPr>
          <a:xfrm>
            <a:off x="107504" y="1484784"/>
            <a:ext cx="9036496" cy="4896544"/>
          </a:xfrm>
        </p:spPr>
        <p:txBody>
          <a:bodyPr>
            <a:normAutofit/>
          </a:bodyPr>
          <a:lstStyle/>
          <a:p>
            <a:pPr>
              <a:lnSpc>
                <a:spcPct val="85000"/>
              </a:lnSpc>
              <a:spcBef>
                <a:spcPts val="1200"/>
              </a:spcBef>
              <a:spcAft>
                <a:spcPts val="1200"/>
              </a:spcAft>
            </a:pPr>
            <a:r>
              <a:rPr lang="fr-CA" sz="2400" dirty="0"/>
              <a:t>Favorise le rétablissement de la personne ayant un TSM</a:t>
            </a:r>
          </a:p>
          <a:p>
            <a:pPr>
              <a:lnSpc>
                <a:spcPct val="85000"/>
              </a:lnSpc>
              <a:spcBef>
                <a:spcPts val="1200"/>
              </a:spcBef>
              <a:spcAft>
                <a:spcPts val="1200"/>
              </a:spcAft>
            </a:pPr>
            <a:r>
              <a:rPr lang="fr-CA" sz="2400" dirty="0"/>
              <a:t>Prévient la détresse chez les proches</a:t>
            </a:r>
          </a:p>
          <a:p>
            <a:pPr>
              <a:lnSpc>
                <a:spcPct val="85000"/>
              </a:lnSpc>
              <a:spcBef>
                <a:spcPts val="1200"/>
              </a:spcBef>
              <a:spcAft>
                <a:spcPts val="1200"/>
              </a:spcAft>
            </a:pPr>
            <a:r>
              <a:rPr lang="fr-CA" sz="2400" dirty="0"/>
              <a:t>Prévient l’éclatement de la famille, préserve le filet social</a:t>
            </a:r>
          </a:p>
          <a:p>
            <a:pPr>
              <a:lnSpc>
                <a:spcPct val="85000"/>
              </a:lnSpc>
              <a:spcBef>
                <a:spcPts val="1200"/>
              </a:spcBef>
              <a:spcAft>
                <a:spcPts val="1200"/>
              </a:spcAft>
            </a:pPr>
            <a:r>
              <a:rPr lang="fr-CA" sz="2400" dirty="0"/>
              <a:t>Réduit le recours aux services de sécurité publique, juridiques, de santé et sociaux (urgence, hospitalisation, services spécialisés)</a:t>
            </a:r>
          </a:p>
          <a:p>
            <a:pPr marL="109728" indent="0" algn="ctr">
              <a:lnSpc>
                <a:spcPct val="85000"/>
              </a:lnSpc>
              <a:spcBef>
                <a:spcPts val="1200"/>
              </a:spcBef>
              <a:spcAft>
                <a:spcPts val="1200"/>
              </a:spcAft>
              <a:buNone/>
            </a:pPr>
            <a:r>
              <a:rPr lang="fr-CA" sz="2600" b="1" dirty="0">
                <a:cs typeface="Calibri" panose="020F0502020204030204" pitchFamily="34" charset="0"/>
              </a:rPr>
              <a:t>Soutenir les familles n’est pas une dépense, </a:t>
            </a:r>
            <a:br>
              <a:rPr lang="fr-CA" sz="2600" b="1" dirty="0">
                <a:cs typeface="Calibri" panose="020F0502020204030204" pitchFamily="34" charset="0"/>
              </a:rPr>
            </a:br>
            <a:r>
              <a:rPr lang="fr-CA" sz="2600" b="1" dirty="0">
                <a:cs typeface="Calibri" panose="020F0502020204030204" pitchFamily="34" charset="0"/>
              </a:rPr>
              <a:t>c’est un investissement pour réduire les impacts </a:t>
            </a:r>
            <a:br>
              <a:rPr lang="fr-CA" sz="2600" b="1" dirty="0">
                <a:cs typeface="Calibri" panose="020F0502020204030204" pitchFamily="34" charset="0"/>
              </a:rPr>
            </a:br>
            <a:r>
              <a:rPr lang="fr-CA" sz="2600" b="1" dirty="0">
                <a:cs typeface="Calibri" panose="020F0502020204030204" pitchFamily="34" charset="0"/>
              </a:rPr>
              <a:t>humains, sociaux et économiques </a:t>
            </a:r>
            <a:br>
              <a:rPr lang="fr-CA" sz="2600" b="1" dirty="0">
                <a:cs typeface="Calibri" panose="020F0502020204030204" pitchFamily="34" charset="0"/>
              </a:rPr>
            </a:br>
            <a:r>
              <a:rPr lang="fr-CA" sz="2600" b="1" dirty="0">
                <a:cs typeface="Calibri" panose="020F0502020204030204" pitchFamily="34" charset="0"/>
              </a:rPr>
              <a:t>de la maladie mentale</a:t>
            </a:r>
            <a:endParaRPr lang="fr-CA" sz="2600" dirty="0"/>
          </a:p>
        </p:txBody>
      </p:sp>
    </p:spTree>
    <p:extLst>
      <p:ext uri="{BB962C8B-B14F-4D97-AF65-F5344CB8AC3E}">
        <p14:creationId xmlns:p14="http://schemas.microsoft.com/office/powerpoint/2010/main" val="2303419692"/>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9EF254-E606-8D48-BC6C-CCF3E6630272}"/>
              </a:ext>
            </a:extLst>
          </p:cNvPr>
          <p:cNvSpPr>
            <a:spLocks noGrp="1"/>
          </p:cNvSpPr>
          <p:nvPr>
            <p:ph type="title"/>
          </p:nvPr>
        </p:nvSpPr>
        <p:spPr/>
        <p:txBody>
          <a:bodyPr/>
          <a:lstStyle/>
          <a:p>
            <a:pPr marL="800100" indent="-800100" algn="l"/>
            <a:r>
              <a:rPr lang="fr-CA" dirty="0"/>
              <a:t>4. Les jeunes proches aidants</a:t>
            </a:r>
          </a:p>
        </p:txBody>
      </p:sp>
      <p:sp>
        <p:nvSpPr>
          <p:cNvPr id="3" name="Espace réservé du texte 2">
            <a:extLst>
              <a:ext uri="{FF2B5EF4-FFF2-40B4-BE49-F238E27FC236}">
                <a16:creationId xmlns:a16="http://schemas.microsoft.com/office/drawing/2014/main" id="{F5E56DA9-DA2B-7541-B342-E4D08F7E69E5}"/>
              </a:ext>
            </a:extLst>
          </p:cNvPr>
          <p:cNvSpPr>
            <a:spLocks noGrp="1"/>
          </p:cNvSpPr>
          <p:nvPr>
            <p:ph type="body" idx="1"/>
          </p:nvPr>
        </p:nvSpPr>
        <p:spPr/>
        <p:txBody>
          <a:bodyPr/>
          <a:lstStyle/>
          <a:p>
            <a:pPr marL="342900" indent="-342900">
              <a:buFontTx/>
              <a:buChar char="-"/>
            </a:pPr>
            <a:r>
              <a:rPr lang="fr-CA" dirty="0"/>
              <a:t>Constats</a:t>
            </a:r>
          </a:p>
          <a:p>
            <a:pPr marL="342900" indent="-342900">
              <a:buFontTx/>
              <a:buChar char="-"/>
            </a:pPr>
            <a:r>
              <a:rPr lang="fr-CA" dirty="0"/>
              <a:t>Projet « Aider sans filtre »</a:t>
            </a:r>
          </a:p>
        </p:txBody>
      </p:sp>
    </p:spTree>
    <p:extLst>
      <p:ext uri="{BB962C8B-B14F-4D97-AF65-F5344CB8AC3E}">
        <p14:creationId xmlns:p14="http://schemas.microsoft.com/office/powerpoint/2010/main" val="1866362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a:lnSpc>
                <a:spcPct val="110000"/>
              </a:lnSpc>
              <a:spcBef>
                <a:spcPts val="600"/>
              </a:spcBef>
              <a:spcAft>
                <a:spcPts val="600"/>
              </a:spcAft>
            </a:pPr>
            <a:r>
              <a:rPr lang="fr-CA" sz="3600" dirty="0"/>
              <a:t>Jeunes proches aidants</a:t>
            </a:r>
            <a:endParaRPr lang="fr-CA" sz="3600" b="1" dirty="0"/>
          </a:p>
        </p:txBody>
      </p:sp>
      <p:sp>
        <p:nvSpPr>
          <p:cNvPr id="3" name="Espace réservé du contenu 2"/>
          <p:cNvSpPr>
            <a:spLocks noGrp="1"/>
          </p:cNvSpPr>
          <p:nvPr>
            <p:ph idx="1"/>
          </p:nvPr>
        </p:nvSpPr>
        <p:spPr>
          <a:xfrm>
            <a:off x="233772" y="1628800"/>
            <a:ext cx="8802724" cy="4824536"/>
          </a:xfrm>
        </p:spPr>
        <p:txBody>
          <a:bodyPr>
            <a:normAutofit/>
          </a:bodyPr>
          <a:lstStyle/>
          <a:p>
            <a:pPr marL="109728" indent="0" algn="ctr">
              <a:spcBef>
                <a:spcPts val="600"/>
              </a:spcBef>
              <a:spcAft>
                <a:spcPts val="600"/>
              </a:spcAft>
              <a:buNone/>
            </a:pPr>
            <a:r>
              <a:rPr lang="fr-FR" sz="2400" u="sng" dirty="0">
                <a:cs typeface="Calibri" panose="020F0502020204030204" pitchFamily="34" charset="0"/>
              </a:rPr>
              <a:t>Statistiques</a:t>
            </a:r>
          </a:p>
          <a:p>
            <a:pPr>
              <a:spcBef>
                <a:spcPts val="600"/>
              </a:spcBef>
              <a:spcAft>
                <a:spcPts val="600"/>
              </a:spcAft>
            </a:pPr>
            <a:r>
              <a:rPr lang="fr-FR" sz="2400" dirty="0">
                <a:cs typeface="Calibri" panose="020F0502020204030204" pitchFamily="34" charset="0"/>
              </a:rPr>
              <a:t>1 jeune sur 5 a un parent ayant un trouble de santé mentale (TSM)</a:t>
            </a:r>
          </a:p>
          <a:p>
            <a:pPr lvl="1">
              <a:spcBef>
                <a:spcPts val="600"/>
              </a:spcBef>
              <a:spcAft>
                <a:spcPts val="600"/>
              </a:spcAft>
            </a:pPr>
            <a:r>
              <a:rPr lang="fr-FR" sz="2000" dirty="0">
                <a:cs typeface="Calibri" panose="020F0502020204030204" pitchFamily="34" charset="0"/>
              </a:rPr>
              <a:t>15 à 20 fois plus à risque de développer un TSM</a:t>
            </a:r>
          </a:p>
          <a:p>
            <a:pPr>
              <a:spcBef>
                <a:spcPts val="600"/>
              </a:spcBef>
              <a:spcAft>
                <a:spcPts val="600"/>
              </a:spcAft>
            </a:pPr>
            <a:r>
              <a:rPr lang="fr-FR" sz="2400" dirty="0">
                <a:cs typeface="Calibri" panose="020F0502020204030204" pitchFamily="34" charset="0"/>
              </a:rPr>
              <a:t>Les jeunes côtoient d’autres jeunes chez qui apparaît un TSM</a:t>
            </a:r>
          </a:p>
          <a:p>
            <a:pPr lvl="1">
              <a:spcBef>
                <a:spcPts val="600"/>
              </a:spcBef>
              <a:spcAft>
                <a:spcPts val="600"/>
              </a:spcAft>
            </a:pPr>
            <a:r>
              <a:rPr lang="fr-CA" sz="2000" dirty="0">
                <a:cs typeface="Calibri" panose="020F0502020204030204" pitchFamily="34" charset="0"/>
              </a:rPr>
              <a:t>¾ des TSM apparaissent avant l’âge de 24 ans</a:t>
            </a:r>
          </a:p>
          <a:p>
            <a:pPr lvl="1">
              <a:spcBef>
                <a:spcPts val="600"/>
              </a:spcBef>
              <a:spcAft>
                <a:spcPts val="600"/>
              </a:spcAft>
            </a:pPr>
            <a:endParaRPr lang="fr-FR" sz="2400" dirty="0">
              <a:cs typeface="Calibri" panose="020F0502020204030204" pitchFamily="34" charset="0"/>
            </a:endParaRPr>
          </a:p>
          <a:p>
            <a:pPr marL="109728" indent="0" algn="ctr">
              <a:spcBef>
                <a:spcPts val="600"/>
              </a:spcBef>
              <a:spcAft>
                <a:spcPts val="600"/>
              </a:spcAft>
              <a:buNone/>
            </a:pPr>
            <a:r>
              <a:rPr lang="fr-FR" sz="2400" b="1" dirty="0">
                <a:cs typeface="Calibri" panose="020F0502020204030204" pitchFamily="34" charset="0"/>
              </a:rPr>
              <a:t>Les jeunes proches aidants sont les grands oubliés</a:t>
            </a:r>
          </a:p>
        </p:txBody>
      </p:sp>
    </p:spTree>
    <p:extLst>
      <p:ext uri="{BB962C8B-B14F-4D97-AF65-F5344CB8AC3E}">
        <p14:creationId xmlns:p14="http://schemas.microsoft.com/office/powerpoint/2010/main" val="2325380881"/>
      </p:ext>
    </p:extLst>
  </p:cSld>
  <p:clrMapOvr>
    <a:masterClrMapping/>
  </p:clrMapOvr>
  <p:transition spd="slow">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556792"/>
            <a:ext cx="8640960" cy="5184576"/>
          </a:xfrm>
        </p:spPr>
        <p:txBody>
          <a:bodyPr>
            <a:normAutofit/>
          </a:bodyPr>
          <a:lstStyle/>
          <a:p>
            <a:pPr marL="109728" indent="0" algn="ctr">
              <a:lnSpc>
                <a:spcPct val="120000"/>
              </a:lnSpc>
              <a:spcBef>
                <a:spcPts val="600"/>
              </a:spcBef>
              <a:spcAft>
                <a:spcPts val="600"/>
              </a:spcAft>
              <a:buNone/>
            </a:pPr>
            <a:r>
              <a:rPr lang="fr-CA" sz="2400" u="sng" dirty="0"/>
              <a:t>Constats</a:t>
            </a:r>
          </a:p>
          <a:p>
            <a:pPr>
              <a:lnSpc>
                <a:spcPct val="120000"/>
              </a:lnSpc>
              <a:spcBef>
                <a:spcPts val="600"/>
              </a:spcBef>
              <a:spcAft>
                <a:spcPts val="600"/>
              </a:spcAft>
            </a:pPr>
            <a:r>
              <a:rPr lang="fr-CA" sz="2400" dirty="0"/>
              <a:t>Jeunes proches aidants … souvent malgré eux</a:t>
            </a:r>
          </a:p>
          <a:p>
            <a:pPr>
              <a:lnSpc>
                <a:spcPct val="120000"/>
              </a:lnSpc>
              <a:spcBef>
                <a:spcPts val="600"/>
              </a:spcBef>
              <a:spcAft>
                <a:spcPts val="600"/>
              </a:spcAft>
            </a:pPr>
            <a:r>
              <a:rPr lang="fr-CA" sz="2400" dirty="0"/>
              <a:t>Impacts sur leur estime de soi, leur vie sociale, leur réussite scolaire, leurs projets d’avenir, leur vie de jeunesse</a:t>
            </a:r>
          </a:p>
          <a:p>
            <a:pPr>
              <a:lnSpc>
                <a:spcPct val="120000"/>
              </a:lnSpc>
              <a:spcBef>
                <a:spcPts val="600"/>
              </a:spcBef>
              <a:spcAft>
                <a:spcPts val="600"/>
              </a:spcAft>
            </a:pPr>
            <a:r>
              <a:rPr lang="fr-CA" sz="2400" dirty="0"/>
              <a:t>Ils ne vont pas chercher de soutien : perception d’être seul dans cette situation, stigmas, méconnaissance des ressources d’aide</a:t>
            </a:r>
          </a:p>
        </p:txBody>
      </p:sp>
      <p:sp>
        <p:nvSpPr>
          <p:cNvPr id="3" name="Titre 2"/>
          <p:cNvSpPr>
            <a:spLocks noGrp="1"/>
          </p:cNvSpPr>
          <p:nvPr>
            <p:ph type="title"/>
          </p:nvPr>
        </p:nvSpPr>
        <p:spPr>
          <a:xfrm>
            <a:off x="457200" y="274638"/>
            <a:ext cx="8435280" cy="1143000"/>
          </a:xfrm>
        </p:spPr>
        <p:txBody>
          <a:bodyPr>
            <a:noAutofit/>
          </a:bodyPr>
          <a:lstStyle/>
          <a:p>
            <a:r>
              <a:rPr lang="fr-CA" sz="3600" b="1" dirty="0"/>
              <a:t>Jeunes proches aidants</a:t>
            </a:r>
            <a:endParaRPr lang="fr-CA" sz="2800" dirty="0">
              <a:latin typeface="Arial" pitchFamily="34" charset="0"/>
              <a:cs typeface="Arial" pitchFamily="34" charset="0"/>
            </a:endParaRPr>
          </a:p>
        </p:txBody>
      </p:sp>
    </p:spTree>
    <p:extLst>
      <p:ext uri="{BB962C8B-B14F-4D97-AF65-F5344CB8AC3E}">
        <p14:creationId xmlns:p14="http://schemas.microsoft.com/office/powerpoint/2010/main" val="3369004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556792"/>
            <a:ext cx="8640960" cy="5184576"/>
          </a:xfrm>
        </p:spPr>
        <p:txBody>
          <a:bodyPr>
            <a:normAutofit/>
          </a:bodyPr>
          <a:lstStyle/>
          <a:p>
            <a:pPr marL="109728" indent="0" algn="ctr">
              <a:lnSpc>
                <a:spcPct val="120000"/>
              </a:lnSpc>
              <a:spcBef>
                <a:spcPts val="600"/>
              </a:spcBef>
              <a:spcAft>
                <a:spcPts val="600"/>
              </a:spcAft>
              <a:buNone/>
            </a:pPr>
            <a:r>
              <a:rPr lang="fr-CA" sz="2400" u="sng" dirty="0"/>
              <a:t>Constats</a:t>
            </a:r>
          </a:p>
          <a:p>
            <a:pPr>
              <a:lnSpc>
                <a:spcPct val="120000"/>
              </a:lnSpc>
              <a:spcBef>
                <a:spcPts val="600"/>
              </a:spcBef>
              <a:spcAft>
                <a:spcPts val="600"/>
              </a:spcAft>
            </a:pPr>
            <a:r>
              <a:rPr lang="fr-CA" sz="2400" dirty="0"/>
              <a:t>Très peu de services offerts aux jeunes proches</a:t>
            </a:r>
          </a:p>
          <a:p>
            <a:pPr>
              <a:lnSpc>
                <a:spcPct val="120000"/>
              </a:lnSpc>
              <a:spcBef>
                <a:spcPts val="600"/>
              </a:spcBef>
              <a:spcAft>
                <a:spcPts val="600"/>
              </a:spcAft>
            </a:pPr>
            <a:r>
              <a:rPr lang="fr-CA" sz="2400" dirty="0"/>
              <a:t>Approches d’aide non adaptées aux jeunes</a:t>
            </a:r>
          </a:p>
          <a:p>
            <a:pPr>
              <a:lnSpc>
                <a:spcPct val="120000"/>
              </a:lnSpc>
              <a:spcBef>
                <a:spcPts val="600"/>
              </a:spcBef>
              <a:spcAft>
                <a:spcPts val="600"/>
              </a:spcAft>
            </a:pPr>
            <a:r>
              <a:rPr lang="fr-CA" sz="2400" dirty="0"/>
              <a:t>Les intervenants ne pensent pas aux jeunes proches aidants, ni à les référer</a:t>
            </a:r>
          </a:p>
          <a:p>
            <a:pPr>
              <a:lnSpc>
                <a:spcPct val="120000"/>
              </a:lnSpc>
              <a:spcBef>
                <a:spcPts val="600"/>
              </a:spcBef>
              <a:spcAft>
                <a:spcPts val="600"/>
              </a:spcAft>
            </a:pPr>
            <a:r>
              <a:rPr lang="fr-CA" sz="2400" dirty="0"/>
              <a:t>Il faut aller au-devant d’eux dans les milieux qu’ils fréquentent</a:t>
            </a:r>
          </a:p>
          <a:p>
            <a:pPr>
              <a:lnSpc>
                <a:spcPct val="120000"/>
              </a:lnSpc>
              <a:spcBef>
                <a:spcPts val="600"/>
              </a:spcBef>
              <a:spcAft>
                <a:spcPts val="600"/>
              </a:spcAft>
            </a:pPr>
            <a:endParaRPr lang="fr-CA" sz="2400" dirty="0"/>
          </a:p>
        </p:txBody>
      </p:sp>
      <p:sp>
        <p:nvSpPr>
          <p:cNvPr id="3" name="Titre 2"/>
          <p:cNvSpPr>
            <a:spLocks noGrp="1"/>
          </p:cNvSpPr>
          <p:nvPr>
            <p:ph type="title"/>
          </p:nvPr>
        </p:nvSpPr>
        <p:spPr>
          <a:xfrm>
            <a:off x="457200" y="274638"/>
            <a:ext cx="8435280" cy="1143000"/>
          </a:xfrm>
        </p:spPr>
        <p:txBody>
          <a:bodyPr>
            <a:noAutofit/>
          </a:bodyPr>
          <a:lstStyle/>
          <a:p>
            <a:r>
              <a:rPr lang="fr-CA" sz="3600" b="1" dirty="0"/>
              <a:t>Jeunes proches aidants</a:t>
            </a:r>
            <a:endParaRPr lang="fr-CA" sz="2800" dirty="0">
              <a:latin typeface="Arial" pitchFamily="34" charset="0"/>
              <a:cs typeface="Arial" pitchFamily="34" charset="0"/>
            </a:endParaRPr>
          </a:p>
        </p:txBody>
      </p:sp>
    </p:spTree>
    <p:extLst>
      <p:ext uri="{BB962C8B-B14F-4D97-AF65-F5344CB8AC3E}">
        <p14:creationId xmlns:p14="http://schemas.microsoft.com/office/powerpoint/2010/main" val="1751909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52EF3AD-1097-AABD-4F99-85BA1C6B6E4C}"/>
              </a:ext>
            </a:extLst>
          </p:cNvPr>
          <p:cNvSpPr>
            <a:spLocks noGrp="1"/>
          </p:cNvSpPr>
          <p:nvPr>
            <p:ph idx="1"/>
          </p:nvPr>
        </p:nvSpPr>
        <p:spPr>
          <a:xfrm>
            <a:off x="179512" y="1700808"/>
            <a:ext cx="8856984" cy="4608512"/>
          </a:xfrm>
        </p:spPr>
        <p:txBody>
          <a:bodyPr>
            <a:normAutofit fontScale="92500" lnSpcReduction="10000"/>
          </a:bodyPr>
          <a:lstStyle/>
          <a:p>
            <a:pPr marL="652018" indent="-342900">
              <a:lnSpc>
                <a:spcPct val="110000"/>
              </a:lnSpc>
              <a:spcBef>
                <a:spcPts val="600"/>
              </a:spcBef>
              <a:spcAft>
                <a:spcPts val="600"/>
              </a:spcAft>
            </a:pPr>
            <a:r>
              <a:rPr lang="fr-CA" sz="2400" dirty="0"/>
              <a:t>Action 4.6 du PAISM</a:t>
            </a:r>
          </a:p>
          <a:p>
            <a:pPr marL="652018" indent="-342900">
              <a:lnSpc>
                <a:spcPct val="110000"/>
              </a:lnSpc>
              <a:spcBef>
                <a:spcPts val="600"/>
              </a:spcBef>
              <a:spcAft>
                <a:spcPts val="600"/>
              </a:spcAft>
            </a:pPr>
            <a:r>
              <a:rPr lang="fr-CA" sz="2400" dirty="0"/>
              <a:t>Porteur : CAP santé mentale</a:t>
            </a:r>
          </a:p>
          <a:p>
            <a:pPr marL="652018" indent="-342900">
              <a:lnSpc>
                <a:spcPct val="110000"/>
              </a:lnSpc>
              <a:spcBef>
                <a:spcPts val="600"/>
              </a:spcBef>
              <a:spcAft>
                <a:spcPts val="600"/>
              </a:spcAft>
            </a:pPr>
            <a:r>
              <a:rPr lang="fr-CA" sz="2400" dirty="0"/>
              <a:t>Objectif : repérer et soutenir les jeunes proches aidants en santé mentale</a:t>
            </a:r>
          </a:p>
          <a:p>
            <a:pPr marL="652018" indent="-342900">
              <a:lnSpc>
                <a:spcPct val="110000"/>
              </a:lnSpc>
              <a:spcBef>
                <a:spcPts val="600"/>
              </a:spcBef>
              <a:spcAft>
                <a:spcPts val="600"/>
              </a:spcAft>
            </a:pPr>
            <a:r>
              <a:rPr lang="fr-CA" sz="2400" dirty="0"/>
              <a:t>50 jeunes agents de sensibilisation et de soutien embauchés et répartis dans toutes les régions du Québec</a:t>
            </a:r>
          </a:p>
          <a:p>
            <a:pPr marL="652018" indent="-342900">
              <a:lnSpc>
                <a:spcPct val="110000"/>
              </a:lnSpc>
              <a:spcBef>
                <a:spcPts val="600"/>
              </a:spcBef>
              <a:spcAft>
                <a:spcPts val="600"/>
              </a:spcAft>
            </a:pPr>
            <a:r>
              <a:rPr lang="fr-CA" sz="2400" dirty="0"/>
              <a:t>Financement</a:t>
            </a:r>
          </a:p>
          <a:p>
            <a:pPr marL="908050" lvl="1" indent="-342900">
              <a:lnSpc>
                <a:spcPct val="110000"/>
              </a:lnSpc>
              <a:spcBef>
                <a:spcPts val="0"/>
              </a:spcBef>
              <a:spcAft>
                <a:spcPts val="0"/>
              </a:spcAft>
            </a:pPr>
            <a:r>
              <a:rPr lang="fr-CA" sz="2000" dirty="0"/>
              <a:t>MSSS</a:t>
            </a:r>
          </a:p>
          <a:p>
            <a:pPr marL="908050" lvl="1" indent="-342900">
              <a:lnSpc>
                <a:spcPct val="110000"/>
              </a:lnSpc>
              <a:spcBef>
                <a:spcPts val="0"/>
              </a:spcBef>
              <a:spcAft>
                <a:spcPts val="0"/>
              </a:spcAft>
            </a:pPr>
            <a:r>
              <a:rPr lang="fr-CA" sz="2000" dirty="0"/>
              <a:t>APPUI pour les proches aidants</a:t>
            </a:r>
          </a:p>
          <a:p>
            <a:pPr marL="908050" lvl="1" indent="-342900">
              <a:lnSpc>
                <a:spcPct val="110000"/>
              </a:lnSpc>
              <a:spcBef>
                <a:spcPts val="0"/>
              </a:spcBef>
              <a:spcAft>
                <a:spcPts val="0"/>
              </a:spcAft>
            </a:pPr>
            <a:r>
              <a:rPr lang="fr-CA" sz="2000" dirty="0"/>
              <a:t>FFMSQ : réseau de vigies qui réfèrent les jeunes proches aidants ayant besoin de soutien</a:t>
            </a:r>
          </a:p>
          <a:p>
            <a:pPr marL="652018" indent="-342900">
              <a:lnSpc>
                <a:spcPct val="110000"/>
              </a:lnSpc>
              <a:spcBef>
                <a:spcPts val="600"/>
              </a:spcBef>
              <a:spcAft>
                <a:spcPts val="600"/>
              </a:spcAft>
            </a:pPr>
            <a:endParaRPr lang="fr-CA" sz="2400" dirty="0"/>
          </a:p>
        </p:txBody>
      </p:sp>
      <p:sp>
        <p:nvSpPr>
          <p:cNvPr id="3" name="Titre 2">
            <a:extLst>
              <a:ext uri="{FF2B5EF4-FFF2-40B4-BE49-F238E27FC236}">
                <a16:creationId xmlns:a16="http://schemas.microsoft.com/office/drawing/2014/main" id="{5302D4D0-5F03-6185-D794-6D1F1BC3A1B1}"/>
              </a:ext>
            </a:extLst>
          </p:cNvPr>
          <p:cNvSpPr>
            <a:spLocks noGrp="1"/>
          </p:cNvSpPr>
          <p:nvPr>
            <p:ph type="title"/>
          </p:nvPr>
        </p:nvSpPr>
        <p:spPr/>
        <p:txBody>
          <a:bodyPr/>
          <a:lstStyle/>
          <a:p>
            <a:r>
              <a:rPr lang="fr-CA" sz="3600" dirty="0"/>
              <a:t>Projet « Aider sans filtre, </a:t>
            </a:r>
            <a:br>
              <a:rPr lang="fr-CA" sz="3600" dirty="0"/>
            </a:br>
            <a:r>
              <a:rPr lang="fr-CA" sz="3600" dirty="0"/>
              <a:t>pour et avec les jeunes »</a:t>
            </a:r>
          </a:p>
        </p:txBody>
      </p:sp>
    </p:spTree>
    <p:extLst>
      <p:ext uri="{BB962C8B-B14F-4D97-AF65-F5344CB8AC3E}">
        <p14:creationId xmlns:p14="http://schemas.microsoft.com/office/powerpoint/2010/main" val="24348712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9EF254-E606-8D48-BC6C-CCF3E6630272}"/>
              </a:ext>
            </a:extLst>
          </p:cNvPr>
          <p:cNvSpPr>
            <a:spLocks noGrp="1"/>
          </p:cNvSpPr>
          <p:nvPr>
            <p:ph type="title"/>
          </p:nvPr>
        </p:nvSpPr>
        <p:spPr/>
        <p:txBody>
          <a:bodyPr/>
          <a:lstStyle/>
          <a:p>
            <a:pPr marL="800100" indent="-800100" algn="l"/>
            <a:r>
              <a:rPr lang="fr-CA" dirty="0"/>
              <a:t>5. Comment soutenir </a:t>
            </a:r>
            <a:br>
              <a:rPr lang="fr-CA" dirty="0"/>
            </a:br>
            <a:r>
              <a:rPr lang="fr-CA" dirty="0"/>
              <a:t>les proches ?</a:t>
            </a:r>
          </a:p>
        </p:txBody>
      </p:sp>
      <p:sp>
        <p:nvSpPr>
          <p:cNvPr id="3" name="Espace réservé du texte 2">
            <a:extLst>
              <a:ext uri="{FF2B5EF4-FFF2-40B4-BE49-F238E27FC236}">
                <a16:creationId xmlns:a16="http://schemas.microsoft.com/office/drawing/2014/main" id="{F5E56DA9-DA2B-7541-B342-E4D08F7E69E5}"/>
              </a:ext>
            </a:extLst>
          </p:cNvPr>
          <p:cNvSpPr>
            <a:spLocks noGrp="1"/>
          </p:cNvSpPr>
          <p:nvPr>
            <p:ph type="body" idx="1"/>
          </p:nvPr>
        </p:nvSpPr>
        <p:spPr/>
        <p:txBody>
          <a:bodyPr/>
          <a:lstStyle/>
          <a:p>
            <a:pPr marL="342900" indent="-342900">
              <a:buFontTx/>
              <a:buChar char="-"/>
            </a:pPr>
            <a:r>
              <a:rPr lang="fr-CA" dirty="0"/>
              <a:t>Considérer</a:t>
            </a:r>
          </a:p>
          <a:p>
            <a:pPr marL="342900" indent="-342900">
              <a:buFontTx/>
              <a:buChar char="-"/>
            </a:pPr>
            <a:r>
              <a:rPr lang="fr-CA" dirty="0"/>
              <a:t>Intégrer</a:t>
            </a:r>
          </a:p>
          <a:p>
            <a:pPr marL="342900" indent="-342900">
              <a:buFontTx/>
              <a:buChar char="-"/>
            </a:pPr>
            <a:r>
              <a:rPr lang="fr-CA" dirty="0"/>
              <a:t>Outiller</a:t>
            </a:r>
          </a:p>
        </p:txBody>
      </p:sp>
    </p:spTree>
    <p:extLst>
      <p:ext uri="{BB962C8B-B14F-4D97-AF65-F5344CB8AC3E}">
        <p14:creationId xmlns:p14="http://schemas.microsoft.com/office/powerpoint/2010/main" val="41576373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B01C73DF-EF11-A5FE-032B-F5C91A6AD090}"/>
              </a:ext>
            </a:extLst>
          </p:cNvPr>
          <p:cNvSpPr>
            <a:spLocks noGrp="1"/>
          </p:cNvSpPr>
          <p:nvPr>
            <p:ph idx="1"/>
          </p:nvPr>
        </p:nvSpPr>
        <p:spPr>
          <a:xfrm>
            <a:off x="179512" y="1772816"/>
            <a:ext cx="8507288" cy="4608512"/>
          </a:xfrm>
        </p:spPr>
        <p:txBody>
          <a:bodyPr>
            <a:normAutofit fontScale="92500" lnSpcReduction="20000"/>
          </a:bodyPr>
          <a:lstStyle/>
          <a:p>
            <a:pPr marL="280988" indent="-280988">
              <a:spcBef>
                <a:spcPts val="300"/>
              </a:spcBef>
              <a:spcAft>
                <a:spcPts val="300"/>
              </a:spcAft>
            </a:pPr>
            <a:r>
              <a:rPr lang="fr-FR" sz="2400" b="1" dirty="0">
                <a:effectLst/>
                <a:ea typeface="Calibri" panose="020F0502020204030204" pitchFamily="34" charset="0"/>
                <a:cs typeface="Times New Roman" panose="02020603050405020304" pitchFamily="18" charset="0"/>
              </a:rPr>
              <a:t>Action 7.5 du PAISM</a:t>
            </a:r>
          </a:p>
          <a:p>
            <a:pPr marL="280988" indent="-280988">
              <a:spcBef>
                <a:spcPts val="300"/>
              </a:spcBef>
              <a:spcAft>
                <a:spcPts val="300"/>
              </a:spcAft>
            </a:pPr>
            <a:r>
              <a:rPr lang="fr-FR" sz="2400" b="1" dirty="0">
                <a:effectLst/>
                <a:ea typeface="Calibri" panose="020F0502020204030204" pitchFamily="34" charset="0"/>
                <a:cs typeface="Times New Roman" panose="02020603050405020304" pitchFamily="18" charset="0"/>
              </a:rPr>
              <a:t>Porteur : CIUSSS de la Capitale-Nationale</a:t>
            </a:r>
          </a:p>
          <a:p>
            <a:pPr marL="280988" indent="-280988">
              <a:spcBef>
                <a:spcPts val="300"/>
              </a:spcBef>
              <a:spcAft>
                <a:spcPts val="300"/>
              </a:spcAft>
            </a:pPr>
            <a:r>
              <a:rPr lang="fr-FR" sz="2400" b="1" dirty="0">
                <a:ea typeface="Calibri" panose="020F0502020204030204" pitchFamily="34" charset="0"/>
                <a:cs typeface="Times New Roman" panose="02020603050405020304" pitchFamily="18" charset="0"/>
              </a:rPr>
              <a:t>O</a:t>
            </a:r>
            <a:r>
              <a:rPr lang="fr-FR" sz="2400" b="1" dirty="0">
                <a:effectLst/>
                <a:ea typeface="Calibri" panose="020F0502020204030204" pitchFamily="34" charset="0"/>
                <a:cs typeface="Times New Roman" panose="02020603050405020304" pitchFamily="18" charset="0"/>
              </a:rPr>
              <a:t>bjectifs du guide : </a:t>
            </a:r>
            <a:endParaRPr lang="fr-CA" sz="2400" dirty="0">
              <a:effectLst/>
              <a:ea typeface="Calibri" panose="020F0502020204030204" pitchFamily="34" charset="0"/>
              <a:cs typeface="Times New Roman" panose="02020603050405020304" pitchFamily="18" charset="0"/>
            </a:endParaRPr>
          </a:p>
          <a:p>
            <a:pPr marL="541782" lvl="1" indent="-285750" algn="just">
              <a:lnSpc>
                <a:spcPct val="115000"/>
              </a:lnSpc>
              <a:spcBef>
                <a:spcPts val="300"/>
              </a:spcBef>
              <a:spcAft>
                <a:spcPts val="300"/>
              </a:spcAft>
            </a:pPr>
            <a:r>
              <a:rPr lang="fr-FR" sz="1800" dirty="0">
                <a:effectLst/>
                <a:ea typeface="Calibri" panose="020F0502020204030204" pitchFamily="34" charset="0"/>
                <a:cs typeface="Times New Roman" panose="02020603050405020304" pitchFamily="18" charset="0"/>
              </a:rPr>
              <a:t>Dégager un portrait des obstacles (cliniques, éthiques et légaux) et des facilitateurs en lien avec l’implication des proches dans le processus de rétablissement des personnes vivant un problème de santé mentale</a:t>
            </a:r>
            <a:endParaRPr lang="fr-CA" sz="1800" dirty="0">
              <a:effectLst/>
              <a:ea typeface="Calibri" panose="020F0502020204030204" pitchFamily="34" charset="0"/>
              <a:cs typeface="Times New Roman" panose="02020603050405020304" pitchFamily="18" charset="0"/>
            </a:endParaRPr>
          </a:p>
          <a:p>
            <a:pPr marL="541782" lvl="1" indent="-285750" algn="just">
              <a:lnSpc>
                <a:spcPct val="115000"/>
              </a:lnSpc>
              <a:spcBef>
                <a:spcPts val="300"/>
              </a:spcBef>
              <a:spcAft>
                <a:spcPts val="300"/>
              </a:spcAft>
            </a:pPr>
            <a:r>
              <a:rPr lang="fr-FR" sz="1800" dirty="0">
                <a:effectLst/>
                <a:ea typeface="Calibri" panose="020F0502020204030204" pitchFamily="34" charset="0"/>
                <a:cs typeface="Times New Roman" panose="02020603050405020304" pitchFamily="18" charset="0"/>
              </a:rPr>
              <a:t>Améliorer les compétences des intervenants au regard de l’implication des </a:t>
            </a:r>
            <a:r>
              <a:rPr lang="fr-CA" sz="1800" dirty="0">
                <a:effectLst/>
                <a:ea typeface="Calibri" panose="020F0502020204030204" pitchFamily="34" charset="0"/>
                <a:cs typeface="Times New Roman" panose="02020603050405020304" pitchFamily="18" charset="0"/>
              </a:rPr>
              <a:t>proches et les </a:t>
            </a:r>
            <a:r>
              <a:rPr lang="fr-FR" sz="1800" dirty="0">
                <a:effectLst/>
                <a:ea typeface="Calibri" panose="020F0502020204030204" pitchFamily="34" charset="0"/>
                <a:cs typeface="Times New Roman" panose="02020603050405020304" pitchFamily="18" charset="0"/>
              </a:rPr>
              <a:t>soutenir dans l’adoption de pratiques visant l’implication des proches</a:t>
            </a:r>
          </a:p>
          <a:p>
            <a:pPr marL="541782" lvl="1" indent="-285750" algn="just">
              <a:lnSpc>
                <a:spcPct val="115000"/>
              </a:lnSpc>
              <a:spcBef>
                <a:spcPts val="300"/>
              </a:spcBef>
              <a:spcAft>
                <a:spcPts val="300"/>
              </a:spcAft>
            </a:pPr>
            <a:endParaRPr lang="fr-FR" sz="1800" dirty="0">
              <a:effectLst/>
              <a:ea typeface="Calibri" panose="020F0502020204030204" pitchFamily="34" charset="0"/>
              <a:cs typeface="Times New Roman" panose="02020603050405020304" pitchFamily="18" charset="0"/>
            </a:endParaRPr>
          </a:p>
          <a:p>
            <a:pPr marL="0" indent="0" algn="ctr">
              <a:lnSpc>
                <a:spcPct val="115000"/>
              </a:lnSpc>
              <a:spcBef>
                <a:spcPts val="300"/>
              </a:spcBef>
              <a:spcAft>
                <a:spcPts val="300"/>
              </a:spcAft>
              <a:buNone/>
            </a:pPr>
            <a:r>
              <a:rPr lang="fr-FR" sz="2100" dirty="0">
                <a:ea typeface="Calibri" panose="020F0502020204030204" pitchFamily="34" charset="0"/>
                <a:cs typeface="Times New Roman" panose="02020603050405020304" pitchFamily="18" charset="0"/>
                <a:hlinkClick r:id="rId2"/>
              </a:rPr>
              <a:t>https://publications.msss.gouv.qc.ca/msss/document-003699/</a:t>
            </a:r>
            <a:endParaRPr lang="fr-FR" sz="2100" dirty="0">
              <a:ea typeface="Calibri" panose="020F0502020204030204" pitchFamily="34" charset="0"/>
              <a:cs typeface="Times New Roman" panose="02020603050405020304" pitchFamily="18" charset="0"/>
            </a:endParaRPr>
          </a:p>
          <a:p>
            <a:pPr marL="0" indent="0" algn="just">
              <a:lnSpc>
                <a:spcPct val="115000"/>
              </a:lnSpc>
              <a:spcBef>
                <a:spcPts val="300"/>
              </a:spcBef>
              <a:spcAft>
                <a:spcPts val="300"/>
              </a:spcAft>
              <a:buNone/>
            </a:pPr>
            <a:endParaRPr lang="fr-FR" sz="2400" dirty="0">
              <a:ea typeface="Calibri" panose="020F0502020204030204" pitchFamily="34" charset="0"/>
              <a:cs typeface="Times New Roman" panose="02020603050405020304" pitchFamily="18" charset="0"/>
            </a:endParaRPr>
          </a:p>
          <a:p>
            <a:pPr marL="0" indent="0" algn="ctr">
              <a:lnSpc>
                <a:spcPct val="115000"/>
              </a:lnSpc>
              <a:spcBef>
                <a:spcPts val="300"/>
              </a:spcBef>
              <a:spcAft>
                <a:spcPts val="300"/>
              </a:spcAft>
              <a:buNone/>
            </a:pPr>
            <a:r>
              <a:rPr lang="fr-FR" sz="2400" b="1" dirty="0">
                <a:ea typeface="Calibri" panose="020F0502020204030204" pitchFamily="34" charset="0"/>
                <a:cs typeface="Times New Roman" panose="02020603050405020304" pitchFamily="18" charset="0"/>
              </a:rPr>
              <a:t>Objectif du MSSS :</a:t>
            </a:r>
            <a:br>
              <a:rPr lang="fr-FR" sz="2400" b="1" dirty="0">
                <a:ea typeface="Calibri" panose="020F0502020204030204" pitchFamily="34" charset="0"/>
                <a:cs typeface="Times New Roman" panose="02020603050405020304" pitchFamily="18" charset="0"/>
              </a:rPr>
            </a:br>
            <a:r>
              <a:rPr lang="fr-FR" sz="2400" b="1" dirty="0">
                <a:ea typeface="Calibri" panose="020F0502020204030204" pitchFamily="34" charset="0"/>
                <a:cs typeface="Times New Roman" panose="02020603050405020304" pitchFamily="18" charset="0"/>
              </a:rPr>
              <a:t>implantation du guide à travers le Québec</a:t>
            </a:r>
            <a:endParaRPr lang="fr-CA" sz="2400" b="1" dirty="0">
              <a:effectLst/>
              <a:ea typeface="Calibri" panose="020F0502020204030204" pitchFamily="34" charset="0"/>
              <a:cs typeface="Times New Roman" panose="02020603050405020304" pitchFamily="18" charset="0"/>
            </a:endParaRPr>
          </a:p>
        </p:txBody>
      </p:sp>
      <p:sp>
        <p:nvSpPr>
          <p:cNvPr id="3" name="Titre 2">
            <a:extLst>
              <a:ext uri="{FF2B5EF4-FFF2-40B4-BE49-F238E27FC236}">
                <a16:creationId xmlns:a16="http://schemas.microsoft.com/office/drawing/2014/main" id="{6BB9A5DD-486B-5E55-2FDE-1DA2F6C1DA2E}"/>
              </a:ext>
            </a:extLst>
          </p:cNvPr>
          <p:cNvSpPr>
            <a:spLocks noGrp="1"/>
          </p:cNvSpPr>
          <p:nvPr>
            <p:ph type="title"/>
          </p:nvPr>
        </p:nvSpPr>
        <p:spPr>
          <a:xfrm>
            <a:off x="0" y="274638"/>
            <a:ext cx="8964488" cy="1143000"/>
          </a:xfrm>
        </p:spPr>
        <p:txBody>
          <a:bodyPr/>
          <a:lstStyle/>
          <a:p>
            <a:pPr marL="109728" indent="0">
              <a:spcBef>
                <a:spcPts val="0"/>
              </a:spcBef>
              <a:buNone/>
            </a:pPr>
            <a:r>
              <a:rPr lang="fr-CA" sz="2800" i="0" dirty="0">
                <a:effectLst/>
                <a:latin typeface="Google Sans"/>
              </a:rPr>
              <a:t>Guide de bonnes pratiques pour l’implication des proches en santé mentale : considérer, intégrer, outiller</a:t>
            </a:r>
          </a:p>
        </p:txBody>
      </p:sp>
    </p:spTree>
    <p:extLst>
      <p:ext uri="{BB962C8B-B14F-4D97-AF65-F5344CB8AC3E}">
        <p14:creationId xmlns:p14="http://schemas.microsoft.com/office/powerpoint/2010/main" val="3714611001"/>
      </p:ext>
    </p:extLst>
  </p:cSld>
  <p:clrMapOvr>
    <a:masterClrMapping/>
  </p:clrMapOvr>
  <p:transition spd="med">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9DF9247-32B8-A3F4-6048-61CB6D36A83D}"/>
              </a:ext>
            </a:extLst>
          </p:cNvPr>
          <p:cNvSpPr>
            <a:spLocks noGrp="1"/>
          </p:cNvSpPr>
          <p:nvPr>
            <p:ph idx="1"/>
          </p:nvPr>
        </p:nvSpPr>
        <p:spPr>
          <a:xfrm>
            <a:off x="179512" y="1268760"/>
            <a:ext cx="8964488" cy="5314602"/>
          </a:xfrm>
        </p:spPr>
        <p:txBody>
          <a:bodyPr>
            <a:normAutofit/>
          </a:bodyPr>
          <a:lstStyle/>
          <a:p>
            <a:r>
              <a:rPr lang="fr-CA" sz="2000" dirty="0"/>
              <a:t>Ligne téléphonique pour être dirigé vers l’association de sa région : </a:t>
            </a:r>
            <a:r>
              <a:rPr lang="fr-CA" sz="2000" dirty="0">
                <a:solidFill>
                  <a:srgbClr val="00B0F0"/>
                </a:solidFill>
              </a:rPr>
              <a:t>1-855-272-7837</a:t>
            </a:r>
          </a:p>
          <a:p>
            <a:r>
              <a:rPr lang="fr-CA" sz="2000" dirty="0"/>
              <a:t>Plateforme web : </a:t>
            </a:r>
            <a:r>
              <a:rPr lang="fr-CA" sz="2000" dirty="0" err="1">
                <a:solidFill>
                  <a:srgbClr val="00B0F0"/>
                </a:solidFill>
              </a:rPr>
              <a:t>capsantementale.ca</a:t>
            </a:r>
            <a:endParaRPr lang="fr-CA" sz="2000" dirty="0">
              <a:solidFill>
                <a:srgbClr val="00B0F0"/>
              </a:solidFill>
            </a:endParaRPr>
          </a:p>
          <a:p>
            <a:r>
              <a:rPr lang="fr-CA" sz="2000" dirty="0"/>
              <a:t>Réseau des 53 associations : </a:t>
            </a:r>
          </a:p>
          <a:p>
            <a:pPr lvl="1"/>
            <a:r>
              <a:rPr lang="fr-CA" sz="2000" dirty="0">
                <a:solidFill>
                  <a:srgbClr val="00B0F0"/>
                </a:solidFill>
              </a:rPr>
              <a:t>https://</a:t>
            </a:r>
            <a:r>
              <a:rPr lang="fr-CA" sz="2000" dirty="0" err="1">
                <a:solidFill>
                  <a:srgbClr val="00B0F0"/>
                </a:solidFill>
              </a:rPr>
              <a:t>www.capsantementale.ca</a:t>
            </a:r>
            <a:r>
              <a:rPr lang="fr-CA" sz="2000" dirty="0">
                <a:solidFill>
                  <a:srgbClr val="00B0F0"/>
                </a:solidFill>
              </a:rPr>
              <a:t>/</a:t>
            </a:r>
            <a:r>
              <a:rPr lang="fr-CA" sz="2000" dirty="0" err="1">
                <a:solidFill>
                  <a:srgbClr val="00B0F0"/>
                </a:solidFill>
              </a:rPr>
              <a:t>reseau</a:t>
            </a:r>
            <a:r>
              <a:rPr lang="fr-CA" sz="2000" dirty="0">
                <a:solidFill>
                  <a:srgbClr val="00B0F0"/>
                </a:solidFill>
              </a:rPr>
              <a:t>-organismes-aide/</a:t>
            </a:r>
          </a:p>
          <a:p>
            <a:r>
              <a:rPr lang="fr-CA" sz="2000" dirty="0"/>
              <a:t>Autogestion en ligne CAP Mieux-Être : </a:t>
            </a:r>
          </a:p>
          <a:p>
            <a:pPr lvl="1"/>
            <a:r>
              <a:rPr lang="fr-CA" sz="2000" dirty="0">
                <a:solidFill>
                  <a:srgbClr val="00B0F0"/>
                </a:solidFill>
              </a:rPr>
              <a:t>https://</a:t>
            </a:r>
            <a:r>
              <a:rPr lang="fr-CA" sz="2000" dirty="0" err="1">
                <a:solidFill>
                  <a:srgbClr val="00B0F0"/>
                </a:solidFill>
              </a:rPr>
              <a:t>www.capmieuxetre.ca</a:t>
            </a:r>
            <a:r>
              <a:rPr lang="fr-CA" sz="2000" dirty="0">
                <a:solidFill>
                  <a:srgbClr val="00B0F0"/>
                </a:solidFill>
              </a:rPr>
              <a:t>/</a:t>
            </a:r>
            <a:r>
              <a:rPr lang="fr-CA" sz="2000" dirty="0" err="1">
                <a:solidFill>
                  <a:srgbClr val="00B0F0"/>
                </a:solidFill>
              </a:rPr>
              <a:t>fr</a:t>
            </a:r>
            <a:r>
              <a:rPr lang="fr-CA" sz="2000" dirty="0">
                <a:solidFill>
                  <a:srgbClr val="00B0F0"/>
                </a:solidFill>
              </a:rPr>
              <a:t>/</a:t>
            </a:r>
          </a:p>
          <a:p>
            <a:r>
              <a:rPr lang="fr-CA" sz="2000" dirty="0"/>
              <a:t>Aider sans filtre, pour et avec les jeunes : </a:t>
            </a:r>
          </a:p>
          <a:p>
            <a:pPr lvl="1"/>
            <a:r>
              <a:rPr lang="fr-CA" sz="2000" dirty="0">
                <a:solidFill>
                  <a:srgbClr val="00B0F0"/>
                </a:solidFill>
              </a:rPr>
              <a:t>https://</a:t>
            </a:r>
            <a:r>
              <a:rPr lang="fr-CA" sz="2000" dirty="0" err="1">
                <a:solidFill>
                  <a:srgbClr val="00B0F0"/>
                </a:solidFill>
              </a:rPr>
              <a:t>www.capsantementale.ca</a:t>
            </a:r>
            <a:r>
              <a:rPr lang="fr-CA" sz="2000" dirty="0">
                <a:solidFill>
                  <a:srgbClr val="00B0F0"/>
                </a:solidFill>
              </a:rPr>
              <a:t>/aider-sans-filtre/</a:t>
            </a:r>
          </a:p>
        </p:txBody>
      </p:sp>
      <p:sp>
        <p:nvSpPr>
          <p:cNvPr id="3" name="Titre 2">
            <a:extLst>
              <a:ext uri="{FF2B5EF4-FFF2-40B4-BE49-F238E27FC236}">
                <a16:creationId xmlns:a16="http://schemas.microsoft.com/office/drawing/2014/main" id="{8EDBE108-13EF-B08A-773B-B332FB5C60AE}"/>
              </a:ext>
            </a:extLst>
          </p:cNvPr>
          <p:cNvSpPr>
            <a:spLocks noGrp="1"/>
          </p:cNvSpPr>
          <p:nvPr>
            <p:ph type="title"/>
          </p:nvPr>
        </p:nvSpPr>
        <p:spPr/>
        <p:txBody>
          <a:bodyPr/>
          <a:lstStyle/>
          <a:p>
            <a:r>
              <a:rPr lang="fr-CA" sz="3600" dirty="0"/>
              <a:t>Services de CAP santé mentale</a:t>
            </a:r>
          </a:p>
        </p:txBody>
      </p:sp>
    </p:spTree>
    <p:extLst>
      <p:ext uri="{BB962C8B-B14F-4D97-AF65-F5344CB8AC3E}">
        <p14:creationId xmlns:p14="http://schemas.microsoft.com/office/powerpoint/2010/main" val="151910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8844BED-4A88-2203-644E-9C0D0E82D052}"/>
              </a:ext>
            </a:extLst>
          </p:cNvPr>
          <p:cNvSpPr>
            <a:spLocks noGrp="1"/>
          </p:cNvSpPr>
          <p:nvPr>
            <p:ph idx="1"/>
          </p:nvPr>
        </p:nvSpPr>
        <p:spPr>
          <a:xfrm>
            <a:off x="457200" y="1916832"/>
            <a:ext cx="8229600" cy="4090459"/>
          </a:xfrm>
        </p:spPr>
        <p:txBody>
          <a:bodyPr>
            <a:normAutofit/>
          </a:bodyPr>
          <a:lstStyle/>
          <a:p>
            <a:pPr marL="285750" indent="-285750">
              <a:spcBef>
                <a:spcPts val="1800"/>
              </a:spcBef>
              <a:spcAft>
                <a:spcPts val="1800"/>
              </a:spcAft>
            </a:pPr>
            <a:r>
              <a:rPr lang="fr-CA" sz="2800" dirty="0">
                <a:effectLst/>
                <a:ea typeface="Calibri" panose="020F0502020204030204" pitchFamily="34" charset="0"/>
                <a:cs typeface="Times New Roman" panose="02020603050405020304" pitchFamily="18" charset="0"/>
              </a:rPr>
              <a:t>Sensibiliser aux besoins et aux réalités des proches en santé mentale</a:t>
            </a:r>
          </a:p>
          <a:p>
            <a:pPr marL="285750" indent="-285750"/>
            <a:r>
              <a:rPr lang="fr-CA" sz="2800" dirty="0">
                <a:effectLst/>
                <a:ea typeface="Calibri" panose="020F0502020204030204" pitchFamily="34" charset="0"/>
                <a:cs typeface="Times New Roman" panose="02020603050405020304" pitchFamily="18" charset="0"/>
              </a:rPr>
              <a:t>Informer sur les services offerts aux proches en santé mentale</a:t>
            </a:r>
          </a:p>
          <a:p>
            <a:pPr marL="285750" indent="-285750"/>
            <a:r>
              <a:rPr lang="fr-CA" sz="2800" dirty="0">
                <a:effectLst/>
                <a:ea typeface="Calibri" panose="020F0502020204030204" pitchFamily="34" charset="0"/>
                <a:cs typeface="Times New Roman" panose="02020603050405020304" pitchFamily="18" charset="0"/>
              </a:rPr>
              <a:t>Favoriser le référencement des proches vers les ressources de soutien</a:t>
            </a:r>
          </a:p>
        </p:txBody>
      </p:sp>
      <p:sp>
        <p:nvSpPr>
          <p:cNvPr id="3" name="Titre 2">
            <a:extLst>
              <a:ext uri="{FF2B5EF4-FFF2-40B4-BE49-F238E27FC236}">
                <a16:creationId xmlns:a16="http://schemas.microsoft.com/office/drawing/2014/main" id="{A6A9017E-B996-8BBF-3B5B-C910FE1F27EE}"/>
              </a:ext>
            </a:extLst>
          </p:cNvPr>
          <p:cNvSpPr>
            <a:spLocks noGrp="1"/>
          </p:cNvSpPr>
          <p:nvPr>
            <p:ph type="title"/>
          </p:nvPr>
        </p:nvSpPr>
        <p:spPr/>
        <p:txBody>
          <a:bodyPr/>
          <a:lstStyle/>
          <a:p>
            <a:r>
              <a:rPr lang="fr-CA" sz="3600" dirty="0"/>
              <a:t>Objectifs de la présentation</a:t>
            </a:r>
          </a:p>
        </p:txBody>
      </p:sp>
    </p:spTree>
    <p:extLst>
      <p:ext uri="{BB962C8B-B14F-4D97-AF65-F5344CB8AC3E}">
        <p14:creationId xmlns:p14="http://schemas.microsoft.com/office/powerpoint/2010/main" val="1956778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FA58923-1F39-29E5-A31A-A99D55CAA9A8}"/>
              </a:ext>
            </a:extLst>
          </p:cNvPr>
          <p:cNvSpPr>
            <a:spLocks noGrp="1"/>
          </p:cNvSpPr>
          <p:nvPr>
            <p:ph idx="1"/>
          </p:nvPr>
        </p:nvSpPr>
        <p:spPr>
          <a:xfrm>
            <a:off x="457200" y="1481328"/>
            <a:ext cx="8229600" cy="4827992"/>
          </a:xfrm>
        </p:spPr>
        <p:txBody>
          <a:bodyPr>
            <a:normAutofit fontScale="55000" lnSpcReduction="20000"/>
          </a:bodyPr>
          <a:lstStyle/>
          <a:p>
            <a:pPr marL="2540000" indent="-395288">
              <a:buNone/>
            </a:pPr>
            <a:r>
              <a:rPr lang="fr-CA" sz="3600" b="1" u="sng" dirty="0"/>
              <a:t>Principale plainte des proches</a:t>
            </a:r>
          </a:p>
          <a:p>
            <a:pPr marL="3290888" indent="-271463">
              <a:buNone/>
            </a:pPr>
            <a:r>
              <a:rPr lang="fr-CA" sz="4500" b="1" dirty="0"/>
              <a:t>On n’est pas</a:t>
            </a:r>
          </a:p>
          <a:p>
            <a:pPr marL="3511550" lvl="1" indent="-282575"/>
            <a:r>
              <a:rPr lang="fr-CA" sz="4500" b="1" dirty="0"/>
              <a:t>écouté</a:t>
            </a:r>
          </a:p>
          <a:p>
            <a:pPr marL="3511550" lvl="1" indent="-282575"/>
            <a:r>
              <a:rPr lang="fr-CA" sz="4500" b="1" dirty="0"/>
              <a:t>impliqué</a:t>
            </a:r>
          </a:p>
          <a:p>
            <a:pPr marL="3511550" lvl="1" indent="-282575"/>
            <a:r>
              <a:rPr lang="fr-CA" sz="4500" b="1" dirty="0"/>
              <a:t>informé</a:t>
            </a:r>
          </a:p>
          <a:p>
            <a:pPr lvl="1"/>
            <a:endParaRPr lang="fr-CA" sz="2400" dirty="0"/>
          </a:p>
          <a:p>
            <a:pPr marL="95250" lvl="1" indent="0" algn="ctr">
              <a:buNone/>
            </a:pPr>
            <a:r>
              <a:rPr lang="fr-CA" sz="4400" b="1" dirty="0"/>
              <a:t>MERCI de contribuer </a:t>
            </a:r>
            <a:br>
              <a:rPr lang="fr-CA" sz="4400" b="1" dirty="0"/>
            </a:br>
            <a:r>
              <a:rPr lang="fr-CA" sz="4400" b="1" dirty="0"/>
              <a:t>au changement de culture </a:t>
            </a:r>
            <a:br>
              <a:rPr lang="fr-CA" sz="4400" b="1" dirty="0"/>
            </a:br>
            <a:r>
              <a:rPr lang="fr-CA" sz="4400" b="1" dirty="0"/>
              <a:t>à l’égard des proches </a:t>
            </a:r>
            <a:br>
              <a:rPr lang="fr-CA" sz="4400" b="1" dirty="0"/>
            </a:br>
            <a:r>
              <a:rPr lang="fr-CA" sz="4400" b="1" dirty="0"/>
              <a:t>en santé mentale !</a:t>
            </a:r>
          </a:p>
        </p:txBody>
      </p:sp>
      <p:sp>
        <p:nvSpPr>
          <p:cNvPr id="3" name="Titre 2">
            <a:extLst>
              <a:ext uri="{FF2B5EF4-FFF2-40B4-BE49-F238E27FC236}">
                <a16:creationId xmlns:a16="http://schemas.microsoft.com/office/drawing/2014/main" id="{A198F66C-0937-BDB1-3878-DBF536BD748A}"/>
              </a:ext>
            </a:extLst>
          </p:cNvPr>
          <p:cNvSpPr>
            <a:spLocks noGrp="1"/>
          </p:cNvSpPr>
          <p:nvPr>
            <p:ph type="title"/>
          </p:nvPr>
        </p:nvSpPr>
        <p:spPr/>
        <p:txBody>
          <a:bodyPr/>
          <a:lstStyle/>
          <a:p>
            <a:r>
              <a:rPr lang="fr-CA" sz="3600" dirty="0"/>
              <a:t>Considérer les proches</a:t>
            </a:r>
          </a:p>
        </p:txBody>
      </p:sp>
    </p:spTree>
    <p:extLst>
      <p:ext uri="{BB962C8B-B14F-4D97-AF65-F5344CB8AC3E}">
        <p14:creationId xmlns:p14="http://schemas.microsoft.com/office/powerpoint/2010/main" val="4007294504"/>
      </p:ext>
    </p:extLst>
  </p:cSld>
  <p:clrMapOvr>
    <a:masterClrMapping/>
  </p:clrMapOvr>
  <p:transition spd="med">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0348D1-071B-444C-8996-C74CB0B5463B}"/>
              </a:ext>
            </a:extLst>
          </p:cNvPr>
          <p:cNvSpPr>
            <a:spLocks noGrp="1"/>
          </p:cNvSpPr>
          <p:nvPr>
            <p:ph type="title"/>
          </p:nvPr>
        </p:nvSpPr>
        <p:spPr>
          <a:xfrm>
            <a:off x="457200" y="548680"/>
            <a:ext cx="8229600" cy="5256584"/>
          </a:xfrm>
        </p:spPr>
        <p:txBody>
          <a:bodyPr>
            <a:noAutofit/>
          </a:bodyPr>
          <a:lstStyle/>
          <a:p>
            <a:pPr algn="ctr">
              <a:lnSpc>
                <a:spcPct val="150000"/>
              </a:lnSpc>
            </a:pPr>
            <a:r>
              <a:rPr lang="fr-CA" sz="4400" dirty="0"/>
              <a:t>Questions ?</a:t>
            </a:r>
            <a:br>
              <a:rPr lang="fr-CA" sz="4400" dirty="0"/>
            </a:br>
            <a:r>
              <a:rPr lang="fr-CA" sz="4400" dirty="0"/>
              <a:t>Commentaires ?</a:t>
            </a:r>
            <a:br>
              <a:rPr lang="fr-CA" sz="4400" dirty="0"/>
            </a:br>
            <a:r>
              <a:rPr lang="fr-CA" sz="4400" dirty="0"/>
              <a:t>Suggestions ?</a:t>
            </a:r>
            <a:endParaRPr lang="fr-CA" sz="4400" dirty="0">
              <a:solidFill>
                <a:srgbClr val="FFFF00"/>
              </a:solidFill>
            </a:endParaRPr>
          </a:p>
        </p:txBody>
      </p:sp>
    </p:spTree>
    <p:extLst>
      <p:ext uri="{BB962C8B-B14F-4D97-AF65-F5344CB8AC3E}">
        <p14:creationId xmlns:p14="http://schemas.microsoft.com/office/powerpoint/2010/main" val="392598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908721"/>
            <a:ext cx="8424936" cy="2088231"/>
          </a:xfrm>
        </p:spPr>
        <p:txBody>
          <a:bodyPr>
            <a:noAutofit/>
          </a:bodyPr>
          <a:lstStyle/>
          <a:p>
            <a:pPr algn="ctr"/>
            <a:r>
              <a:rPr lang="fr-FR" sz="4000" b="1" dirty="0"/>
              <a:t> </a:t>
            </a:r>
            <a:r>
              <a:rPr lang="fr-CA" sz="4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Considérer</a:t>
            </a:r>
            <a:br>
              <a:rPr lang="fr-CA" sz="4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br>
            <a:r>
              <a:rPr lang="fr-CA" sz="4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les proches en santé mentale</a:t>
            </a:r>
            <a:endParaRPr lang="fr-CA" sz="4000" b="1" dirty="0">
              <a:solidFill>
                <a:schemeClr val="accent1"/>
              </a:solidFill>
            </a:endParaRPr>
          </a:p>
        </p:txBody>
      </p:sp>
      <p:sp>
        <p:nvSpPr>
          <p:cNvPr id="3" name="Sous-titre 2"/>
          <p:cNvSpPr>
            <a:spLocks noGrp="1"/>
          </p:cNvSpPr>
          <p:nvPr>
            <p:ph type="subTitle" idx="1"/>
          </p:nvPr>
        </p:nvSpPr>
        <p:spPr>
          <a:xfrm>
            <a:off x="1403648" y="4005064"/>
            <a:ext cx="6400800" cy="1080120"/>
          </a:xfrm>
        </p:spPr>
        <p:txBody>
          <a:bodyPr>
            <a:noAutofit/>
          </a:bodyPr>
          <a:lstStyle/>
          <a:p>
            <a:pPr algn="ctr"/>
            <a:r>
              <a:rPr lang="fr-CA" sz="2800" b="1"/>
              <a:t>Je fais partie </a:t>
            </a:r>
            <a:r>
              <a:rPr lang="fr-CA" sz="2800" b="1" dirty="0"/>
              <a:t>de la solution !</a:t>
            </a:r>
            <a:endParaRPr lang="fr-CA" sz="1100" b="1" dirty="0"/>
          </a:p>
        </p:txBody>
      </p:sp>
    </p:spTree>
    <p:extLst>
      <p:ext uri="{BB962C8B-B14F-4D97-AF65-F5344CB8AC3E}">
        <p14:creationId xmlns:p14="http://schemas.microsoft.com/office/powerpoint/2010/main" val="4180902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3600" b="1" dirty="0"/>
              <a:t>Éléments de la présentation</a:t>
            </a:r>
          </a:p>
        </p:txBody>
      </p:sp>
      <p:sp>
        <p:nvSpPr>
          <p:cNvPr id="3" name="Espace réservé du contenu 2"/>
          <p:cNvSpPr>
            <a:spLocks noGrp="1"/>
          </p:cNvSpPr>
          <p:nvPr>
            <p:ph idx="1"/>
          </p:nvPr>
        </p:nvSpPr>
        <p:spPr>
          <a:xfrm>
            <a:off x="683568" y="1844824"/>
            <a:ext cx="8003232" cy="4608512"/>
          </a:xfrm>
        </p:spPr>
        <p:txBody>
          <a:bodyPr>
            <a:normAutofit/>
          </a:bodyPr>
          <a:lstStyle/>
          <a:p>
            <a:pPr marL="514350" indent="-514350">
              <a:spcBef>
                <a:spcPts val="1800"/>
              </a:spcBef>
              <a:spcAft>
                <a:spcPts val="1800"/>
              </a:spcAft>
              <a:buFont typeface="+mj-ea"/>
              <a:buAutoNum type="circleNumDbPlain"/>
            </a:pPr>
            <a:r>
              <a:rPr lang="fr-CA" dirty="0"/>
              <a:t>CAP santé mentale</a:t>
            </a:r>
          </a:p>
          <a:p>
            <a:pPr marL="514350" indent="-514350">
              <a:spcBef>
                <a:spcPts val="1800"/>
              </a:spcBef>
              <a:spcAft>
                <a:spcPts val="1800"/>
              </a:spcAft>
              <a:buFont typeface="+mj-ea"/>
              <a:buAutoNum type="circleNumDbPlain"/>
            </a:pPr>
            <a:r>
              <a:rPr lang="fr-CA" dirty="0"/>
              <a:t>Les proches en santé mentale</a:t>
            </a:r>
          </a:p>
          <a:p>
            <a:pPr marL="514350" indent="-514350">
              <a:spcBef>
                <a:spcPts val="1800"/>
              </a:spcBef>
              <a:spcAft>
                <a:spcPts val="1800"/>
              </a:spcAft>
              <a:buFont typeface="+mj-ea"/>
              <a:buAutoNum type="circleNumDbPlain"/>
            </a:pPr>
            <a:r>
              <a:rPr lang="fr-CA" dirty="0"/>
              <a:t>Pourquoi soutenir les proches ?</a:t>
            </a:r>
          </a:p>
          <a:p>
            <a:pPr marL="514350" indent="-514350">
              <a:spcBef>
                <a:spcPts val="1800"/>
              </a:spcBef>
              <a:spcAft>
                <a:spcPts val="1800"/>
              </a:spcAft>
              <a:buFont typeface="+mj-ea"/>
              <a:buAutoNum type="circleNumDbPlain"/>
            </a:pPr>
            <a:r>
              <a:rPr lang="fr-CA" dirty="0"/>
              <a:t>Les jeunes proches aidants</a:t>
            </a:r>
          </a:p>
          <a:p>
            <a:pPr marL="514350" indent="-514350">
              <a:spcBef>
                <a:spcPts val="1800"/>
              </a:spcBef>
              <a:spcAft>
                <a:spcPts val="1800"/>
              </a:spcAft>
              <a:buFont typeface="+mj-ea"/>
              <a:buAutoNum type="circleNumDbPlain"/>
            </a:pPr>
            <a:r>
              <a:rPr lang="fr-CA" dirty="0"/>
              <a:t>Comment soutenir les proches ?</a:t>
            </a:r>
          </a:p>
        </p:txBody>
      </p:sp>
    </p:spTree>
    <p:extLst>
      <p:ext uri="{BB962C8B-B14F-4D97-AF65-F5344CB8AC3E}">
        <p14:creationId xmlns:p14="http://schemas.microsoft.com/office/powerpoint/2010/main" val="2994577570"/>
      </p:ext>
    </p:extLst>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9EF254-E606-8D48-BC6C-CCF3E6630272}"/>
              </a:ext>
            </a:extLst>
          </p:cNvPr>
          <p:cNvSpPr>
            <a:spLocks noGrp="1"/>
          </p:cNvSpPr>
          <p:nvPr>
            <p:ph type="title"/>
          </p:nvPr>
        </p:nvSpPr>
        <p:spPr/>
        <p:txBody>
          <a:bodyPr/>
          <a:lstStyle/>
          <a:p>
            <a:pPr marL="838200" indent="-838200" algn="l"/>
            <a:r>
              <a:rPr lang="fr-CA" dirty="0"/>
              <a:t>1. CAP santé mentale</a:t>
            </a:r>
          </a:p>
        </p:txBody>
      </p:sp>
      <p:sp>
        <p:nvSpPr>
          <p:cNvPr id="3" name="Espace réservé du texte 2">
            <a:extLst>
              <a:ext uri="{FF2B5EF4-FFF2-40B4-BE49-F238E27FC236}">
                <a16:creationId xmlns:a16="http://schemas.microsoft.com/office/drawing/2014/main" id="{F5E56DA9-DA2B-7541-B342-E4D08F7E69E5}"/>
              </a:ext>
            </a:extLst>
          </p:cNvPr>
          <p:cNvSpPr>
            <a:spLocks noGrp="1"/>
          </p:cNvSpPr>
          <p:nvPr>
            <p:ph type="body" idx="1"/>
          </p:nvPr>
        </p:nvSpPr>
        <p:spPr>
          <a:xfrm>
            <a:off x="3922713" y="3140968"/>
            <a:ext cx="4572000" cy="2160240"/>
          </a:xfrm>
        </p:spPr>
        <p:txBody>
          <a:bodyPr>
            <a:normAutofit/>
          </a:bodyPr>
          <a:lstStyle/>
          <a:p>
            <a:pPr marL="1079500" lvl="1" indent="-514350">
              <a:lnSpc>
                <a:spcPct val="110000"/>
              </a:lnSpc>
              <a:spcBef>
                <a:spcPts val="600"/>
              </a:spcBef>
              <a:spcAft>
                <a:spcPts val="600"/>
              </a:spcAft>
              <a:buFont typeface="Arial"/>
              <a:buChar char="•"/>
            </a:pPr>
            <a:r>
              <a:rPr lang="fr-CA" sz="2800" dirty="0"/>
              <a:t>Mission</a:t>
            </a:r>
          </a:p>
          <a:p>
            <a:pPr marL="1079500" lvl="1" indent="-514350">
              <a:lnSpc>
                <a:spcPct val="110000"/>
              </a:lnSpc>
              <a:spcBef>
                <a:spcPts val="600"/>
              </a:spcBef>
              <a:spcAft>
                <a:spcPts val="600"/>
              </a:spcAft>
              <a:buFont typeface="Arial"/>
              <a:buChar char="•"/>
            </a:pPr>
            <a:r>
              <a:rPr lang="fr-CA" sz="2800" dirty="0"/>
              <a:t>Membres</a:t>
            </a:r>
          </a:p>
          <a:p>
            <a:pPr marL="1079500" lvl="1" indent="-514350">
              <a:lnSpc>
                <a:spcPct val="110000"/>
              </a:lnSpc>
              <a:spcBef>
                <a:spcPts val="600"/>
              </a:spcBef>
              <a:spcAft>
                <a:spcPts val="600"/>
              </a:spcAft>
              <a:buFont typeface="Arial"/>
              <a:buChar char="•"/>
            </a:pPr>
            <a:r>
              <a:rPr lang="fr-CA" sz="2800" dirty="0"/>
              <a:t>Services</a:t>
            </a:r>
          </a:p>
        </p:txBody>
      </p:sp>
    </p:spTree>
    <p:extLst>
      <p:ext uri="{BB962C8B-B14F-4D97-AF65-F5344CB8AC3E}">
        <p14:creationId xmlns:p14="http://schemas.microsoft.com/office/powerpoint/2010/main" val="1479751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FA58923-1F39-29E5-A31A-A99D55CAA9A8}"/>
              </a:ext>
            </a:extLst>
          </p:cNvPr>
          <p:cNvSpPr>
            <a:spLocks noGrp="1"/>
          </p:cNvSpPr>
          <p:nvPr>
            <p:ph idx="1"/>
          </p:nvPr>
        </p:nvSpPr>
        <p:spPr>
          <a:xfrm>
            <a:off x="323528" y="1481328"/>
            <a:ext cx="8712968" cy="4827992"/>
          </a:xfrm>
        </p:spPr>
        <p:txBody>
          <a:bodyPr>
            <a:normAutofit/>
          </a:bodyPr>
          <a:lstStyle/>
          <a:p>
            <a:r>
              <a:rPr lang="fr-CA" sz="2400" dirty="0"/>
              <a:t>Confédération des associations de proches </a:t>
            </a:r>
            <a:br>
              <a:rPr lang="fr-CA" sz="2400" dirty="0"/>
            </a:br>
            <a:r>
              <a:rPr lang="fr-CA" sz="2400" dirty="0"/>
              <a:t>en santé mentale du Québec (CAP santé mentale)</a:t>
            </a:r>
          </a:p>
          <a:p>
            <a:r>
              <a:rPr lang="fr-CA" sz="2400" dirty="0"/>
              <a:t>Fondée en 1986, c’est le seul </a:t>
            </a:r>
            <a:r>
              <a:rPr lang="fr-FR" sz="2400" dirty="0">
                <a:cs typeface="Calibri" panose="020F0502020204030204" pitchFamily="34" charset="0"/>
              </a:rPr>
              <a:t>regroupement national communautaire dédié aux proches en santé mentale </a:t>
            </a:r>
            <a:endParaRPr lang="fr-CA" sz="2400" dirty="0"/>
          </a:p>
          <a:p>
            <a:r>
              <a:rPr lang="fr-CA" sz="2400" dirty="0"/>
              <a:t>53 associations membres réparties dans toutes les régions du Québec</a:t>
            </a:r>
          </a:p>
          <a:p>
            <a:r>
              <a:rPr lang="fr-CA" sz="2400" dirty="0"/>
              <a:t>30 000 proches soutenus annuellement</a:t>
            </a:r>
          </a:p>
          <a:p>
            <a:r>
              <a:rPr lang="fr-CA" sz="2400" dirty="0"/>
              <a:t>Site web : </a:t>
            </a:r>
            <a:r>
              <a:rPr lang="fr-CA" sz="2400" dirty="0" err="1"/>
              <a:t>capsantementale.ca</a:t>
            </a:r>
            <a:endParaRPr lang="fr-CA" sz="2400" dirty="0"/>
          </a:p>
        </p:txBody>
      </p:sp>
      <p:sp>
        <p:nvSpPr>
          <p:cNvPr id="3" name="Titre 2">
            <a:extLst>
              <a:ext uri="{FF2B5EF4-FFF2-40B4-BE49-F238E27FC236}">
                <a16:creationId xmlns:a16="http://schemas.microsoft.com/office/drawing/2014/main" id="{A198F66C-0937-BDB1-3878-DBF536BD748A}"/>
              </a:ext>
            </a:extLst>
          </p:cNvPr>
          <p:cNvSpPr>
            <a:spLocks noGrp="1"/>
          </p:cNvSpPr>
          <p:nvPr>
            <p:ph type="title"/>
          </p:nvPr>
        </p:nvSpPr>
        <p:spPr/>
        <p:txBody>
          <a:bodyPr/>
          <a:lstStyle/>
          <a:p>
            <a:r>
              <a:rPr lang="fr-CA" sz="3600" dirty="0"/>
              <a:t>CAP santé mentale</a:t>
            </a:r>
          </a:p>
        </p:txBody>
      </p:sp>
    </p:spTree>
    <p:extLst>
      <p:ext uri="{BB962C8B-B14F-4D97-AF65-F5344CB8AC3E}">
        <p14:creationId xmlns:p14="http://schemas.microsoft.com/office/powerpoint/2010/main" val="3879231518"/>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FA58923-1F39-29E5-A31A-A99D55CAA9A8}"/>
              </a:ext>
            </a:extLst>
          </p:cNvPr>
          <p:cNvSpPr>
            <a:spLocks noGrp="1"/>
          </p:cNvSpPr>
          <p:nvPr>
            <p:ph idx="1"/>
          </p:nvPr>
        </p:nvSpPr>
        <p:spPr>
          <a:xfrm>
            <a:off x="323528" y="1481328"/>
            <a:ext cx="8712968" cy="4900000"/>
          </a:xfrm>
        </p:spPr>
        <p:txBody>
          <a:bodyPr>
            <a:normAutofit/>
          </a:bodyPr>
          <a:lstStyle/>
          <a:p>
            <a:pPr>
              <a:spcBef>
                <a:spcPts val="600"/>
              </a:spcBef>
              <a:spcAft>
                <a:spcPts val="600"/>
              </a:spcAft>
            </a:pPr>
            <a:r>
              <a:rPr lang="fr-CA" sz="2400" dirty="0"/>
              <a:t>Mission : regrouper, représenter, soutenir et mobiliser </a:t>
            </a:r>
            <a:br>
              <a:rPr lang="fr-CA" sz="2400" dirty="0"/>
            </a:br>
            <a:r>
              <a:rPr lang="fr-CA" sz="2400" dirty="0"/>
              <a:t>les organismes œuvrant auprès des proches </a:t>
            </a:r>
            <a:br>
              <a:rPr lang="fr-CA" sz="2400" dirty="0"/>
            </a:br>
            <a:r>
              <a:rPr lang="fr-CA" sz="2400" dirty="0"/>
              <a:t>de personnes ayant un problème de santé mentale </a:t>
            </a:r>
            <a:br>
              <a:rPr lang="fr-CA" sz="2400" dirty="0"/>
            </a:br>
            <a:r>
              <a:rPr lang="fr-CA" sz="2400" dirty="0"/>
              <a:t>et </a:t>
            </a:r>
            <a:r>
              <a:rPr lang="fr-CA" sz="2400" b="1" dirty="0"/>
              <a:t>porter la voix des proches sur le plan national</a:t>
            </a:r>
          </a:p>
          <a:p>
            <a:pPr>
              <a:spcBef>
                <a:spcPts val="600"/>
              </a:spcBef>
              <a:spcAft>
                <a:spcPts val="600"/>
              </a:spcAft>
            </a:pPr>
            <a:r>
              <a:rPr lang="fr-CA" sz="2400" dirty="0"/>
              <a:t>Approche privilégiée de partenariat :</a:t>
            </a:r>
          </a:p>
          <a:p>
            <a:pPr lvl="1">
              <a:spcBef>
                <a:spcPts val="0"/>
              </a:spcBef>
              <a:spcAft>
                <a:spcPts val="0"/>
              </a:spcAft>
            </a:pPr>
            <a:r>
              <a:rPr lang="fr-CA" sz="2400" dirty="0"/>
              <a:t>MSSS : plans d’action, projets (jeunes, P-38)</a:t>
            </a:r>
          </a:p>
          <a:p>
            <a:pPr lvl="1">
              <a:spcBef>
                <a:spcPts val="0"/>
              </a:spcBef>
              <a:spcAft>
                <a:spcPts val="0"/>
              </a:spcAft>
            </a:pPr>
            <a:r>
              <a:rPr lang="fr-CA" sz="2400" dirty="0"/>
              <a:t>Organismes communautaires nationaux</a:t>
            </a:r>
          </a:p>
          <a:p>
            <a:pPr lvl="1">
              <a:spcBef>
                <a:spcPts val="0"/>
              </a:spcBef>
              <a:spcAft>
                <a:spcPts val="0"/>
              </a:spcAft>
            </a:pPr>
            <a:r>
              <a:rPr lang="fr-CA" sz="2400" dirty="0"/>
              <a:t>Associations professionnelles</a:t>
            </a:r>
          </a:p>
          <a:p>
            <a:pPr lvl="1">
              <a:spcBef>
                <a:spcPts val="0"/>
              </a:spcBef>
              <a:spcAft>
                <a:spcPts val="0"/>
              </a:spcAft>
            </a:pPr>
            <a:r>
              <a:rPr lang="fr-CA" sz="2400" dirty="0"/>
              <a:t>Recherche (39 collaborations)</a:t>
            </a:r>
          </a:p>
          <a:p>
            <a:pPr lvl="1">
              <a:spcBef>
                <a:spcPts val="0"/>
              </a:spcBef>
              <a:spcAft>
                <a:spcPts val="0"/>
              </a:spcAft>
            </a:pPr>
            <a:r>
              <a:rPr lang="fr-CA" sz="2400" dirty="0"/>
              <a:t>Fondations</a:t>
            </a:r>
          </a:p>
          <a:p>
            <a:pPr lvl="1">
              <a:spcBef>
                <a:spcPts val="0"/>
              </a:spcBef>
              <a:spcAft>
                <a:spcPts val="0"/>
              </a:spcAft>
            </a:pPr>
            <a:r>
              <a:rPr lang="fr-CA" sz="2400" dirty="0"/>
              <a:t>CISSS/CIUSSS (ententes de référencement)</a:t>
            </a:r>
          </a:p>
          <a:p>
            <a:pPr lvl="1">
              <a:spcBef>
                <a:spcPts val="0"/>
              </a:spcBef>
              <a:spcAft>
                <a:spcPts val="0"/>
              </a:spcAft>
            </a:pPr>
            <a:r>
              <a:rPr lang="fr-CA" sz="2400" dirty="0"/>
              <a:t>Services de police (ententes de référencement)</a:t>
            </a:r>
          </a:p>
        </p:txBody>
      </p:sp>
      <p:sp>
        <p:nvSpPr>
          <p:cNvPr id="3" name="Titre 2">
            <a:extLst>
              <a:ext uri="{FF2B5EF4-FFF2-40B4-BE49-F238E27FC236}">
                <a16:creationId xmlns:a16="http://schemas.microsoft.com/office/drawing/2014/main" id="{A198F66C-0937-BDB1-3878-DBF536BD748A}"/>
              </a:ext>
            </a:extLst>
          </p:cNvPr>
          <p:cNvSpPr>
            <a:spLocks noGrp="1"/>
          </p:cNvSpPr>
          <p:nvPr>
            <p:ph type="title"/>
          </p:nvPr>
        </p:nvSpPr>
        <p:spPr/>
        <p:txBody>
          <a:bodyPr/>
          <a:lstStyle/>
          <a:p>
            <a:r>
              <a:rPr lang="fr-CA" sz="3600" dirty="0"/>
              <a:t>CAP santé mentale</a:t>
            </a:r>
          </a:p>
        </p:txBody>
      </p:sp>
    </p:spTree>
    <p:extLst>
      <p:ext uri="{BB962C8B-B14F-4D97-AF65-F5344CB8AC3E}">
        <p14:creationId xmlns:p14="http://schemas.microsoft.com/office/powerpoint/2010/main" val="2422358907"/>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7E454DE-FD92-B43D-2278-16878E7DCDDE}"/>
              </a:ext>
            </a:extLst>
          </p:cNvPr>
          <p:cNvSpPr>
            <a:spLocks noGrp="1"/>
          </p:cNvSpPr>
          <p:nvPr>
            <p:ph idx="1"/>
          </p:nvPr>
        </p:nvSpPr>
        <p:spPr/>
        <p:txBody>
          <a:bodyPr>
            <a:normAutofit fontScale="92500" lnSpcReduction="20000"/>
          </a:bodyPr>
          <a:lstStyle/>
          <a:p>
            <a:pPr marL="109728" indent="0">
              <a:buNone/>
            </a:pPr>
            <a:r>
              <a:rPr lang="fr-CA" dirty="0"/>
              <a:t>Services communautaires gratuits de soutien psychosocial selon une approche psychoéducative :</a:t>
            </a:r>
          </a:p>
          <a:p>
            <a:r>
              <a:rPr lang="fr-CA" dirty="0"/>
              <a:t>Information</a:t>
            </a:r>
          </a:p>
          <a:p>
            <a:r>
              <a:rPr lang="fr-CA" dirty="0"/>
              <a:t>Entraide</a:t>
            </a:r>
          </a:p>
          <a:p>
            <a:r>
              <a:rPr lang="fr-CA" dirty="0"/>
              <a:t>Services professionnels</a:t>
            </a:r>
          </a:p>
          <a:p>
            <a:r>
              <a:rPr lang="fr-CA" dirty="0"/>
              <a:t>Formation</a:t>
            </a:r>
          </a:p>
          <a:p>
            <a:r>
              <a:rPr lang="fr-CA" dirty="0"/>
              <a:t>Accompagnement</a:t>
            </a:r>
          </a:p>
          <a:p>
            <a:r>
              <a:rPr lang="fr-CA" dirty="0"/>
              <a:t>Répit</a:t>
            </a:r>
          </a:p>
        </p:txBody>
      </p:sp>
      <p:sp>
        <p:nvSpPr>
          <p:cNvPr id="3" name="Titre 2">
            <a:extLst>
              <a:ext uri="{FF2B5EF4-FFF2-40B4-BE49-F238E27FC236}">
                <a16:creationId xmlns:a16="http://schemas.microsoft.com/office/drawing/2014/main" id="{AC930278-3B0F-1F8F-191F-FAEF46F2FC0B}"/>
              </a:ext>
            </a:extLst>
          </p:cNvPr>
          <p:cNvSpPr>
            <a:spLocks noGrp="1"/>
          </p:cNvSpPr>
          <p:nvPr>
            <p:ph type="title"/>
          </p:nvPr>
        </p:nvSpPr>
        <p:spPr/>
        <p:txBody>
          <a:bodyPr/>
          <a:lstStyle/>
          <a:p>
            <a:r>
              <a:rPr lang="fr-CA" sz="3600" dirty="0"/>
              <a:t>Associations de proches</a:t>
            </a:r>
          </a:p>
        </p:txBody>
      </p:sp>
    </p:spTree>
    <p:extLst>
      <p:ext uri="{BB962C8B-B14F-4D97-AF65-F5344CB8AC3E}">
        <p14:creationId xmlns:p14="http://schemas.microsoft.com/office/powerpoint/2010/main" val="918765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9EF254-E606-8D48-BC6C-CCF3E6630272}"/>
              </a:ext>
            </a:extLst>
          </p:cNvPr>
          <p:cNvSpPr>
            <a:spLocks noGrp="1"/>
          </p:cNvSpPr>
          <p:nvPr>
            <p:ph type="title"/>
          </p:nvPr>
        </p:nvSpPr>
        <p:spPr/>
        <p:txBody>
          <a:bodyPr/>
          <a:lstStyle/>
          <a:p>
            <a:pPr marL="838200" indent="-838200" algn="l"/>
            <a:r>
              <a:rPr lang="fr-CA" dirty="0"/>
              <a:t>2. Les proches </a:t>
            </a:r>
            <a:br>
              <a:rPr lang="fr-CA" dirty="0"/>
            </a:br>
            <a:r>
              <a:rPr lang="fr-CA" dirty="0"/>
              <a:t>en santé mentale</a:t>
            </a:r>
          </a:p>
        </p:txBody>
      </p:sp>
      <p:sp>
        <p:nvSpPr>
          <p:cNvPr id="3" name="Espace réservé du texte 2">
            <a:extLst>
              <a:ext uri="{FF2B5EF4-FFF2-40B4-BE49-F238E27FC236}">
                <a16:creationId xmlns:a16="http://schemas.microsoft.com/office/drawing/2014/main" id="{F5E56DA9-DA2B-7541-B342-E4D08F7E69E5}"/>
              </a:ext>
            </a:extLst>
          </p:cNvPr>
          <p:cNvSpPr>
            <a:spLocks noGrp="1"/>
          </p:cNvSpPr>
          <p:nvPr>
            <p:ph type="body" idx="1"/>
          </p:nvPr>
        </p:nvSpPr>
        <p:spPr>
          <a:xfrm>
            <a:off x="3922713" y="3140968"/>
            <a:ext cx="4572000" cy="2160240"/>
          </a:xfrm>
        </p:spPr>
        <p:txBody>
          <a:bodyPr>
            <a:normAutofit/>
          </a:bodyPr>
          <a:lstStyle/>
          <a:p>
            <a:pPr marL="457200" indent="-457200">
              <a:buFont typeface="Arial" panose="020B0604020202020204" pitchFamily="34" charset="0"/>
              <a:buChar char="•"/>
            </a:pPr>
            <a:r>
              <a:rPr lang="fr-CA" sz="2400" dirty="0"/>
              <a:t>Qui sont-ils ?</a:t>
            </a:r>
          </a:p>
          <a:p>
            <a:pPr marL="457200" indent="-457200">
              <a:buFont typeface="Arial" panose="020B0604020202020204" pitchFamily="34" charset="0"/>
              <a:buChar char="•"/>
            </a:pPr>
            <a:r>
              <a:rPr lang="fr-CA" sz="2400" dirty="0"/>
              <a:t>Rôles (modèle CAP)</a:t>
            </a:r>
          </a:p>
          <a:p>
            <a:pPr marL="457200" indent="-457200">
              <a:buFont typeface="Arial" panose="020B0604020202020204" pitchFamily="34" charset="0"/>
              <a:buChar char="•"/>
            </a:pPr>
            <a:r>
              <a:rPr lang="fr-CA" sz="2400" dirty="0"/>
              <a:t>Attentes</a:t>
            </a:r>
          </a:p>
        </p:txBody>
      </p:sp>
    </p:spTree>
    <p:extLst>
      <p:ext uri="{BB962C8B-B14F-4D97-AF65-F5344CB8AC3E}">
        <p14:creationId xmlns:p14="http://schemas.microsoft.com/office/powerpoint/2010/main" val="27385849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txDef>
      <a:spPr>
        <a:custGeom>
          <a:avLst/>
          <a:gdLst>
            <a:gd name="connsiteX0" fmla="*/ 0 w 2160000"/>
            <a:gd name="connsiteY0" fmla="*/ 0 h 567811"/>
            <a:gd name="connsiteX1" fmla="*/ 518400 w 2160000"/>
            <a:gd name="connsiteY1" fmla="*/ 0 h 567811"/>
            <a:gd name="connsiteX2" fmla="*/ 1058400 w 2160000"/>
            <a:gd name="connsiteY2" fmla="*/ 0 h 567811"/>
            <a:gd name="connsiteX3" fmla="*/ 1598400 w 2160000"/>
            <a:gd name="connsiteY3" fmla="*/ 0 h 567811"/>
            <a:gd name="connsiteX4" fmla="*/ 2160000 w 2160000"/>
            <a:gd name="connsiteY4" fmla="*/ 0 h 567811"/>
            <a:gd name="connsiteX5" fmla="*/ 2160000 w 2160000"/>
            <a:gd name="connsiteY5" fmla="*/ 567811 h 567811"/>
            <a:gd name="connsiteX6" fmla="*/ 1620000 w 2160000"/>
            <a:gd name="connsiteY6" fmla="*/ 567811 h 567811"/>
            <a:gd name="connsiteX7" fmla="*/ 1123200 w 2160000"/>
            <a:gd name="connsiteY7" fmla="*/ 567811 h 567811"/>
            <a:gd name="connsiteX8" fmla="*/ 626400 w 2160000"/>
            <a:gd name="connsiteY8" fmla="*/ 567811 h 567811"/>
            <a:gd name="connsiteX9" fmla="*/ 0 w 2160000"/>
            <a:gd name="connsiteY9" fmla="*/ 567811 h 567811"/>
            <a:gd name="connsiteX10" fmla="*/ 0 w 2160000"/>
            <a:gd name="connsiteY10" fmla="*/ 0 h 567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60000" h="567811" fill="none" extrusionOk="0">
              <a:moveTo>
                <a:pt x="0" y="0"/>
              </a:moveTo>
              <a:cubicBezTo>
                <a:pt x="213705" y="-6678"/>
                <a:pt x="271962" y="47849"/>
                <a:pt x="518400" y="0"/>
              </a:cubicBezTo>
              <a:cubicBezTo>
                <a:pt x="764838" y="-47849"/>
                <a:pt x="826643" y="42839"/>
                <a:pt x="1058400" y="0"/>
              </a:cubicBezTo>
              <a:cubicBezTo>
                <a:pt x="1290157" y="-42839"/>
                <a:pt x="1472943" y="37387"/>
                <a:pt x="1598400" y="0"/>
              </a:cubicBezTo>
              <a:cubicBezTo>
                <a:pt x="1723857" y="-37387"/>
                <a:pt x="1897358" y="59295"/>
                <a:pt x="2160000" y="0"/>
              </a:cubicBezTo>
              <a:cubicBezTo>
                <a:pt x="2209496" y="245946"/>
                <a:pt x="2108677" y="290395"/>
                <a:pt x="2160000" y="567811"/>
              </a:cubicBezTo>
              <a:cubicBezTo>
                <a:pt x="1990018" y="602641"/>
                <a:pt x="1801425" y="535555"/>
                <a:pt x="1620000" y="567811"/>
              </a:cubicBezTo>
              <a:cubicBezTo>
                <a:pt x="1438575" y="600067"/>
                <a:pt x="1298426" y="520002"/>
                <a:pt x="1123200" y="567811"/>
              </a:cubicBezTo>
              <a:cubicBezTo>
                <a:pt x="947974" y="615620"/>
                <a:pt x="867109" y="513477"/>
                <a:pt x="626400" y="567811"/>
              </a:cubicBezTo>
              <a:cubicBezTo>
                <a:pt x="385691" y="622145"/>
                <a:pt x="294869" y="565451"/>
                <a:pt x="0" y="567811"/>
              </a:cubicBezTo>
              <a:cubicBezTo>
                <a:pt x="-48128" y="382649"/>
                <a:pt x="9918" y="230059"/>
                <a:pt x="0" y="0"/>
              </a:cubicBezTo>
              <a:close/>
            </a:path>
            <a:path w="2160000" h="567811"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212206" y="277004"/>
                <a:pt x="2112291" y="398113"/>
                <a:pt x="2160000" y="567811"/>
              </a:cubicBezTo>
              <a:cubicBezTo>
                <a:pt x="1961542" y="568778"/>
                <a:pt x="1884994" y="539084"/>
                <a:pt x="1663200" y="567811"/>
              </a:cubicBezTo>
              <a:cubicBezTo>
                <a:pt x="1441406" y="596538"/>
                <a:pt x="1396819" y="521756"/>
                <a:pt x="1166400" y="567811"/>
              </a:cubicBezTo>
              <a:cubicBezTo>
                <a:pt x="935981" y="613866"/>
                <a:pt x="748092" y="506440"/>
                <a:pt x="583200" y="567811"/>
              </a:cubicBezTo>
              <a:cubicBezTo>
                <a:pt x="418308" y="629182"/>
                <a:pt x="121347" y="537656"/>
                <a:pt x="0" y="567811"/>
              </a:cubicBezTo>
              <a:cubicBezTo>
                <a:pt x="-17832" y="446556"/>
                <a:pt x="49043" y="130826"/>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sd="1219033472">
                <ask:type>
                  <ask:lineSketchScribble/>
                </ask:type>
              </ask:lineSketchStyleProps>
            </a:ext>
          </a:extLst>
        </a:ln>
      </a:spPr>
      <a:bodyPr wrap="square" tIns="144000" bIns="144000" rtlCol="0" anchor="ctr">
        <a:spAutoFit/>
      </a:bodyPr>
      <a:lstStyle>
        <a:defPPr algn="ctr">
          <a:defRPr dirty="0" smtClean="0"/>
        </a:defPPr>
      </a:lstStyle>
    </a:tx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88856</TotalTime>
  <Words>1504</Words>
  <Application>Microsoft Macintosh PowerPoint</Application>
  <PresentationFormat>Affichage à l'écran (4:3)</PresentationFormat>
  <Paragraphs>204</Paragraphs>
  <Slides>32</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32</vt:i4>
      </vt:variant>
    </vt:vector>
  </HeadingPairs>
  <TitlesOfParts>
    <vt:vector size="41" baseType="lpstr">
      <vt:lpstr>Aptos</vt:lpstr>
      <vt:lpstr>Arial</vt:lpstr>
      <vt:lpstr>Calibri</vt:lpstr>
      <vt:lpstr>Google Sans</vt:lpstr>
      <vt:lpstr>Lucida Sans Unicode</vt:lpstr>
      <vt:lpstr>Verdana</vt:lpstr>
      <vt:lpstr>Wingdings 2</vt:lpstr>
      <vt:lpstr>Wingdings 3</vt:lpstr>
      <vt:lpstr>Rotonde</vt:lpstr>
      <vt:lpstr> Considérer les proches en santé mentale</vt:lpstr>
      <vt:lpstr>Présentateur</vt:lpstr>
      <vt:lpstr>Objectifs de la présentation</vt:lpstr>
      <vt:lpstr>Éléments de la présentation</vt:lpstr>
      <vt:lpstr>1. CAP santé mentale</vt:lpstr>
      <vt:lpstr>CAP santé mentale</vt:lpstr>
      <vt:lpstr>CAP santé mentale</vt:lpstr>
      <vt:lpstr>Associations de proches</vt:lpstr>
      <vt:lpstr>2. Les proches  en santé mentale</vt:lpstr>
      <vt:lpstr>Les proches</vt:lpstr>
      <vt:lpstr>Les proches</vt:lpstr>
      <vt:lpstr>Nombreux proches</vt:lpstr>
      <vt:lpstr>Rôles des proches : modèle CAP</vt:lpstr>
      <vt:lpstr>Principale plainte des proches</vt:lpstr>
      <vt:lpstr>Les attentes des proches</vt:lpstr>
      <vt:lpstr>3. Pourquoi soutenir  les proches ?</vt:lpstr>
      <vt:lpstr>Soutenir les proches</vt:lpstr>
      <vt:lpstr>Soutenir les proches</vt:lpstr>
      <vt:lpstr>Contrer la stigmatisation</vt:lpstr>
      <vt:lpstr>Bénéfices pour les proches  de demander de l’aide</vt:lpstr>
      <vt:lpstr>Impacts du soutien aux proches</vt:lpstr>
      <vt:lpstr>4. Les jeunes proches aidants</vt:lpstr>
      <vt:lpstr>Jeunes proches aidants</vt:lpstr>
      <vt:lpstr>Jeunes proches aidants</vt:lpstr>
      <vt:lpstr>Jeunes proches aidants</vt:lpstr>
      <vt:lpstr>Projet « Aider sans filtre,  pour et avec les jeunes »</vt:lpstr>
      <vt:lpstr>5. Comment soutenir  les proches ?</vt:lpstr>
      <vt:lpstr>Guide de bonnes pratiques pour l’implication des proches en santé mentale : considérer, intégrer, outiller</vt:lpstr>
      <vt:lpstr>Services de CAP santé mentale</vt:lpstr>
      <vt:lpstr>Considérer les proches</vt:lpstr>
      <vt:lpstr>Questions ? Commentaires ? Suggestions ?</vt:lpstr>
      <vt:lpstr> Considérer les proches en santé mentale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Hélène Fradet</dc:creator>
  <cp:lastModifiedBy>René Cloutier</cp:lastModifiedBy>
  <cp:revision>621</cp:revision>
  <cp:lastPrinted>2019-05-21T12:12:36Z</cp:lastPrinted>
  <dcterms:created xsi:type="dcterms:W3CDTF">2015-06-03T14:29:06Z</dcterms:created>
  <dcterms:modified xsi:type="dcterms:W3CDTF">2025-02-20T15:57:33Z</dcterms:modified>
</cp:coreProperties>
</file>