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"/>
  </p:notesMasterIdLst>
  <p:handoutMasterIdLst>
    <p:handoutMasterId r:id="rId4"/>
  </p:handoutMasterIdLst>
  <p:sldIdLst>
    <p:sldId id="1535" r:id="rId2"/>
  </p:sldIdLst>
  <p:sldSz cx="12192000" cy="6858000"/>
  <p:notesSz cx="7010400" cy="9296400"/>
  <p:defaultTextStyle>
    <a:defPPr>
      <a:defRPr lang="en-US"/>
    </a:defPPr>
    <a:lvl1pPr marL="0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46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lami Youssef" initials="AY" lastIdx="1" clrIdx="0"/>
  <p:cmAuthor id="1" name="Michel Perreault" initials="MP" lastIdx="4" clrIdx="1">
    <p:extLst>
      <p:ext uri="{19B8F6BF-5375-455C-9EA6-DF929625EA0E}">
        <p15:presenceInfo xmlns:p15="http://schemas.microsoft.com/office/powerpoint/2012/main" userId="S::michel.perreault@douglas.mcgill.ca::6a7dcd11-4342-4bfb-b420-75c3b74aa7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BDD"/>
    <a:srgbClr val="73AADE"/>
    <a:srgbClr val="3A5177"/>
    <a:srgbClr val="02B1BD"/>
    <a:srgbClr val="DF4555"/>
    <a:srgbClr val="204184"/>
    <a:srgbClr val="FFFEFB"/>
    <a:srgbClr val="007DBF"/>
    <a:srgbClr val="0179BC"/>
    <a:srgbClr val="6A5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2" autoAdjust="0"/>
    <p:restoredTop sz="69073" autoAdjust="0"/>
  </p:normalViewPr>
  <p:slideViewPr>
    <p:cSldViewPr>
      <p:cViewPr varScale="1">
        <p:scale>
          <a:sx n="45" d="100"/>
          <a:sy n="45" d="100"/>
        </p:scale>
        <p:origin x="1620" y="48"/>
      </p:cViewPr>
      <p:guideLst>
        <p:guide orient="horz" pos="2069"/>
        <p:guide pos="46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F3A5D"/>
              </a:solidFill>
            </c:spPr>
            <c:extLst>
              <c:ext xmlns:c16="http://schemas.microsoft.com/office/drawing/2014/chart" uri="{C3380CC4-5D6E-409C-BE32-E72D297353CC}">
                <c16:uniqueId val="{00000001-0E25-2547-9950-F383A8AC16C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0E25-2547-9950-F383A8AC16C8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25-2547-9950-F383A8AC1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AD139-5775-4B39-AFF9-11E76A316A44}" type="datetimeFigureOut">
              <a:rPr lang="fr-CA" smtClean="0"/>
              <a:t>2025-11-10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C808-6994-4D53-ACAB-9358AC7A4F8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03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46078C-4EAC-4D39-B2D4-89AC8EC9ECF1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4567E3-B75E-4EF2-9BF8-D5A4AF49B2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17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67E3-B75E-4EF2-9BF8-D5A4AF49B27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37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58B-1390-4017-A77B-33B656CCC46D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2025-11-10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CC1-A120-4F2F-A517-98654A022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2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58B-1390-4017-A77B-33B656CCC46D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2025-11-10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CC1-A120-4F2F-A517-98654A022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8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58B-1390-4017-A77B-33B656CCC46D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2025-11-10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CC1-A120-4F2F-A517-98654A022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9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74" y="5356854"/>
            <a:ext cx="3287580" cy="1267501"/>
          </a:xfrm>
          <a:prstGeom prst="rect">
            <a:avLst/>
          </a:prstGeom>
        </p:spPr>
      </p:pic>
      <p:pic>
        <p:nvPicPr>
          <p:cNvPr id="9" name="Imag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3934490" y="2935211"/>
            <a:ext cx="8042164" cy="358775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4489" y="3330700"/>
            <a:ext cx="8042163" cy="314325"/>
          </a:xfrm>
        </p:spPr>
        <p:txBody>
          <a:bodyPr/>
          <a:lstStyle>
            <a:lvl1pPr marL="0" indent="0">
              <a:buNone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7" name="Connecteur droit avec flèche 6"/>
          <p:cNvCxnSpPr/>
          <p:nvPr userDrawn="1"/>
        </p:nvCxnSpPr>
        <p:spPr>
          <a:xfrm rot="5400000" flipH="1">
            <a:off x="7880615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 userDrawn="1"/>
        </p:nvCxnSpPr>
        <p:spPr>
          <a:xfrm rot="5400000" flipH="1">
            <a:off x="11167798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8688918" y="7029451"/>
            <a:ext cx="3086100" cy="15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 userDrawn="1"/>
        </p:nvSpPr>
        <p:spPr bwMode="auto">
          <a:xfrm>
            <a:off x="12335936" y="5418139"/>
            <a:ext cx="43222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 userDrawn="1"/>
        </p:nvCxnSpPr>
        <p:spPr>
          <a:xfrm flipH="1">
            <a:off x="12384620" y="5330825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 userDrawn="1"/>
        </p:nvCxnSpPr>
        <p:spPr>
          <a:xfrm flipH="1">
            <a:off x="12384620" y="6630988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3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+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 userDrawn="1"/>
        </p:nvCxnSpPr>
        <p:spPr>
          <a:xfrm>
            <a:off x="0" y="3717032"/>
            <a:ext cx="8016213" cy="0"/>
          </a:xfrm>
          <a:prstGeom prst="line">
            <a:avLst/>
          </a:prstGeom>
          <a:ln w="38100">
            <a:solidFill>
              <a:srgbClr val="E5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720229" y="3789040"/>
            <a:ext cx="7391995" cy="431800"/>
          </a:xfrm>
        </p:spPr>
        <p:txBody>
          <a:bodyPr>
            <a:noAutofit/>
          </a:bodyPr>
          <a:lstStyle>
            <a:lvl1pPr algn="r"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dirty="0"/>
              <a:t>Sous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719403" y="3284984"/>
            <a:ext cx="7392821" cy="432048"/>
          </a:xfrm>
        </p:spPr>
        <p:txBody>
          <a:bodyPr>
            <a:noAutofit/>
          </a:bodyPr>
          <a:lstStyle>
            <a:lvl1pPr marL="0" indent="0" algn="r">
              <a:buNone/>
              <a:defRPr sz="21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dirty="0"/>
              <a:t>SECTION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45" y="5343502"/>
            <a:ext cx="3287580" cy="1272612"/>
          </a:xfrm>
          <a:prstGeom prst="rect">
            <a:avLst/>
          </a:prstGeom>
        </p:spPr>
      </p:pic>
      <p:sp>
        <p:nvSpPr>
          <p:cNvPr id="16" name="ZoneTexte 15"/>
          <p:cNvSpPr txBox="1">
            <a:spLocks noChangeArrowheads="1"/>
          </p:cNvSpPr>
          <p:nvPr userDrawn="1"/>
        </p:nvSpPr>
        <p:spPr bwMode="auto">
          <a:xfrm>
            <a:off x="12335936" y="5418139"/>
            <a:ext cx="43222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cxnSp>
        <p:nvCxnSpPr>
          <p:cNvPr id="20" name="Connecteur droit avec flèche 19"/>
          <p:cNvCxnSpPr/>
          <p:nvPr userDrawn="1"/>
        </p:nvCxnSpPr>
        <p:spPr>
          <a:xfrm flipH="1">
            <a:off x="12384620" y="5330825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 userDrawn="1"/>
        </p:nvCxnSpPr>
        <p:spPr>
          <a:xfrm flipH="1">
            <a:off x="12384620" y="6630988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 userDrawn="1"/>
        </p:nvCxnSpPr>
        <p:spPr>
          <a:xfrm rot="5400000" flipH="1">
            <a:off x="7880615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 userDrawn="1"/>
        </p:nvCxnSpPr>
        <p:spPr>
          <a:xfrm rot="5400000" flipH="1">
            <a:off x="11167798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>
            <a:spLocks noChangeArrowheads="1"/>
          </p:cNvSpPr>
          <p:nvPr userDrawn="1"/>
        </p:nvSpPr>
        <p:spPr bwMode="auto">
          <a:xfrm>
            <a:off x="8688918" y="7029451"/>
            <a:ext cx="3086100" cy="15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8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1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/>
          <p:cNvSpPr>
            <a:spLocks noGrp="1"/>
          </p:cNvSpPr>
          <p:nvPr>
            <p:ph sz="quarter" idx="11" hasCustomPrompt="1"/>
          </p:nvPr>
        </p:nvSpPr>
        <p:spPr>
          <a:xfrm>
            <a:off x="143933" y="980728"/>
            <a:ext cx="11616267" cy="5688360"/>
          </a:xfrm>
        </p:spPr>
        <p:txBody>
          <a:bodyPr/>
          <a:lstStyle>
            <a:lvl1pPr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45" y="5343502"/>
            <a:ext cx="3287580" cy="1272612"/>
          </a:xfrm>
          <a:prstGeom prst="rect">
            <a:avLst/>
          </a:prstGeom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12335936" y="5418139"/>
            <a:ext cx="43222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 userDrawn="1"/>
        </p:nvCxnSpPr>
        <p:spPr>
          <a:xfrm flipH="1">
            <a:off x="12384620" y="5330825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 userDrawn="1"/>
        </p:nvCxnSpPr>
        <p:spPr>
          <a:xfrm flipH="1">
            <a:off x="12384620" y="6630988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 userDrawn="1"/>
        </p:nvCxnSpPr>
        <p:spPr>
          <a:xfrm rot="5400000" flipH="1">
            <a:off x="7880615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 userDrawn="1"/>
        </p:nvCxnSpPr>
        <p:spPr>
          <a:xfrm rot="5400000" flipH="1">
            <a:off x="11167798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>
            <a:spLocks noChangeArrowheads="1"/>
          </p:cNvSpPr>
          <p:nvPr userDrawn="1"/>
        </p:nvSpPr>
        <p:spPr bwMode="auto">
          <a:xfrm>
            <a:off x="8688918" y="7029451"/>
            <a:ext cx="3086100" cy="15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pic>
        <p:nvPicPr>
          <p:cNvPr id="19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ce réservé du texte 29"/>
          <p:cNvSpPr>
            <a:spLocks noGrp="1"/>
          </p:cNvSpPr>
          <p:nvPr>
            <p:ph type="body" sz="quarter" idx="14" hasCustomPrompt="1"/>
          </p:nvPr>
        </p:nvSpPr>
        <p:spPr>
          <a:xfrm>
            <a:off x="443130" y="244689"/>
            <a:ext cx="11427137" cy="36004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CA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934579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45" y="5343502"/>
            <a:ext cx="3287580" cy="1272612"/>
          </a:xfrm>
          <a:prstGeom prst="rect">
            <a:avLst/>
          </a:prstGeom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12335936" y="5418139"/>
            <a:ext cx="43222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 userDrawn="1"/>
        </p:nvCxnSpPr>
        <p:spPr>
          <a:xfrm flipH="1">
            <a:off x="12384620" y="5330825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 userDrawn="1"/>
        </p:nvCxnSpPr>
        <p:spPr>
          <a:xfrm flipH="1">
            <a:off x="12384620" y="6630988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 userDrawn="1"/>
        </p:nvCxnSpPr>
        <p:spPr>
          <a:xfrm rot="5400000" flipH="1">
            <a:off x="7880615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 userDrawn="1"/>
        </p:nvCxnSpPr>
        <p:spPr>
          <a:xfrm rot="5400000" flipH="1">
            <a:off x="11167798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>
            <a:spLocks noChangeArrowheads="1"/>
          </p:cNvSpPr>
          <p:nvPr userDrawn="1"/>
        </p:nvSpPr>
        <p:spPr bwMode="auto">
          <a:xfrm>
            <a:off x="8688918" y="7029451"/>
            <a:ext cx="3086100" cy="15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pic>
        <p:nvPicPr>
          <p:cNvPr id="17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29"/>
          <p:cNvSpPr>
            <a:spLocks noGrp="1"/>
          </p:cNvSpPr>
          <p:nvPr>
            <p:ph type="body" sz="quarter" idx="14" hasCustomPrompt="1"/>
          </p:nvPr>
        </p:nvSpPr>
        <p:spPr>
          <a:xfrm>
            <a:off x="443130" y="244689"/>
            <a:ext cx="11427137" cy="36004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CA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328891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3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9"/>
          <p:cNvSpPr>
            <a:spLocks noGrp="1"/>
          </p:cNvSpPr>
          <p:nvPr>
            <p:ph type="body" sz="quarter" idx="14" hasCustomPrompt="1"/>
          </p:nvPr>
        </p:nvSpPr>
        <p:spPr>
          <a:xfrm>
            <a:off x="443130" y="244689"/>
            <a:ext cx="11427137" cy="36004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CA" dirty="0"/>
              <a:t>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239184" y="1268415"/>
            <a:ext cx="11521016" cy="540067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45" y="5343502"/>
            <a:ext cx="3287580" cy="1272612"/>
          </a:xfrm>
          <a:prstGeom prst="rect">
            <a:avLst/>
          </a:prstGeom>
        </p:spPr>
      </p:pic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431371" y="548680"/>
            <a:ext cx="11438895" cy="36004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18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CA" dirty="0"/>
              <a:t>Sous titre</a:t>
            </a:r>
          </a:p>
        </p:txBody>
      </p:sp>
      <p:sp>
        <p:nvSpPr>
          <p:cNvPr id="14" name="ZoneTexte 13"/>
          <p:cNvSpPr txBox="1">
            <a:spLocks noChangeArrowheads="1"/>
          </p:cNvSpPr>
          <p:nvPr userDrawn="1"/>
        </p:nvSpPr>
        <p:spPr bwMode="auto">
          <a:xfrm>
            <a:off x="12335936" y="5418139"/>
            <a:ext cx="43222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 userDrawn="1"/>
        </p:nvCxnSpPr>
        <p:spPr>
          <a:xfrm flipH="1">
            <a:off x="12384620" y="5330825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 userDrawn="1"/>
        </p:nvCxnSpPr>
        <p:spPr>
          <a:xfrm flipH="1">
            <a:off x="12384620" y="6630988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 userDrawn="1"/>
        </p:nvCxnSpPr>
        <p:spPr>
          <a:xfrm rot="5400000" flipH="1">
            <a:off x="7880615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 userDrawn="1"/>
        </p:nvCxnSpPr>
        <p:spPr>
          <a:xfrm rot="5400000" flipH="1">
            <a:off x="11167798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>
            <a:spLocks noChangeArrowheads="1"/>
          </p:cNvSpPr>
          <p:nvPr userDrawn="1"/>
        </p:nvSpPr>
        <p:spPr bwMode="auto">
          <a:xfrm>
            <a:off x="8688918" y="7029451"/>
            <a:ext cx="3086100" cy="15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pic>
        <p:nvPicPr>
          <p:cNvPr id="18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662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4 + sous-titre +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1" y="1600203"/>
            <a:ext cx="5384800" cy="373108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fr-CA" dirty="0"/>
              <a:t>Niveau 1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97600" y="1600203"/>
            <a:ext cx="5384800" cy="373108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fr-CA" dirty="0"/>
              <a:t>Niveau 1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45" y="5343502"/>
            <a:ext cx="3287580" cy="1272612"/>
          </a:xfrm>
          <a:prstGeom prst="rect">
            <a:avLst/>
          </a:prstGeom>
        </p:spPr>
      </p:pic>
      <p:sp>
        <p:nvSpPr>
          <p:cNvPr id="14" name="ZoneTexte 13"/>
          <p:cNvSpPr txBox="1">
            <a:spLocks noChangeArrowheads="1"/>
          </p:cNvSpPr>
          <p:nvPr userDrawn="1"/>
        </p:nvSpPr>
        <p:spPr bwMode="auto">
          <a:xfrm>
            <a:off x="12335936" y="5418139"/>
            <a:ext cx="43222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 userDrawn="1"/>
        </p:nvCxnSpPr>
        <p:spPr>
          <a:xfrm flipH="1">
            <a:off x="12384620" y="5330825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 userDrawn="1"/>
        </p:nvCxnSpPr>
        <p:spPr>
          <a:xfrm flipH="1">
            <a:off x="12384620" y="6630988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 userDrawn="1"/>
        </p:nvCxnSpPr>
        <p:spPr>
          <a:xfrm rot="5400000" flipH="1">
            <a:off x="7880615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 userDrawn="1"/>
        </p:nvCxnSpPr>
        <p:spPr>
          <a:xfrm rot="5400000" flipH="1">
            <a:off x="11167798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>
            <a:spLocks noChangeArrowheads="1"/>
          </p:cNvSpPr>
          <p:nvPr userDrawn="1"/>
        </p:nvSpPr>
        <p:spPr bwMode="auto">
          <a:xfrm>
            <a:off x="8688918" y="7029451"/>
            <a:ext cx="3086100" cy="15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pic>
        <p:nvPicPr>
          <p:cNvPr id="22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431371" y="548680"/>
            <a:ext cx="11438895" cy="36004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18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CA" dirty="0"/>
              <a:t>Sous titre</a:t>
            </a:r>
          </a:p>
        </p:txBody>
      </p:sp>
      <p:sp>
        <p:nvSpPr>
          <p:cNvPr id="29" name="Espace réservé du texte 29"/>
          <p:cNvSpPr>
            <a:spLocks noGrp="1"/>
          </p:cNvSpPr>
          <p:nvPr>
            <p:ph type="body" sz="quarter" idx="14" hasCustomPrompt="1"/>
          </p:nvPr>
        </p:nvSpPr>
        <p:spPr>
          <a:xfrm>
            <a:off x="443130" y="244689"/>
            <a:ext cx="11427137" cy="36004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CA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8821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5 + sous-titre +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fr-CA" dirty="0"/>
              <a:t>Niveau 1</a:t>
            </a:r>
          </a:p>
        </p:txBody>
      </p:sp>
      <p:sp>
        <p:nvSpPr>
          <p:cNvPr id="16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174876"/>
            <a:ext cx="5386917" cy="315641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fr-CA" dirty="0"/>
              <a:t>Niveau 2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fr-CA" dirty="0"/>
              <a:t>Niveau 1</a:t>
            </a:r>
          </a:p>
        </p:txBody>
      </p:sp>
      <p:sp>
        <p:nvSpPr>
          <p:cNvPr id="18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6"/>
            <a:ext cx="5389033" cy="3156415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fr-CA" dirty="0"/>
              <a:t>Niveau 2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45" y="5343502"/>
            <a:ext cx="3287580" cy="1272612"/>
          </a:xfrm>
          <a:prstGeom prst="rect">
            <a:avLst/>
          </a:prstGeom>
        </p:spPr>
      </p:pic>
      <p:sp>
        <p:nvSpPr>
          <p:cNvPr id="22" name="ZoneTexte 21"/>
          <p:cNvSpPr txBox="1">
            <a:spLocks noChangeArrowheads="1"/>
          </p:cNvSpPr>
          <p:nvPr userDrawn="1"/>
        </p:nvSpPr>
        <p:spPr bwMode="auto">
          <a:xfrm>
            <a:off x="12335936" y="5418139"/>
            <a:ext cx="43222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cxnSp>
        <p:nvCxnSpPr>
          <p:cNvPr id="23" name="Connecteur droit avec flèche 22"/>
          <p:cNvCxnSpPr/>
          <p:nvPr userDrawn="1"/>
        </p:nvCxnSpPr>
        <p:spPr>
          <a:xfrm flipH="1">
            <a:off x="12384620" y="5330825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 userDrawn="1"/>
        </p:nvCxnSpPr>
        <p:spPr>
          <a:xfrm flipH="1">
            <a:off x="12384620" y="6630988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 userDrawn="1"/>
        </p:nvCxnSpPr>
        <p:spPr>
          <a:xfrm rot="5400000" flipH="1">
            <a:off x="7880615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 userDrawn="1"/>
        </p:nvCxnSpPr>
        <p:spPr>
          <a:xfrm rot="5400000" flipH="1">
            <a:off x="11167798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>
            <a:spLocks noChangeArrowheads="1"/>
          </p:cNvSpPr>
          <p:nvPr userDrawn="1"/>
        </p:nvSpPr>
        <p:spPr bwMode="auto">
          <a:xfrm>
            <a:off x="8688918" y="7029451"/>
            <a:ext cx="3086100" cy="15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pic>
        <p:nvPicPr>
          <p:cNvPr id="25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431371" y="548680"/>
            <a:ext cx="6048672" cy="36004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18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CA" dirty="0"/>
              <a:t>Sous titre</a:t>
            </a:r>
          </a:p>
        </p:txBody>
      </p:sp>
      <p:sp>
        <p:nvSpPr>
          <p:cNvPr id="29" name="Espace réservé du texte 29"/>
          <p:cNvSpPr>
            <a:spLocks noGrp="1"/>
          </p:cNvSpPr>
          <p:nvPr>
            <p:ph type="body" sz="quarter" idx="14" hasCustomPrompt="1"/>
          </p:nvPr>
        </p:nvSpPr>
        <p:spPr>
          <a:xfrm>
            <a:off x="443130" y="244689"/>
            <a:ext cx="11427137" cy="36004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CA" dirty="0"/>
              <a:t>TITRE</a:t>
            </a:r>
          </a:p>
        </p:txBody>
      </p:sp>
      <p:sp>
        <p:nvSpPr>
          <p:cNvPr id="34" name="Espace réservé du texte 29"/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548680"/>
            <a:ext cx="11438895" cy="36004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18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CA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863866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merci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8774" y="3380607"/>
            <a:ext cx="7011589" cy="696466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Remerciements (à insérer)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45" y="5343502"/>
            <a:ext cx="3287580" cy="1272612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12335936" y="5418139"/>
            <a:ext cx="43222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/>
          <p:nvPr userDrawn="1"/>
        </p:nvCxnSpPr>
        <p:spPr>
          <a:xfrm flipH="1">
            <a:off x="12384620" y="5330825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 userDrawn="1"/>
        </p:nvCxnSpPr>
        <p:spPr>
          <a:xfrm flipH="1">
            <a:off x="12384620" y="6630988"/>
            <a:ext cx="18732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 userDrawn="1"/>
        </p:nvCxnSpPr>
        <p:spPr>
          <a:xfrm rot="5400000" flipH="1">
            <a:off x="7880615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 userDrawn="1"/>
        </p:nvCxnSpPr>
        <p:spPr>
          <a:xfrm rot="5400000" flipH="1">
            <a:off x="11167798" y="7766844"/>
            <a:ext cx="140493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8688918" y="7029451"/>
            <a:ext cx="3086100" cy="15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1600" b="1">
                <a:solidFill>
                  <a:srgbClr val="FF0000"/>
                </a:solidFill>
              </a:rPr>
              <a:t>Ne mettre aucun contenu dans la zone de protection du logo</a:t>
            </a:r>
          </a:p>
          <a:p>
            <a:pPr>
              <a:defRPr/>
            </a:pPr>
            <a:r>
              <a:rPr lang="en-US" altLang="fr-FR" sz="1600">
                <a:solidFill>
                  <a:srgbClr val="FF0000"/>
                </a:solidFill>
              </a:rPr>
              <a:t>Do not put any content in the logo protection area.</a:t>
            </a:r>
          </a:p>
          <a:p>
            <a:pPr>
              <a:defRPr/>
            </a:pPr>
            <a:endParaRPr lang="fr-CA" altLang="fr-FR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0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58B-1390-4017-A77B-33B656CCC46D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2025-11-10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CC1-A120-4F2F-A517-98654A022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6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re territ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</p:txBody>
      </p:sp>
      <p:pic>
        <p:nvPicPr>
          <p:cNvPr id="23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66739"/>
            <a:ext cx="8231717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égende encadrée avec une bordure 2 23"/>
          <p:cNvSpPr/>
          <p:nvPr userDrawn="1"/>
        </p:nvSpPr>
        <p:spPr>
          <a:xfrm>
            <a:off x="7960785" y="2584450"/>
            <a:ext cx="3716867" cy="2160588"/>
          </a:xfrm>
          <a:prstGeom prst="accentBorderCallout2">
            <a:avLst>
              <a:gd name="adj1" fmla="val 49155"/>
              <a:gd name="adj2" fmla="val -6318"/>
              <a:gd name="adj3" fmla="val 69276"/>
              <a:gd name="adj4" fmla="val -26743"/>
              <a:gd name="adj5" fmla="val 27545"/>
              <a:gd name="adj6" fmla="val -134923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4" name="ZoneTexte 11"/>
          <p:cNvSpPr txBox="1">
            <a:spLocks noChangeArrowheads="1"/>
          </p:cNvSpPr>
          <p:nvPr userDrawn="1"/>
        </p:nvSpPr>
        <p:spPr bwMode="auto">
          <a:xfrm>
            <a:off x="8519586" y="3068639"/>
            <a:ext cx="2341033" cy="338538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16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38%</a:t>
            </a: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9709151" y="2882900"/>
            <a:ext cx="1968500" cy="461649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1200" i="1">
                <a:solidFill>
                  <a:srgbClr val="000000"/>
                </a:solidFill>
                <a:latin typeface="Arial" panose="020B0604020202020204" pitchFamily="34" charset="0"/>
              </a:rPr>
              <a:t>Le plus grand territoire de l’île de Montréal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8350252" y="3913188"/>
            <a:ext cx="3460749" cy="89253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marL="214294" indent="-214294">
              <a:buFont typeface="Arial" panose="020B0604020202020204" pitchFamily="34" charset="0"/>
              <a:buChar char="•"/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  <a:cs typeface="Arial" panose="020B0604020202020204" pitchFamily="34" charset="0"/>
              </a:rPr>
              <a:t>184</a:t>
            </a:r>
            <a:r>
              <a:rPr lang="fr-CA" sz="1300" b="1" dirty="0">
                <a:solidFill>
                  <a:srgbClr val="000000"/>
                </a:solidFill>
                <a:ea typeface="Roboto Light" pitchFamily="2" charset="0"/>
                <a:cs typeface="Arial" panose="020B0604020202020204" pitchFamily="34" charset="0"/>
              </a:rPr>
              <a:t> </a:t>
            </a:r>
            <a:r>
              <a:rPr lang="fr-CA" sz="1300" dirty="0">
                <a:solidFill>
                  <a:srgbClr val="000000"/>
                </a:solidFill>
                <a:ea typeface="Roboto Light" pitchFamily="2" charset="0"/>
                <a:cs typeface="Arial" panose="020B0604020202020204" pitchFamily="34" charset="0"/>
              </a:rPr>
              <a:t>km</a:t>
            </a:r>
            <a:r>
              <a:rPr lang="fr-CA" sz="1300" baseline="30000" dirty="0">
                <a:solidFill>
                  <a:srgbClr val="000000"/>
                </a:solidFill>
                <a:ea typeface="Roboto Light" pitchFamily="2" charset="0"/>
                <a:cs typeface="Arial" panose="020B0604020202020204" pitchFamily="34" charset="0"/>
              </a:rPr>
              <a:t>2</a:t>
            </a:r>
            <a:r>
              <a:rPr lang="fr-CA" sz="1300" b="1" dirty="0">
                <a:solidFill>
                  <a:srgbClr val="000000"/>
                </a:solidFill>
                <a:ea typeface="Roboto Light" pitchFamily="2" charset="0"/>
                <a:cs typeface="Arial" panose="020B0604020202020204" pitchFamily="34" charset="0"/>
              </a:rPr>
              <a:t> </a:t>
            </a:r>
            <a:r>
              <a:rPr lang="fr-CA" sz="1300" dirty="0">
                <a:solidFill>
                  <a:srgbClr val="000000"/>
                </a:solidFill>
                <a:ea typeface="Roboto Light" pitchFamily="2" charset="0"/>
                <a:cs typeface="Arial" panose="020B0604020202020204" pitchFamily="34" charset="0"/>
              </a:rPr>
              <a:t>(incluant 8 villes </a:t>
            </a:r>
          </a:p>
          <a:p>
            <a:pPr>
              <a:defRPr/>
            </a:pPr>
            <a:r>
              <a:rPr lang="fr-CA" sz="1300" dirty="0">
                <a:solidFill>
                  <a:srgbClr val="000000"/>
                </a:solidFill>
                <a:ea typeface="Roboto Light" pitchFamily="2" charset="0"/>
                <a:cs typeface="Arial" panose="020B0604020202020204" pitchFamily="34" charset="0"/>
              </a:rPr>
              <a:t>     et 4 arrondissements)</a:t>
            </a:r>
          </a:p>
          <a:p>
            <a:pPr marL="214294" indent="-214294">
              <a:buFont typeface="Arial" panose="020B0604020202020204" pitchFamily="34" charset="0"/>
              <a:buChar char="•"/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  <a:cs typeface="Arial" panose="020B0604020202020204" pitchFamily="34" charset="0"/>
              </a:rPr>
              <a:t>368 740 </a:t>
            </a:r>
            <a:r>
              <a:rPr lang="fr-CA" sz="1300" dirty="0">
                <a:solidFill>
                  <a:srgbClr val="000000"/>
                </a:solidFill>
                <a:ea typeface="Roboto Light" pitchFamily="2" charset="0"/>
                <a:cs typeface="Arial" panose="020B0604020202020204" pitchFamily="34" charset="0"/>
              </a:rPr>
              <a:t>habitants</a:t>
            </a:r>
          </a:p>
          <a:p>
            <a:pPr>
              <a:defRPr/>
            </a:pPr>
            <a:endParaRPr lang="fr-CA" sz="1300" dirty="0">
              <a:solidFill>
                <a:srgbClr val="000000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7" name="Ellipse 46"/>
          <p:cNvSpPr/>
          <p:nvPr userDrawn="1"/>
        </p:nvSpPr>
        <p:spPr>
          <a:xfrm>
            <a:off x="2855386" y="3125790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381000" y="4191000"/>
            <a:ext cx="179917" cy="147638"/>
          </a:xfrm>
          <a:prstGeom prst="rect">
            <a:avLst/>
          </a:prstGeom>
          <a:solidFill>
            <a:srgbClr val="0F3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381000" y="4435475"/>
            <a:ext cx="179917" cy="146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381000" y="4670425"/>
            <a:ext cx="179917" cy="147638"/>
          </a:xfrm>
          <a:prstGeom prst="rect">
            <a:avLst/>
          </a:prstGeom>
          <a:solidFill>
            <a:srgbClr val="4A9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381000" y="4906965"/>
            <a:ext cx="179917" cy="147637"/>
          </a:xfrm>
          <a:prstGeom prst="rect">
            <a:avLst/>
          </a:prstGeom>
          <a:solidFill>
            <a:srgbClr val="59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81000" y="5151438"/>
            <a:ext cx="179917" cy="146050"/>
          </a:xfrm>
          <a:prstGeom prst="rect">
            <a:avLst/>
          </a:prstGeom>
          <a:solidFill>
            <a:srgbClr val="B3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53" name="ZoneTexte 52"/>
          <p:cNvSpPr txBox="1"/>
          <p:nvPr userDrawn="1"/>
        </p:nvSpPr>
        <p:spPr>
          <a:xfrm>
            <a:off x="560920" y="4143376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1000">
                <a:solidFill>
                  <a:srgbClr val="000000"/>
                </a:solidFill>
                <a:latin typeface="Arial Narrow" panose="020B0606020202030204" pitchFamily="34" charset="0"/>
              </a:rPr>
              <a:t>CIUSSS  de l’Ouest-de-l’Île-de-Montréal</a:t>
            </a:r>
          </a:p>
        </p:txBody>
      </p:sp>
      <p:sp>
        <p:nvSpPr>
          <p:cNvPr id="54" name="ZoneTexte 53"/>
          <p:cNvSpPr txBox="1"/>
          <p:nvPr userDrawn="1"/>
        </p:nvSpPr>
        <p:spPr>
          <a:xfrm>
            <a:off x="560920" y="4379914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CIUSSS  du </a:t>
            </a:r>
            <a:r>
              <a:rPr lang="fr-CA" altLang="fr-FR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Centre-Ouest-de-l’Île-de-Montréal</a:t>
            </a:r>
            <a:endParaRPr lang="fr-CA" altLang="fr-FR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ZoneTexte 54"/>
          <p:cNvSpPr txBox="1"/>
          <p:nvPr userDrawn="1"/>
        </p:nvSpPr>
        <p:spPr>
          <a:xfrm>
            <a:off x="560920" y="4621214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CIUSSS  du </a:t>
            </a:r>
            <a:r>
              <a:rPr lang="fr-CA" altLang="fr-FR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Nord-de-l’Île-de-Montréal</a:t>
            </a:r>
            <a:endParaRPr lang="fr-CA" altLang="fr-FR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ZoneTexte 55"/>
          <p:cNvSpPr txBox="1"/>
          <p:nvPr userDrawn="1"/>
        </p:nvSpPr>
        <p:spPr>
          <a:xfrm>
            <a:off x="560920" y="4851401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1000">
                <a:solidFill>
                  <a:srgbClr val="000000"/>
                </a:solidFill>
                <a:latin typeface="Arial Narrow" panose="020B0606020202030204" pitchFamily="34" charset="0"/>
              </a:rPr>
              <a:t>CIUSSS  de l’Est-de-l’Île-de-Montréal</a:t>
            </a:r>
          </a:p>
        </p:txBody>
      </p:sp>
      <p:sp>
        <p:nvSpPr>
          <p:cNvPr id="57" name="ZoneTexte 56"/>
          <p:cNvSpPr txBox="1"/>
          <p:nvPr userDrawn="1"/>
        </p:nvSpPr>
        <p:spPr>
          <a:xfrm>
            <a:off x="556685" y="5087939"/>
            <a:ext cx="5086349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CIUSSS  du Centre-Sud-de-l’Île-de-Montréal</a:t>
            </a:r>
          </a:p>
        </p:txBody>
      </p:sp>
      <p:pic>
        <p:nvPicPr>
          <p:cNvPr id="58" name="Imag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" name="Graphique 26"/>
          <p:cNvGraphicFramePr>
            <a:graphicFrameLocks/>
          </p:cNvGraphicFramePr>
          <p:nvPr userDrawn="1"/>
        </p:nvGraphicFramePr>
        <p:xfrm>
          <a:off x="7228417" y="2484440"/>
          <a:ext cx="335068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Graphique" r:id="rId5" imgW="2511770" imgH="1511939" progId="Excel.Chart.8">
                  <p:embed/>
                </p:oleObj>
              </mc:Choice>
              <mc:Fallback>
                <p:oleObj name="Graphique" r:id="rId5" imgW="2511770" imgH="15119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417" y="2484440"/>
                        <a:ext cx="335068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TERRITOIRE</a:t>
            </a:r>
          </a:p>
        </p:txBody>
      </p:sp>
      <p:pic>
        <p:nvPicPr>
          <p:cNvPr id="61" name="Image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995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re territoire_ANGL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0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</p:txBody>
      </p:sp>
      <p:sp>
        <p:nvSpPr>
          <p:cNvPr id="29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TERRITORY</a:t>
            </a:r>
          </a:p>
        </p:txBody>
      </p:sp>
      <p:pic>
        <p:nvPicPr>
          <p:cNvPr id="30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66739"/>
            <a:ext cx="8231717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égende encadrée avec une bordure 2 31"/>
          <p:cNvSpPr/>
          <p:nvPr userDrawn="1"/>
        </p:nvSpPr>
        <p:spPr>
          <a:xfrm>
            <a:off x="7960785" y="2584450"/>
            <a:ext cx="3716867" cy="2160588"/>
          </a:xfrm>
          <a:prstGeom prst="accentBorderCallout2">
            <a:avLst>
              <a:gd name="adj1" fmla="val 49155"/>
              <a:gd name="adj2" fmla="val -6318"/>
              <a:gd name="adj3" fmla="val 69276"/>
              <a:gd name="adj4" fmla="val -26743"/>
              <a:gd name="adj5" fmla="val 27545"/>
              <a:gd name="adj6" fmla="val -134923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3" name="ZoneTexte 32"/>
          <p:cNvSpPr txBox="1"/>
          <p:nvPr userDrawn="1"/>
        </p:nvSpPr>
        <p:spPr>
          <a:xfrm>
            <a:off x="9709151" y="2946401"/>
            <a:ext cx="1968500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ea typeface="Roboto Light" pitchFamily="2" charset="0"/>
              </a:rPr>
              <a:t>Largest territory on the Island of Montreal</a:t>
            </a:r>
          </a:p>
        </p:txBody>
      </p:sp>
      <p:sp>
        <p:nvSpPr>
          <p:cNvPr id="34" name="ZoneTexte 33"/>
          <p:cNvSpPr txBox="1"/>
          <p:nvPr userDrawn="1"/>
        </p:nvSpPr>
        <p:spPr>
          <a:xfrm>
            <a:off x="8155519" y="3913189"/>
            <a:ext cx="3460749" cy="723259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marL="285732" indent="-285732">
              <a:buFont typeface="Arial" panose="020B0604020202020204" pitchFamily="34" charset="0"/>
              <a:buChar char="•"/>
              <a:defRPr/>
            </a:pPr>
            <a:r>
              <a:rPr lang="fr-CA" sz="1400" b="1" dirty="0">
                <a:solidFill>
                  <a:srgbClr val="000000"/>
                </a:solidFill>
                <a:ea typeface="Roboto Bold" pitchFamily="2" charset="0"/>
              </a:rPr>
              <a:t>184</a:t>
            </a:r>
            <a:r>
              <a:rPr lang="fr-CA" sz="1400" b="1" dirty="0">
                <a:solidFill>
                  <a:srgbClr val="000000"/>
                </a:solidFill>
                <a:ea typeface="Roboto Light" pitchFamily="2" charset="0"/>
              </a:rPr>
              <a:t> </a:t>
            </a:r>
            <a:r>
              <a:rPr lang="fr-CA" sz="1400" dirty="0">
                <a:solidFill>
                  <a:srgbClr val="000000"/>
                </a:solidFill>
                <a:ea typeface="Roboto Light" pitchFamily="2" charset="0"/>
              </a:rPr>
              <a:t>km</a:t>
            </a:r>
            <a:r>
              <a:rPr lang="fr-CA" sz="1400" baseline="30000" dirty="0">
                <a:solidFill>
                  <a:srgbClr val="000000"/>
                </a:solidFill>
                <a:ea typeface="Roboto Light" pitchFamily="2" charset="0"/>
              </a:rPr>
              <a:t>2</a:t>
            </a:r>
            <a:r>
              <a:rPr lang="fr-CA" sz="1400" b="1" dirty="0">
                <a:solidFill>
                  <a:srgbClr val="000000"/>
                </a:solidFill>
                <a:ea typeface="Roboto Light" pitchFamily="2" charset="0"/>
              </a:rPr>
              <a:t> </a:t>
            </a:r>
            <a:r>
              <a:rPr lang="fr-CA" sz="1400" dirty="0">
                <a:solidFill>
                  <a:srgbClr val="000000"/>
                </a:solidFill>
                <a:ea typeface="Roboto Light" pitchFamily="2" charset="0"/>
              </a:rPr>
              <a:t>(</a:t>
            </a:r>
            <a:r>
              <a:rPr lang="fr-CA" sz="1400" dirty="0" err="1">
                <a:solidFill>
                  <a:srgbClr val="000000"/>
                </a:solidFill>
                <a:ea typeface="Roboto Light" pitchFamily="2" charset="0"/>
              </a:rPr>
              <a:t>including</a:t>
            </a:r>
            <a:r>
              <a:rPr lang="fr-CA" sz="1400" dirty="0">
                <a:solidFill>
                  <a:srgbClr val="000000"/>
                </a:solidFill>
                <a:ea typeface="Roboto Light" pitchFamily="2" charset="0"/>
              </a:rPr>
              <a:t> 8 </a:t>
            </a:r>
            <a:r>
              <a:rPr lang="fr-CA" sz="1400" dirty="0" err="1">
                <a:solidFill>
                  <a:srgbClr val="000000"/>
                </a:solidFill>
                <a:ea typeface="Roboto Light" pitchFamily="2" charset="0"/>
              </a:rPr>
              <a:t>cities</a:t>
            </a:r>
            <a:r>
              <a:rPr lang="fr-CA" sz="1400" dirty="0">
                <a:solidFill>
                  <a:srgbClr val="000000"/>
                </a:solidFill>
                <a:ea typeface="Roboto Light" pitchFamily="2" charset="0"/>
              </a:rPr>
              <a:t> </a:t>
            </a:r>
          </a:p>
          <a:p>
            <a:pPr>
              <a:defRPr/>
            </a:pPr>
            <a:r>
              <a:rPr lang="fr-CA" sz="1400" dirty="0">
                <a:solidFill>
                  <a:srgbClr val="000000"/>
                </a:solidFill>
                <a:ea typeface="Roboto Light" pitchFamily="2" charset="0"/>
              </a:rPr>
              <a:t>     and 4 boroughs)</a:t>
            </a:r>
          </a:p>
          <a:p>
            <a:pPr marL="214294" indent="-214294">
              <a:buFont typeface="Arial" panose="020B0604020202020204" pitchFamily="34" charset="0"/>
              <a:buChar char="•"/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368,740 </a:t>
            </a:r>
            <a:r>
              <a:rPr lang="fr-CA" sz="1300" dirty="0" err="1">
                <a:solidFill>
                  <a:srgbClr val="000000"/>
                </a:solidFill>
                <a:ea typeface="Roboto Light" pitchFamily="2" charset="0"/>
              </a:rPr>
              <a:t>inhabitants</a:t>
            </a:r>
            <a:endParaRPr lang="fr-CA" sz="1300" dirty="0">
              <a:solidFill>
                <a:srgbClr val="000000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35" name="Ellipse 34"/>
          <p:cNvSpPr/>
          <p:nvPr userDrawn="1"/>
        </p:nvSpPr>
        <p:spPr>
          <a:xfrm>
            <a:off x="2855386" y="3125790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381000" y="4191000"/>
            <a:ext cx="179917" cy="147638"/>
          </a:xfrm>
          <a:prstGeom prst="rect">
            <a:avLst/>
          </a:prstGeom>
          <a:solidFill>
            <a:srgbClr val="0F3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381000" y="4435475"/>
            <a:ext cx="179917" cy="146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381000" y="4670425"/>
            <a:ext cx="179917" cy="147638"/>
          </a:xfrm>
          <a:prstGeom prst="rect">
            <a:avLst/>
          </a:prstGeom>
          <a:solidFill>
            <a:srgbClr val="4A9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381000" y="4906965"/>
            <a:ext cx="179917" cy="147637"/>
          </a:xfrm>
          <a:prstGeom prst="rect">
            <a:avLst/>
          </a:prstGeom>
          <a:solidFill>
            <a:srgbClr val="59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81000" y="5151438"/>
            <a:ext cx="179917" cy="146050"/>
          </a:xfrm>
          <a:prstGeom prst="rect">
            <a:avLst/>
          </a:prstGeom>
          <a:solidFill>
            <a:srgbClr val="B3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560920" y="4143376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Montreal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West Island IUHSSC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560920" y="4379914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West-Central 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Montreal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IUHSSC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560920" y="4621214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CIUSSS du 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Nord-de-l’Île-de-Montréal</a:t>
            </a:r>
            <a:endParaRPr lang="fr-CA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560920" y="4851401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CIUSSS de l’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Est-de-l’Île-de-Montréal</a:t>
            </a:r>
            <a:endParaRPr lang="fr-CA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556685" y="5087939"/>
            <a:ext cx="5086349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CIUSSS du Centre-Sud-de-l’Île-de-Montréal</a:t>
            </a:r>
          </a:p>
        </p:txBody>
      </p:sp>
      <p:pic>
        <p:nvPicPr>
          <p:cNvPr id="46" name="Imag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Graphique 24"/>
          <p:cNvGraphicFramePr>
            <a:graphicFrameLocks/>
          </p:cNvGraphicFramePr>
          <p:nvPr userDrawn="1"/>
        </p:nvGraphicFramePr>
        <p:xfrm>
          <a:off x="7228417" y="2484440"/>
          <a:ext cx="335068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Graphique" r:id="rId6" imgW="2517866" imgH="1511939" progId="Excel.Chart.8">
                  <p:embed/>
                </p:oleObj>
              </mc:Choice>
              <mc:Fallback>
                <p:oleObj name="Graphique" r:id="rId6" imgW="2517866" imgH="15119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417" y="2484440"/>
                        <a:ext cx="335068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ZoneTexte 11"/>
          <p:cNvSpPr txBox="1">
            <a:spLocks noChangeArrowheads="1"/>
          </p:cNvSpPr>
          <p:nvPr userDrawn="1"/>
        </p:nvSpPr>
        <p:spPr bwMode="auto">
          <a:xfrm>
            <a:off x="8519586" y="3068639"/>
            <a:ext cx="234103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16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38%</a:t>
            </a:r>
          </a:p>
        </p:txBody>
      </p:sp>
    </p:spTree>
    <p:extLst>
      <p:ext uri="{BB962C8B-B14F-4D97-AF65-F5344CB8AC3E}">
        <p14:creationId xmlns:p14="http://schemas.microsoft.com/office/powerpoint/2010/main" val="2443075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re territoire_bilin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28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  <a:p>
            <a:pPr>
              <a:defRPr/>
            </a:pPr>
            <a:endParaRPr lang="en-CA" altLang="fr-FR" sz="2000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altLang="fr-FR" sz="2000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  <a:p>
            <a:pPr>
              <a:defRPr/>
            </a:pPr>
            <a:endParaRPr lang="fr-CA" altLang="fr-FR" sz="2000" b="1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</p:txBody>
      </p:sp>
      <p:pic>
        <p:nvPicPr>
          <p:cNvPr id="25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642"/>
            <a:ext cx="8231717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égende encadrée avec une bordure 2 25"/>
          <p:cNvSpPr/>
          <p:nvPr userDrawn="1"/>
        </p:nvSpPr>
        <p:spPr>
          <a:xfrm>
            <a:off x="7960785" y="2206351"/>
            <a:ext cx="3716867" cy="2875316"/>
          </a:xfrm>
          <a:prstGeom prst="accentBorderCallout2">
            <a:avLst>
              <a:gd name="adj1" fmla="val 49155"/>
              <a:gd name="adj2" fmla="val -6318"/>
              <a:gd name="adj3" fmla="val 69276"/>
              <a:gd name="adj4" fmla="val -26743"/>
              <a:gd name="adj5" fmla="val 20431"/>
              <a:gd name="adj6" fmla="val -135265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27" name="ZoneTexte 11"/>
          <p:cNvSpPr txBox="1">
            <a:spLocks noChangeArrowheads="1"/>
          </p:cNvSpPr>
          <p:nvPr userDrawn="1"/>
        </p:nvSpPr>
        <p:spPr bwMode="auto">
          <a:xfrm>
            <a:off x="8519586" y="2690540"/>
            <a:ext cx="234103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altLang="fr-FR" sz="16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38%</a:t>
            </a: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9696401" y="2330823"/>
            <a:ext cx="1968500" cy="1031035"/>
          </a:xfrm>
          <a:prstGeom prst="rect">
            <a:avLst/>
          </a:prstGeom>
          <a:noFill/>
        </p:spPr>
        <p:txBody>
          <a:bodyPr wrap="square" lIns="91423" tIns="45712" rIns="91423" bIns="45712">
            <a:spAutoFit/>
          </a:bodyPr>
          <a:lstStyle/>
          <a:p>
            <a:pPr>
              <a:defRPr/>
            </a:pPr>
            <a:r>
              <a:rPr lang="fr-CA" sz="1200" i="1" dirty="0">
                <a:solidFill>
                  <a:srgbClr val="000000"/>
                </a:solidFill>
                <a:ea typeface="Roboto Light" pitchFamily="2" charset="0"/>
              </a:rPr>
              <a:t>Le plus grand territoire de l’île de Montréal/</a:t>
            </a:r>
          </a:p>
          <a:p>
            <a:pPr>
              <a:defRPr/>
            </a:pPr>
            <a:r>
              <a:rPr lang="en-US" sz="1200" i="1" dirty="0">
                <a:solidFill>
                  <a:srgbClr val="000000"/>
                </a:solidFill>
                <a:ea typeface="Roboto Light" pitchFamily="2" charset="0"/>
              </a:rPr>
              <a:t>Largest territory on the Island of Montreal</a:t>
            </a:r>
          </a:p>
          <a:p>
            <a:pPr>
              <a:defRPr/>
            </a:pPr>
            <a:endParaRPr lang="fr-CA" sz="1300" i="1" dirty="0">
              <a:solidFill>
                <a:srgbClr val="000000"/>
              </a:solidFill>
              <a:ea typeface="Roboto Light" pitchFamily="2" charset="0"/>
            </a:endParaRPr>
          </a:p>
        </p:txBody>
      </p:sp>
      <p:sp>
        <p:nvSpPr>
          <p:cNvPr id="29" name="ZoneTexte 28"/>
          <p:cNvSpPr txBox="1"/>
          <p:nvPr userDrawn="1"/>
        </p:nvSpPr>
        <p:spPr>
          <a:xfrm>
            <a:off x="8076222" y="3535091"/>
            <a:ext cx="3420380" cy="1492700"/>
          </a:xfrm>
          <a:prstGeom prst="rect">
            <a:avLst/>
          </a:prstGeom>
          <a:noFill/>
        </p:spPr>
        <p:txBody>
          <a:bodyPr wrap="square" lIns="91423" tIns="45712" rIns="91423" bIns="45712">
            <a:spAutoFit/>
          </a:bodyPr>
          <a:lstStyle/>
          <a:p>
            <a:pPr marL="214294" indent="-214294">
              <a:buFont typeface="Arial" panose="020B0604020202020204" pitchFamily="34" charset="0"/>
              <a:buChar char="•"/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184</a:t>
            </a:r>
            <a:r>
              <a:rPr lang="fr-CA" sz="1300" b="1" dirty="0">
                <a:solidFill>
                  <a:srgbClr val="000000"/>
                </a:solidFill>
                <a:ea typeface="Roboto Light" pitchFamily="2" charset="0"/>
              </a:rPr>
              <a:t> </a:t>
            </a:r>
            <a:r>
              <a:rPr lang="fr-CA" sz="1300" dirty="0">
                <a:solidFill>
                  <a:srgbClr val="000000"/>
                </a:solidFill>
                <a:ea typeface="Roboto Light" pitchFamily="2" charset="0"/>
              </a:rPr>
              <a:t>km</a:t>
            </a:r>
            <a:r>
              <a:rPr lang="fr-CA" sz="1300" baseline="30000" dirty="0">
                <a:solidFill>
                  <a:srgbClr val="000000"/>
                </a:solidFill>
                <a:ea typeface="Roboto Light" pitchFamily="2" charset="0"/>
              </a:rPr>
              <a:t>2</a:t>
            </a:r>
            <a:r>
              <a:rPr lang="fr-CA" sz="1300" b="1" dirty="0">
                <a:solidFill>
                  <a:srgbClr val="000000"/>
                </a:solidFill>
                <a:ea typeface="Roboto Light" pitchFamily="2" charset="0"/>
              </a:rPr>
              <a:t> </a:t>
            </a:r>
            <a:r>
              <a:rPr lang="fr-CA" sz="1300" dirty="0">
                <a:solidFill>
                  <a:srgbClr val="000000"/>
                </a:solidFill>
                <a:ea typeface="Roboto Light" pitchFamily="2" charset="0"/>
              </a:rPr>
              <a:t>(incluant 8 villes et 4 arrondissements)/</a:t>
            </a:r>
            <a:r>
              <a:rPr lang="en-US" sz="1300" b="1" dirty="0">
                <a:solidFill>
                  <a:srgbClr val="000000"/>
                </a:solidFill>
                <a:ea typeface="Roboto Light" pitchFamily="2" charset="0"/>
              </a:rPr>
              <a:t>184</a:t>
            </a:r>
            <a:r>
              <a:rPr lang="en-US" sz="1300" dirty="0">
                <a:solidFill>
                  <a:srgbClr val="000000"/>
                </a:solidFill>
                <a:ea typeface="Roboto Light" pitchFamily="2" charset="0"/>
              </a:rPr>
              <a:t> km</a:t>
            </a:r>
            <a:r>
              <a:rPr lang="en-US" sz="1300" b="1" baseline="30000" dirty="0">
                <a:solidFill>
                  <a:srgbClr val="000000"/>
                </a:solidFill>
                <a:ea typeface="Roboto Light" pitchFamily="2" charset="0"/>
              </a:rPr>
              <a:t>2</a:t>
            </a:r>
            <a:r>
              <a:rPr lang="en-US" sz="1300" dirty="0">
                <a:solidFill>
                  <a:srgbClr val="000000"/>
                </a:solidFill>
                <a:ea typeface="Roboto Light" pitchFamily="2" charset="0"/>
              </a:rPr>
              <a:t> (including 8 cities and 4 boroughs)</a:t>
            </a:r>
          </a:p>
          <a:p>
            <a:pPr>
              <a:defRPr/>
            </a:pPr>
            <a:endParaRPr lang="fr-CA" sz="1300" dirty="0">
              <a:solidFill>
                <a:srgbClr val="000000"/>
              </a:solidFill>
              <a:ea typeface="Roboto Light" pitchFamily="2" charset="0"/>
            </a:endParaRPr>
          </a:p>
          <a:p>
            <a:pPr marL="214294" indent="-214294">
              <a:buFont typeface="Arial" panose="020B0604020202020204" pitchFamily="34" charset="0"/>
              <a:buChar char="•"/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368 740 </a:t>
            </a:r>
            <a:r>
              <a:rPr lang="fr-CA" sz="1300" dirty="0">
                <a:solidFill>
                  <a:srgbClr val="000000"/>
                </a:solidFill>
                <a:ea typeface="Roboto Light" pitchFamily="2" charset="0"/>
              </a:rPr>
              <a:t>habitants/</a:t>
            </a: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368,740 </a:t>
            </a:r>
            <a:r>
              <a:rPr lang="fr-CA" sz="1300" dirty="0">
                <a:solidFill>
                  <a:srgbClr val="000000"/>
                </a:solidFill>
                <a:ea typeface="Roboto Light" pitchFamily="2" charset="0"/>
              </a:rPr>
              <a:t>inhabitants</a:t>
            </a:r>
            <a:endParaRPr lang="fr-CA" sz="1300" dirty="0">
              <a:solidFill>
                <a:srgbClr val="000000"/>
              </a:solidFill>
              <a:latin typeface="Roboto Light" pitchFamily="2" charset="0"/>
              <a:ea typeface="Roboto Light" pitchFamily="2" charset="0"/>
              <a:cs typeface="Arial" pitchFamily="34" charset="0"/>
            </a:endParaRPr>
          </a:p>
          <a:p>
            <a:pPr marL="214294" indent="-214294">
              <a:buFont typeface="Arial" panose="020B0604020202020204" pitchFamily="34" charset="0"/>
              <a:buChar char="•"/>
              <a:defRPr/>
            </a:pPr>
            <a:endParaRPr lang="fr-CA" sz="1300" dirty="0">
              <a:solidFill>
                <a:srgbClr val="000000"/>
              </a:solidFill>
              <a:ea typeface="Roboto Light" pitchFamily="2" charset="0"/>
            </a:endParaRPr>
          </a:p>
          <a:p>
            <a:pPr>
              <a:defRPr/>
            </a:pPr>
            <a:endParaRPr lang="fr-CA" sz="1300" dirty="0">
              <a:solidFill>
                <a:srgbClr val="000000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30" name="Ellipse 29"/>
          <p:cNvSpPr/>
          <p:nvPr userDrawn="1"/>
        </p:nvSpPr>
        <p:spPr>
          <a:xfrm>
            <a:off x="2855386" y="2747692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81000" y="3812902"/>
            <a:ext cx="179917" cy="147638"/>
          </a:xfrm>
          <a:prstGeom prst="rect">
            <a:avLst/>
          </a:prstGeom>
          <a:solidFill>
            <a:srgbClr val="0F3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81000" y="4232727"/>
            <a:ext cx="179917" cy="146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381000" y="4602692"/>
            <a:ext cx="179917" cy="147638"/>
          </a:xfrm>
          <a:prstGeom prst="rect">
            <a:avLst/>
          </a:prstGeom>
          <a:solidFill>
            <a:srgbClr val="4A9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381000" y="4839232"/>
            <a:ext cx="179917" cy="147637"/>
          </a:xfrm>
          <a:prstGeom prst="rect">
            <a:avLst/>
          </a:prstGeom>
          <a:solidFill>
            <a:srgbClr val="59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81000" y="5083705"/>
            <a:ext cx="179917" cy="146050"/>
          </a:xfrm>
          <a:prstGeom prst="rect">
            <a:avLst/>
          </a:prstGeom>
          <a:solidFill>
            <a:srgbClr val="B3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6" name="ZoneTexte 35"/>
          <p:cNvSpPr txBox="1"/>
          <p:nvPr userDrawn="1"/>
        </p:nvSpPr>
        <p:spPr>
          <a:xfrm>
            <a:off x="560920" y="3765278"/>
            <a:ext cx="5084233" cy="553982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CIUSSS  de l’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Ouest-de-l’Île-de-Montréal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/</a:t>
            </a:r>
          </a:p>
          <a:p>
            <a:pPr>
              <a:defRPr/>
            </a:pP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Montreal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West Island IUHSSC</a:t>
            </a:r>
          </a:p>
          <a:p>
            <a:pPr>
              <a:defRPr/>
            </a:pPr>
            <a:endParaRPr lang="fr-CA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ZoneTexte 36"/>
          <p:cNvSpPr txBox="1"/>
          <p:nvPr userDrawn="1"/>
        </p:nvSpPr>
        <p:spPr>
          <a:xfrm>
            <a:off x="560920" y="4177166"/>
            <a:ext cx="5084233" cy="553982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CIUSSS  du 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Centre-Ouest-de-l’Île-de-Montréal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/</a:t>
            </a:r>
          </a:p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West-Central 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Montreal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IUHSSC</a:t>
            </a:r>
          </a:p>
          <a:p>
            <a:pPr>
              <a:defRPr/>
            </a:pPr>
            <a:endParaRPr lang="fr-CA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ZoneTexte 37"/>
          <p:cNvSpPr txBox="1"/>
          <p:nvPr userDrawn="1"/>
        </p:nvSpPr>
        <p:spPr>
          <a:xfrm>
            <a:off x="560920" y="4553481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CIUSSS  du 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Nord-de-l’Île-de-Montréal</a:t>
            </a:r>
            <a:endParaRPr lang="fr-CA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ZoneTexte 38"/>
          <p:cNvSpPr txBox="1"/>
          <p:nvPr userDrawn="1"/>
        </p:nvSpPr>
        <p:spPr>
          <a:xfrm>
            <a:off x="560920" y="4783669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CIUSSS  de l’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Est-de-l’Île-de-Montréal</a:t>
            </a:r>
            <a:endParaRPr lang="fr-CA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556685" y="5020206"/>
            <a:ext cx="5086349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CIUSSS  du Centre-Sud-de-l’Île-de-Montréal</a:t>
            </a:r>
          </a:p>
        </p:txBody>
      </p:sp>
      <p:pic>
        <p:nvPicPr>
          <p:cNvPr id="41" name="Imag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" name="Graphique 41"/>
          <p:cNvGraphicFramePr/>
          <p:nvPr userDrawn="1">
            <p:extLst>
              <p:ext uri="{D42A27DB-BD31-4B8C-83A1-F6EECF244321}">
                <p14:modId xmlns:p14="http://schemas.microsoft.com/office/powerpoint/2010/main" val="4025526084"/>
              </p:ext>
            </p:extLst>
          </p:nvPr>
        </p:nvGraphicFramePr>
        <p:xfrm>
          <a:off x="7296135" y="2156678"/>
          <a:ext cx="3214349" cy="140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TERRITOIRE | </a:t>
            </a:r>
            <a:r>
              <a:rPr lang="fr-CA" altLang="fr-FR" sz="21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TERRITORY</a:t>
            </a:r>
          </a:p>
        </p:txBody>
      </p:sp>
      <p:pic>
        <p:nvPicPr>
          <p:cNvPr id="44" name="Imag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20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desser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19722" r="4601" b="8024"/>
          <a:stretch/>
        </p:blipFill>
        <p:spPr>
          <a:xfrm>
            <a:off x="335360" y="332658"/>
            <a:ext cx="10953749" cy="4955111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60918" y="256087"/>
            <a:ext cx="5915103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45" y="5343502"/>
            <a:ext cx="3287580" cy="1272612"/>
          </a:xfrm>
          <a:prstGeom prst="rect">
            <a:avLst/>
          </a:prstGeom>
        </p:spPr>
      </p:pic>
      <p:sp>
        <p:nvSpPr>
          <p:cNvPr id="29" name="ZoneTexte 28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14352" y="5366837"/>
            <a:ext cx="182033" cy="147637"/>
          </a:xfrm>
          <a:prstGeom prst="rect">
            <a:avLst/>
          </a:prstGeom>
          <a:solidFill>
            <a:srgbClr val="E43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14352" y="5611312"/>
            <a:ext cx="182033" cy="147637"/>
          </a:xfrm>
          <a:prstGeom prst="rect">
            <a:avLst/>
          </a:prstGeom>
          <a:solidFill>
            <a:srgbClr val="59B6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14352" y="5847847"/>
            <a:ext cx="182033" cy="146050"/>
          </a:xfrm>
          <a:prstGeom prst="rect">
            <a:avLst/>
          </a:prstGeom>
          <a:solidFill>
            <a:srgbClr val="0072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514352" y="6082797"/>
            <a:ext cx="182033" cy="147638"/>
          </a:xfrm>
          <a:prstGeom prst="rect">
            <a:avLst/>
          </a:prstGeom>
          <a:solidFill>
            <a:srgbClr val="EFA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3" name="ZoneTexte 32"/>
          <p:cNvSpPr txBox="1"/>
          <p:nvPr userDrawn="1"/>
        </p:nvSpPr>
        <p:spPr>
          <a:xfrm>
            <a:off x="696386" y="5319212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Territoriale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(clientèle locale)</a:t>
            </a:r>
          </a:p>
        </p:txBody>
      </p:sp>
      <p:sp>
        <p:nvSpPr>
          <p:cNvPr id="34" name="ZoneTexte 33"/>
          <p:cNvSpPr txBox="1"/>
          <p:nvPr userDrawn="1"/>
        </p:nvSpPr>
        <p:spPr>
          <a:xfrm>
            <a:off x="696386" y="5555748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Extraterritoriale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(clientèle locale)</a:t>
            </a:r>
          </a:p>
        </p:txBody>
      </p:sp>
      <p:sp>
        <p:nvSpPr>
          <p:cNvPr id="35" name="ZoneTexte 34"/>
          <p:cNvSpPr txBox="1"/>
          <p:nvPr userDrawn="1"/>
        </p:nvSpPr>
        <p:spPr>
          <a:xfrm>
            <a:off x="696386" y="5797048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Régionale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(clientèle sur l’île de Montréal)</a:t>
            </a:r>
          </a:p>
        </p:txBody>
      </p:sp>
      <p:sp>
        <p:nvSpPr>
          <p:cNvPr id="36" name="ZoneTexte 35"/>
          <p:cNvSpPr txBox="1"/>
          <p:nvPr userDrawn="1"/>
        </p:nvSpPr>
        <p:spPr>
          <a:xfrm>
            <a:off x="696386" y="6028823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Suprarégionale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(clientèle à travers le Québec)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514352" y="6319880"/>
            <a:ext cx="182033" cy="147637"/>
          </a:xfrm>
          <a:prstGeom prst="rect">
            <a:avLst/>
          </a:prstGeom>
          <a:solidFill>
            <a:srgbClr val="6A6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8" name="ZoneTexte 37"/>
          <p:cNvSpPr txBox="1"/>
          <p:nvPr userDrawn="1"/>
        </p:nvSpPr>
        <p:spPr>
          <a:xfrm>
            <a:off x="696386" y="6264316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Fédérale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(clientèle à travers le Canada)</a:t>
            </a:r>
          </a:p>
        </p:txBody>
      </p:sp>
      <p:pic>
        <p:nvPicPr>
          <p:cNvPr id="21" name="Imag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DESSERTES</a:t>
            </a:r>
          </a:p>
        </p:txBody>
      </p:sp>
    </p:spTree>
    <p:extLst>
      <p:ext uri="{BB962C8B-B14F-4D97-AF65-F5344CB8AC3E}">
        <p14:creationId xmlns:p14="http://schemas.microsoft.com/office/powerpoint/2010/main" val="1271584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dessertes_ANGL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0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</p:txBody>
      </p:sp>
      <p:pic>
        <p:nvPicPr>
          <p:cNvPr id="20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20297" r="7024" b="7678"/>
          <a:stretch>
            <a:fillRect/>
          </a:stretch>
        </p:blipFill>
        <p:spPr bwMode="auto">
          <a:xfrm>
            <a:off x="431802" y="404813"/>
            <a:ext cx="10557933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 userDrawn="1"/>
        </p:nvSpPr>
        <p:spPr>
          <a:xfrm>
            <a:off x="361953" y="323850"/>
            <a:ext cx="5913967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pic>
        <p:nvPicPr>
          <p:cNvPr id="35" name="Imag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CATCHMENT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550333" y="5480052"/>
            <a:ext cx="146051" cy="119063"/>
          </a:xfrm>
          <a:prstGeom prst="rect">
            <a:avLst/>
          </a:prstGeom>
          <a:solidFill>
            <a:srgbClr val="E43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80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550333" y="5705477"/>
            <a:ext cx="146051" cy="117475"/>
          </a:xfrm>
          <a:prstGeom prst="rect">
            <a:avLst/>
          </a:prstGeom>
          <a:solidFill>
            <a:srgbClr val="59B6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80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550333" y="5946777"/>
            <a:ext cx="146051" cy="119063"/>
          </a:xfrm>
          <a:prstGeom prst="rect">
            <a:avLst/>
          </a:prstGeom>
          <a:solidFill>
            <a:srgbClr val="0072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80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550333" y="6175377"/>
            <a:ext cx="146051" cy="117475"/>
          </a:xfrm>
          <a:prstGeom prst="rect">
            <a:avLst/>
          </a:prstGeom>
          <a:solidFill>
            <a:srgbClr val="EFA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800">
              <a:solidFill>
                <a:srgbClr val="FFFFFF"/>
              </a:solidFill>
            </a:endParaRP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696384" y="5407026"/>
            <a:ext cx="4078816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Territorial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(local population)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96384" y="5648327"/>
            <a:ext cx="4078816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Extraterritorial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(local population)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696384" y="5840414"/>
            <a:ext cx="4078816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Regional</a:t>
            </a: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(population on the Island of Montreal)</a:t>
            </a: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696384" y="6084889"/>
            <a:ext cx="4078816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Supraregional</a:t>
            </a: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(population 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throughout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the province)</a:t>
            </a:r>
          </a:p>
        </p:txBody>
      </p:sp>
      <p:pic>
        <p:nvPicPr>
          <p:cNvPr id="45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 userDrawn="1"/>
        </p:nvSpPr>
        <p:spPr>
          <a:xfrm>
            <a:off x="550333" y="6408740"/>
            <a:ext cx="146051" cy="117475"/>
          </a:xfrm>
          <a:prstGeom prst="rect">
            <a:avLst/>
          </a:prstGeom>
          <a:solidFill>
            <a:srgbClr val="6A6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800">
              <a:solidFill>
                <a:srgbClr val="FFFFFF"/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696384" y="6318251"/>
            <a:ext cx="4078816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Federal</a:t>
            </a: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(population 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throughout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Canada)</a:t>
            </a:r>
          </a:p>
        </p:txBody>
      </p:sp>
    </p:spTree>
    <p:extLst>
      <p:ext uri="{BB962C8B-B14F-4D97-AF65-F5344CB8AC3E}">
        <p14:creationId xmlns:p14="http://schemas.microsoft.com/office/powerpoint/2010/main" val="4064228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dessertes_bilin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28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  <a:p>
            <a:pPr>
              <a:defRPr/>
            </a:pPr>
            <a:endParaRPr lang="en-CA" altLang="fr-FR" sz="2000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altLang="fr-FR" sz="2000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  <a:p>
            <a:pPr>
              <a:defRPr/>
            </a:pPr>
            <a:endParaRPr lang="fr-CA" altLang="fr-FR" sz="2000" b="1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25100" r="5405" b="3518"/>
          <a:stretch/>
        </p:blipFill>
        <p:spPr>
          <a:xfrm>
            <a:off x="431371" y="332656"/>
            <a:ext cx="10858784" cy="489532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20651" y="233645"/>
            <a:ext cx="6215376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14352" y="5366837"/>
            <a:ext cx="182033" cy="147637"/>
          </a:xfrm>
          <a:prstGeom prst="rect">
            <a:avLst/>
          </a:prstGeom>
          <a:solidFill>
            <a:srgbClr val="E43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14352" y="5611312"/>
            <a:ext cx="182033" cy="147637"/>
          </a:xfrm>
          <a:prstGeom prst="rect">
            <a:avLst/>
          </a:prstGeom>
          <a:solidFill>
            <a:srgbClr val="59B6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14352" y="5847847"/>
            <a:ext cx="182033" cy="146050"/>
          </a:xfrm>
          <a:prstGeom prst="rect">
            <a:avLst/>
          </a:prstGeom>
          <a:solidFill>
            <a:srgbClr val="0072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14352" y="6082797"/>
            <a:ext cx="182033" cy="147638"/>
          </a:xfrm>
          <a:prstGeom prst="rect">
            <a:avLst/>
          </a:prstGeom>
          <a:solidFill>
            <a:srgbClr val="EFA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696386" y="5319212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Territoriale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(clientèle locale) / </a:t>
            </a: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Territorial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(local population</a:t>
            </a:r>
          </a:p>
        </p:txBody>
      </p:sp>
      <p:sp>
        <p:nvSpPr>
          <p:cNvPr id="29" name="ZoneTexte 28"/>
          <p:cNvSpPr txBox="1"/>
          <p:nvPr userDrawn="1"/>
        </p:nvSpPr>
        <p:spPr>
          <a:xfrm>
            <a:off x="696386" y="5555748"/>
            <a:ext cx="5084233" cy="24620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Extraterritoriale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(clientèle locale) / </a:t>
            </a: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Extraterritorial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(local population)</a:t>
            </a: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696386" y="5797048"/>
            <a:ext cx="6419729" cy="246205"/>
          </a:xfrm>
          <a:prstGeom prst="rect">
            <a:avLst/>
          </a:prstGeom>
          <a:noFill/>
        </p:spPr>
        <p:txBody>
          <a:bodyPr wrap="square"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Régionale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(clientèle sur l’île de Montréal) / </a:t>
            </a:r>
            <a:r>
              <a:rPr lang="fr-CA" sz="1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Regional</a:t>
            </a: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(population on the Island of 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Montreal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1" name="ZoneTexte 30"/>
          <p:cNvSpPr txBox="1"/>
          <p:nvPr userDrawn="1"/>
        </p:nvSpPr>
        <p:spPr>
          <a:xfrm>
            <a:off x="696384" y="6028824"/>
            <a:ext cx="7559856" cy="400093"/>
          </a:xfrm>
          <a:prstGeom prst="rect">
            <a:avLst/>
          </a:prstGeom>
          <a:noFill/>
        </p:spPr>
        <p:txBody>
          <a:bodyPr wrap="square"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Suprarégionale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(clientèle à travers le Québec) / </a:t>
            </a:r>
            <a:r>
              <a:rPr lang="fr-CA" sz="1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Supraregional</a:t>
            </a: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(population 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throughout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the province)</a:t>
            </a:r>
          </a:p>
          <a:p>
            <a:pPr>
              <a:defRPr/>
            </a:pPr>
            <a:endParaRPr lang="fr-CA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2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 userDrawn="1"/>
        </p:nvSpPr>
        <p:spPr>
          <a:xfrm>
            <a:off x="514352" y="6319880"/>
            <a:ext cx="182033" cy="147637"/>
          </a:xfrm>
          <a:prstGeom prst="rect">
            <a:avLst/>
          </a:prstGeom>
          <a:solidFill>
            <a:srgbClr val="6A6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34" name="ZoneTexte 33"/>
          <p:cNvSpPr txBox="1"/>
          <p:nvPr userDrawn="1"/>
        </p:nvSpPr>
        <p:spPr>
          <a:xfrm>
            <a:off x="696384" y="6264317"/>
            <a:ext cx="5639643" cy="400093"/>
          </a:xfrm>
          <a:prstGeom prst="rect">
            <a:avLst/>
          </a:prstGeom>
          <a:noFill/>
        </p:spPr>
        <p:txBody>
          <a:bodyPr wrap="square" lIns="91423" tIns="45712" rIns="91423" bIns="45712">
            <a:spAutoFit/>
          </a:bodyPr>
          <a:lstStyle/>
          <a:p>
            <a:pPr>
              <a:defRPr/>
            </a:pP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Fédérale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(clientèle à travers le Canada) / </a:t>
            </a:r>
            <a:r>
              <a:rPr lang="fr-CA" sz="1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Federal</a:t>
            </a:r>
            <a:r>
              <a:rPr lang="fr-CA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(population </a:t>
            </a:r>
            <a:r>
              <a:rPr lang="fr-CA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throughout</a:t>
            </a:r>
            <a:r>
              <a:rPr lang="fr-CA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Canada)</a:t>
            </a:r>
          </a:p>
          <a:p>
            <a:pPr>
              <a:defRPr/>
            </a:pPr>
            <a:endParaRPr lang="fr-CA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DESSERTES | </a:t>
            </a:r>
            <a:r>
              <a:rPr lang="fr-CA" altLang="fr-FR" sz="21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CATCHMENT</a:t>
            </a:r>
          </a:p>
        </p:txBody>
      </p:sp>
      <p:pic>
        <p:nvPicPr>
          <p:cNvPr id="36" name="Imag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06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 CIUSSS ODIM en bre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</p:txBody>
      </p:sp>
      <p:pic>
        <p:nvPicPr>
          <p:cNvPr id="46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Connecteur droit 47"/>
          <p:cNvCxnSpPr/>
          <p:nvPr userDrawn="1"/>
        </p:nvCxnSpPr>
        <p:spPr>
          <a:xfrm>
            <a:off x="6487584" y="3389315"/>
            <a:ext cx="0" cy="120967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 userDrawn="1"/>
        </p:nvCxnSpPr>
        <p:spPr>
          <a:xfrm>
            <a:off x="11277600" y="2736851"/>
            <a:ext cx="0" cy="18542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 userDrawn="1"/>
        </p:nvCxnSpPr>
        <p:spPr>
          <a:xfrm flipV="1">
            <a:off x="8993717" y="3017839"/>
            <a:ext cx="0" cy="15763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 userDrawn="1"/>
        </p:nvCxnSpPr>
        <p:spPr>
          <a:xfrm flipV="1">
            <a:off x="1583267" y="3463927"/>
            <a:ext cx="0" cy="112712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 userDrawn="1"/>
        </p:nvCxnSpPr>
        <p:spPr>
          <a:xfrm>
            <a:off x="7795684" y="3608390"/>
            <a:ext cx="0" cy="9794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 userDrawn="1"/>
        </p:nvCxnSpPr>
        <p:spPr>
          <a:xfrm>
            <a:off x="1009651" y="4591050"/>
            <a:ext cx="1072726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 userDrawn="1"/>
        </p:nvCxnSpPr>
        <p:spPr>
          <a:xfrm>
            <a:off x="11736917" y="4456114"/>
            <a:ext cx="0" cy="3048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 userDrawn="1"/>
        </p:nvCxnSpPr>
        <p:spPr>
          <a:xfrm>
            <a:off x="10210800" y="3086101"/>
            <a:ext cx="0" cy="151606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 userDrawn="1"/>
        </p:nvSpPr>
        <p:spPr>
          <a:xfrm>
            <a:off x="9511496" y="2307994"/>
            <a:ext cx="1325033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  <a:cs typeface="Arial" panose="020B0604020202020204" pitchFamily="34" charset="0"/>
              </a:rPr>
              <a:t>Visites</a:t>
            </a:r>
          </a:p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  <a:cs typeface="Arial" panose="020B0604020202020204" pitchFamily="34" charset="0"/>
              </a:rPr>
              <a:t>urgences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110 437</a:t>
            </a:r>
          </a:p>
        </p:txBody>
      </p:sp>
      <p:sp>
        <p:nvSpPr>
          <p:cNvPr id="57" name="ZoneTexte 56"/>
          <p:cNvSpPr txBox="1"/>
          <p:nvPr userDrawn="1"/>
        </p:nvSpPr>
        <p:spPr>
          <a:xfrm>
            <a:off x="696384" y="2843212"/>
            <a:ext cx="1775883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anose="020B0604020202020204" pitchFamily="34" charset="0"/>
              </a:rPr>
              <a:t>Employés</a:t>
            </a:r>
          </a:p>
          <a:p>
            <a:pPr algn="ctr"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anose="020B0604020202020204" pitchFamily="34" charset="0"/>
              </a:rPr>
              <a:t>10 500</a:t>
            </a:r>
          </a:p>
        </p:txBody>
      </p:sp>
      <p:sp>
        <p:nvSpPr>
          <p:cNvPr id="58" name="ZoneTexte 57"/>
          <p:cNvSpPr txBox="1"/>
          <p:nvPr userDrawn="1"/>
        </p:nvSpPr>
        <p:spPr>
          <a:xfrm>
            <a:off x="7929033" y="1974851"/>
            <a:ext cx="2127251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  <a:cs typeface="Arial" panose="020B0604020202020204" pitchFamily="34" charset="0"/>
              </a:rPr>
              <a:t>Budget de recherche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26,5 M $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9933519" y="1708152"/>
            <a:ext cx="2643716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300" b="1">
                <a:solidFill>
                  <a:srgbClr val="000000"/>
                </a:solidFill>
                <a:latin typeface="Arial" panose="020B0604020202020204" pitchFamily="34" charset="0"/>
              </a:rPr>
              <a:t>Civières </a:t>
            </a:r>
          </a:p>
          <a:p>
            <a:pPr algn="ctr">
              <a:defRPr/>
            </a:pPr>
            <a:r>
              <a:rPr lang="fr-CA" altLang="fr-FR" sz="1300" b="1">
                <a:solidFill>
                  <a:srgbClr val="000000"/>
                </a:solidFill>
                <a:latin typeface="Arial" panose="020B0604020202020204" pitchFamily="34" charset="0"/>
              </a:rPr>
              <a:t>urgences</a:t>
            </a:r>
          </a:p>
          <a:p>
            <a:pPr algn="ctr">
              <a:defRPr/>
            </a:pPr>
            <a:r>
              <a:rPr lang="fr-CA" altLang="fr-FR" sz="1300">
                <a:solidFill>
                  <a:srgbClr val="000000"/>
                </a:solidFill>
                <a:latin typeface="Arial" panose="020B0604020202020204" pitchFamily="34" charset="0"/>
              </a:rPr>
              <a:t>74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 flipV="1">
            <a:off x="2789767" y="3074989"/>
            <a:ext cx="0" cy="1524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 userDrawn="1"/>
        </p:nvSpPr>
        <p:spPr>
          <a:xfrm>
            <a:off x="6726942" y="2804636"/>
            <a:ext cx="2129367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  <a:cs typeface="Arial" panose="020B0604020202020204" pitchFamily="34" charset="0"/>
              </a:rPr>
              <a:t>Centres de recherche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2" name="Connecteur droit 61"/>
          <p:cNvCxnSpPr/>
          <p:nvPr userDrawn="1"/>
        </p:nvCxnSpPr>
        <p:spPr>
          <a:xfrm flipV="1">
            <a:off x="5266267" y="2843214"/>
            <a:ext cx="16933" cy="175101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 userDrawn="1"/>
        </p:nvSpPr>
        <p:spPr>
          <a:xfrm>
            <a:off x="4203702" y="1853826"/>
            <a:ext cx="2131484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anose="020B0604020202020204" pitchFamily="34" charset="0"/>
              </a:rPr>
              <a:t>Désignations universitaires </a:t>
            </a:r>
          </a:p>
          <a:p>
            <a:pPr algn="ctr"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4" name="Ellipse 63"/>
          <p:cNvSpPr/>
          <p:nvPr userDrawn="1"/>
        </p:nvSpPr>
        <p:spPr>
          <a:xfrm>
            <a:off x="1517653" y="453707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5" name="Ellipse 64"/>
          <p:cNvSpPr/>
          <p:nvPr userDrawn="1"/>
        </p:nvSpPr>
        <p:spPr>
          <a:xfrm>
            <a:off x="2732619" y="453707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6" name="Ellipse 65"/>
          <p:cNvSpPr/>
          <p:nvPr userDrawn="1"/>
        </p:nvSpPr>
        <p:spPr>
          <a:xfrm>
            <a:off x="5183719" y="453390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7" name="Ellipse 66"/>
          <p:cNvSpPr/>
          <p:nvPr userDrawn="1"/>
        </p:nvSpPr>
        <p:spPr>
          <a:xfrm>
            <a:off x="6405033" y="4540250"/>
            <a:ext cx="137584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8" name="Ellipse 67"/>
          <p:cNvSpPr/>
          <p:nvPr userDrawn="1"/>
        </p:nvSpPr>
        <p:spPr>
          <a:xfrm>
            <a:off x="7723719" y="4532315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9" name="Ellipse 68"/>
          <p:cNvSpPr/>
          <p:nvPr userDrawn="1"/>
        </p:nvSpPr>
        <p:spPr>
          <a:xfrm>
            <a:off x="8925986" y="453390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70" name="Ellipse 69"/>
          <p:cNvSpPr/>
          <p:nvPr userDrawn="1"/>
        </p:nvSpPr>
        <p:spPr>
          <a:xfrm>
            <a:off x="10124019" y="454025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71" name="Ellipse 70"/>
          <p:cNvSpPr/>
          <p:nvPr userDrawn="1"/>
        </p:nvSpPr>
        <p:spPr>
          <a:xfrm>
            <a:off x="11197167" y="4543425"/>
            <a:ext cx="137584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72" name="ZoneTexte 71"/>
          <p:cNvSpPr txBox="1"/>
          <p:nvPr userDrawn="1"/>
        </p:nvSpPr>
        <p:spPr>
          <a:xfrm>
            <a:off x="1919817" y="2438399"/>
            <a:ext cx="1775883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anose="020B0604020202020204" pitchFamily="34" charset="0"/>
              </a:rPr>
              <a:t>Médecins</a:t>
            </a:r>
          </a:p>
          <a:p>
            <a:pPr algn="ctr"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anose="020B0604020202020204" pitchFamily="34" charset="0"/>
              </a:rPr>
              <a:t>760</a:t>
            </a:r>
          </a:p>
        </p:txBody>
      </p:sp>
      <p:sp>
        <p:nvSpPr>
          <p:cNvPr id="73" name="ZoneTexte 72"/>
          <p:cNvSpPr txBox="1"/>
          <p:nvPr userDrawn="1"/>
        </p:nvSpPr>
        <p:spPr>
          <a:xfrm>
            <a:off x="5406795" y="2528899"/>
            <a:ext cx="2129367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  <a:cs typeface="Arial" panose="020B0604020202020204" pitchFamily="34" charset="0"/>
              </a:rPr>
              <a:t>Chercheurs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67</a:t>
            </a:r>
          </a:p>
        </p:txBody>
      </p:sp>
      <p:cxnSp>
        <p:nvCxnSpPr>
          <p:cNvPr id="74" name="Connecteur droit 73"/>
          <p:cNvCxnSpPr/>
          <p:nvPr userDrawn="1"/>
        </p:nvCxnSpPr>
        <p:spPr>
          <a:xfrm flipV="1">
            <a:off x="4072467" y="3074989"/>
            <a:ext cx="0" cy="1524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Ellipse 74"/>
          <p:cNvSpPr/>
          <p:nvPr userDrawn="1"/>
        </p:nvSpPr>
        <p:spPr>
          <a:xfrm>
            <a:off x="4015319" y="453707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76" name="ZoneTexte 75"/>
          <p:cNvSpPr txBox="1"/>
          <p:nvPr userDrawn="1"/>
        </p:nvSpPr>
        <p:spPr>
          <a:xfrm>
            <a:off x="3179235" y="2470950"/>
            <a:ext cx="1775884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  <a:cs typeface="Arial" panose="020B0604020202020204" pitchFamily="34" charset="0"/>
              </a:rPr>
              <a:t>Budget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800 M $</a:t>
            </a:r>
          </a:p>
        </p:txBody>
      </p:sp>
      <p:grpSp>
        <p:nvGrpSpPr>
          <p:cNvPr id="77" name="Groupe 49"/>
          <p:cNvGrpSpPr>
            <a:grpSpLocks/>
          </p:cNvGrpSpPr>
          <p:nvPr userDrawn="1"/>
        </p:nvGrpSpPr>
        <p:grpSpPr bwMode="auto">
          <a:xfrm>
            <a:off x="275169" y="4249739"/>
            <a:ext cx="844551" cy="633412"/>
            <a:chOff x="3163432" y="2712484"/>
            <a:chExt cx="450050" cy="450050"/>
          </a:xfrm>
        </p:grpSpPr>
        <p:sp>
          <p:nvSpPr>
            <p:cNvPr id="78" name="Ellipse 77"/>
            <p:cNvSpPr/>
            <p:nvPr userDrawn="1"/>
          </p:nvSpPr>
          <p:spPr>
            <a:xfrm>
              <a:off x="3163432" y="2712484"/>
              <a:ext cx="450050" cy="450050"/>
            </a:xfrm>
            <a:prstGeom prst="ellipse">
              <a:avLst/>
            </a:prstGeom>
            <a:solidFill>
              <a:srgbClr val="E56E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800">
                <a:solidFill>
                  <a:srgbClr val="FFFFFF"/>
                </a:solidFill>
              </a:endParaRPr>
            </a:p>
          </p:txBody>
        </p:sp>
        <p:pic>
          <p:nvPicPr>
            <p:cNvPr id="79" name="Image 5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636" y="2759711"/>
              <a:ext cx="326634" cy="32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" name="Image 4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634" y="2393952"/>
            <a:ext cx="6667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Image 4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3019427"/>
            <a:ext cx="66674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Image 4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2" y="2925764"/>
            <a:ext cx="666751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Image 4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4" y="2528888"/>
            <a:ext cx="666751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Image 4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86" y="3460750"/>
            <a:ext cx="66674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Image 4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1" y="2981327"/>
            <a:ext cx="6667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Image 4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67" y="3319464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Image 4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2933700"/>
            <a:ext cx="68368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Image 5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68" y="2663826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LE CIUSSS ODIM EN BREF</a:t>
            </a:r>
          </a:p>
        </p:txBody>
      </p:sp>
    </p:spTree>
    <p:extLst>
      <p:ext uri="{BB962C8B-B14F-4D97-AF65-F5344CB8AC3E}">
        <p14:creationId xmlns:p14="http://schemas.microsoft.com/office/powerpoint/2010/main" val="2062156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 CIUSSS ODIM en bref 1_ANGL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0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</p:txBody>
      </p:sp>
      <p:pic>
        <p:nvPicPr>
          <p:cNvPr id="46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Connecteur droit 47"/>
          <p:cNvCxnSpPr/>
          <p:nvPr userDrawn="1"/>
        </p:nvCxnSpPr>
        <p:spPr>
          <a:xfrm>
            <a:off x="6487584" y="3389315"/>
            <a:ext cx="0" cy="120967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 userDrawn="1"/>
        </p:nvCxnSpPr>
        <p:spPr>
          <a:xfrm>
            <a:off x="11277600" y="2736851"/>
            <a:ext cx="0" cy="18542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 userDrawn="1"/>
        </p:nvCxnSpPr>
        <p:spPr>
          <a:xfrm flipV="1">
            <a:off x="8993717" y="3017839"/>
            <a:ext cx="0" cy="15763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 userDrawn="1"/>
        </p:nvCxnSpPr>
        <p:spPr>
          <a:xfrm flipV="1">
            <a:off x="1583267" y="3463927"/>
            <a:ext cx="0" cy="112712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 userDrawn="1"/>
        </p:nvCxnSpPr>
        <p:spPr>
          <a:xfrm>
            <a:off x="7795684" y="3608390"/>
            <a:ext cx="0" cy="9794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 userDrawn="1"/>
        </p:nvCxnSpPr>
        <p:spPr>
          <a:xfrm>
            <a:off x="1009651" y="4591050"/>
            <a:ext cx="1072726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 userDrawn="1"/>
        </p:nvCxnSpPr>
        <p:spPr>
          <a:xfrm>
            <a:off x="11736917" y="4456114"/>
            <a:ext cx="0" cy="3048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 userDrawn="1"/>
        </p:nvCxnSpPr>
        <p:spPr>
          <a:xfrm>
            <a:off x="10210800" y="3086101"/>
            <a:ext cx="0" cy="151606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 userDrawn="1"/>
        </p:nvCxnSpPr>
        <p:spPr>
          <a:xfrm flipV="1">
            <a:off x="2789767" y="3074989"/>
            <a:ext cx="0" cy="1524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 userDrawn="1"/>
        </p:nvCxnSpPr>
        <p:spPr>
          <a:xfrm flipV="1">
            <a:off x="5266267" y="2843214"/>
            <a:ext cx="16933" cy="175101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Ellipse 57"/>
          <p:cNvSpPr/>
          <p:nvPr userDrawn="1"/>
        </p:nvSpPr>
        <p:spPr>
          <a:xfrm>
            <a:off x="1517653" y="453707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59" name="Ellipse 58"/>
          <p:cNvSpPr/>
          <p:nvPr userDrawn="1"/>
        </p:nvSpPr>
        <p:spPr>
          <a:xfrm>
            <a:off x="2732619" y="453707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0" name="Ellipse 59"/>
          <p:cNvSpPr/>
          <p:nvPr userDrawn="1"/>
        </p:nvSpPr>
        <p:spPr>
          <a:xfrm>
            <a:off x="5183719" y="453390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1" name="Ellipse 60"/>
          <p:cNvSpPr/>
          <p:nvPr userDrawn="1"/>
        </p:nvSpPr>
        <p:spPr>
          <a:xfrm>
            <a:off x="6405033" y="4540250"/>
            <a:ext cx="137584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2" name="Ellipse 61"/>
          <p:cNvSpPr/>
          <p:nvPr userDrawn="1"/>
        </p:nvSpPr>
        <p:spPr>
          <a:xfrm>
            <a:off x="7723719" y="4532315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3" name="Ellipse 62"/>
          <p:cNvSpPr/>
          <p:nvPr userDrawn="1"/>
        </p:nvSpPr>
        <p:spPr>
          <a:xfrm>
            <a:off x="8925986" y="453390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4" name="Ellipse 63"/>
          <p:cNvSpPr/>
          <p:nvPr userDrawn="1"/>
        </p:nvSpPr>
        <p:spPr>
          <a:xfrm>
            <a:off x="10124019" y="454025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5" name="Ellipse 64"/>
          <p:cNvSpPr/>
          <p:nvPr userDrawn="1"/>
        </p:nvSpPr>
        <p:spPr>
          <a:xfrm>
            <a:off x="11197167" y="4543425"/>
            <a:ext cx="137584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cxnSp>
        <p:nvCxnSpPr>
          <p:cNvPr id="66" name="Connecteur droit 65"/>
          <p:cNvCxnSpPr/>
          <p:nvPr userDrawn="1"/>
        </p:nvCxnSpPr>
        <p:spPr>
          <a:xfrm flipV="1">
            <a:off x="4072467" y="3074989"/>
            <a:ext cx="0" cy="1524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 userDrawn="1"/>
        </p:nvSpPr>
        <p:spPr>
          <a:xfrm>
            <a:off x="4015319" y="453707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grpSp>
        <p:nvGrpSpPr>
          <p:cNvPr id="68" name="Groupe 49"/>
          <p:cNvGrpSpPr>
            <a:grpSpLocks/>
          </p:cNvGrpSpPr>
          <p:nvPr userDrawn="1"/>
        </p:nvGrpSpPr>
        <p:grpSpPr bwMode="auto">
          <a:xfrm>
            <a:off x="275169" y="4249739"/>
            <a:ext cx="844551" cy="633412"/>
            <a:chOff x="3163432" y="2712484"/>
            <a:chExt cx="450050" cy="450050"/>
          </a:xfrm>
        </p:grpSpPr>
        <p:sp>
          <p:nvSpPr>
            <p:cNvPr id="69" name="Ellipse 68"/>
            <p:cNvSpPr/>
            <p:nvPr userDrawn="1"/>
          </p:nvSpPr>
          <p:spPr>
            <a:xfrm>
              <a:off x="3163432" y="2712484"/>
              <a:ext cx="450050" cy="450050"/>
            </a:xfrm>
            <a:prstGeom prst="ellipse">
              <a:avLst/>
            </a:prstGeom>
            <a:solidFill>
              <a:srgbClr val="E56E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800">
                <a:solidFill>
                  <a:srgbClr val="FFFFFF"/>
                </a:solidFill>
              </a:endParaRPr>
            </a:p>
          </p:txBody>
        </p:sp>
        <p:pic>
          <p:nvPicPr>
            <p:cNvPr id="70" name="Image 5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636" y="2759711"/>
              <a:ext cx="326634" cy="32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" name="Image 4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634" y="2393952"/>
            <a:ext cx="6667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Image 4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3019427"/>
            <a:ext cx="66674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Image 4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2" y="2925764"/>
            <a:ext cx="666751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Image 4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4" y="2528888"/>
            <a:ext cx="666751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Image 4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86" y="3460750"/>
            <a:ext cx="66674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 4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1" y="2981327"/>
            <a:ext cx="6667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 4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67" y="3319464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Image 4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2933700"/>
            <a:ext cx="68368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Image 5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68" y="2663826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THE MWI IUHSSC: FAST FACTS</a:t>
            </a:r>
          </a:p>
        </p:txBody>
      </p:sp>
      <p:sp>
        <p:nvSpPr>
          <p:cNvPr id="123" name="ZoneTexte 122"/>
          <p:cNvSpPr txBox="1"/>
          <p:nvPr userDrawn="1"/>
        </p:nvSpPr>
        <p:spPr>
          <a:xfrm>
            <a:off x="696384" y="2843213"/>
            <a:ext cx="1775883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 err="1">
                <a:solidFill>
                  <a:srgbClr val="000000"/>
                </a:solidFill>
                <a:ea typeface="Roboto Bold" pitchFamily="2" charset="0"/>
              </a:rPr>
              <a:t>Employees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10,500</a:t>
            </a:r>
          </a:p>
        </p:txBody>
      </p:sp>
      <p:sp>
        <p:nvSpPr>
          <p:cNvPr id="124" name="ZoneTexte 123"/>
          <p:cNvSpPr txBox="1"/>
          <p:nvPr userDrawn="1"/>
        </p:nvSpPr>
        <p:spPr>
          <a:xfrm>
            <a:off x="1896535" y="2438400"/>
            <a:ext cx="1775884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 err="1">
                <a:solidFill>
                  <a:srgbClr val="000000"/>
                </a:solidFill>
                <a:ea typeface="Roboto Bold" pitchFamily="2" charset="0"/>
              </a:rPr>
              <a:t>Physicians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760</a:t>
            </a:r>
          </a:p>
        </p:txBody>
      </p:sp>
      <p:sp>
        <p:nvSpPr>
          <p:cNvPr id="125" name="ZoneTexte 124"/>
          <p:cNvSpPr txBox="1"/>
          <p:nvPr userDrawn="1"/>
        </p:nvSpPr>
        <p:spPr>
          <a:xfrm>
            <a:off x="3122086" y="2438400"/>
            <a:ext cx="1833033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Budget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$800M</a:t>
            </a:r>
          </a:p>
        </p:txBody>
      </p:sp>
      <p:sp>
        <p:nvSpPr>
          <p:cNvPr id="126" name="ZoneTexte 125"/>
          <p:cNvSpPr txBox="1"/>
          <p:nvPr userDrawn="1"/>
        </p:nvSpPr>
        <p:spPr>
          <a:xfrm>
            <a:off x="4330700" y="1604965"/>
            <a:ext cx="1839384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Affiliations </a:t>
            </a:r>
            <a:r>
              <a:rPr lang="fr-CA" sz="1300" b="1" dirty="0" err="1">
                <a:solidFill>
                  <a:srgbClr val="000000"/>
                </a:solidFill>
                <a:ea typeface="Roboto Bold" pitchFamily="2" charset="0"/>
              </a:rPr>
              <a:t>with</a:t>
            </a: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 McGill </a:t>
            </a:r>
            <a:r>
              <a:rPr lang="fr-CA" sz="1300" b="1" dirty="0" err="1">
                <a:solidFill>
                  <a:srgbClr val="000000"/>
                </a:solidFill>
                <a:ea typeface="Roboto Bold" pitchFamily="2" charset="0"/>
              </a:rPr>
              <a:t>University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3</a:t>
            </a:r>
          </a:p>
        </p:txBody>
      </p:sp>
      <p:sp>
        <p:nvSpPr>
          <p:cNvPr id="127" name="ZoneTexte 126"/>
          <p:cNvSpPr txBox="1"/>
          <p:nvPr userDrawn="1"/>
        </p:nvSpPr>
        <p:spPr>
          <a:xfrm>
            <a:off x="5420786" y="2484439"/>
            <a:ext cx="2129367" cy="553982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marL="12699" algn="ctr">
              <a:lnSpc>
                <a:spcPts val="1800"/>
              </a:lnSpc>
              <a:defRPr/>
            </a:pPr>
            <a:r>
              <a:rPr lang="en-CA" sz="1300" b="1" dirty="0">
                <a:solidFill>
                  <a:srgbClr val="000000"/>
                </a:solidFill>
                <a:ea typeface="Roboto Bold" pitchFamily="2" charset="0"/>
              </a:rPr>
              <a:t>Researchers</a:t>
            </a:r>
          </a:p>
          <a:p>
            <a:pPr marL="12699" algn="ctr">
              <a:lnSpc>
                <a:spcPts val="1800"/>
              </a:lnSpc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67</a:t>
            </a:r>
          </a:p>
        </p:txBody>
      </p:sp>
      <p:sp>
        <p:nvSpPr>
          <p:cNvPr id="128" name="ZoneTexte 127"/>
          <p:cNvSpPr txBox="1"/>
          <p:nvPr userDrawn="1"/>
        </p:nvSpPr>
        <p:spPr>
          <a:xfrm>
            <a:off x="6726769" y="2757489"/>
            <a:ext cx="2129367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 err="1">
                <a:solidFill>
                  <a:srgbClr val="000000"/>
                </a:solidFill>
                <a:ea typeface="Roboto Bold" pitchFamily="2" charset="0"/>
              </a:rPr>
              <a:t>Research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centres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2</a:t>
            </a:r>
          </a:p>
        </p:txBody>
      </p:sp>
      <p:sp>
        <p:nvSpPr>
          <p:cNvPr id="129" name="ZoneTexte 128"/>
          <p:cNvSpPr txBox="1"/>
          <p:nvPr userDrawn="1"/>
        </p:nvSpPr>
        <p:spPr>
          <a:xfrm>
            <a:off x="8153400" y="1960563"/>
            <a:ext cx="1634067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en-CA" sz="1300" b="1" dirty="0">
                <a:solidFill>
                  <a:srgbClr val="000000"/>
                </a:solidFill>
                <a:cs typeface="Arial"/>
              </a:rPr>
              <a:t>Research budget </a:t>
            </a:r>
            <a:r>
              <a:rPr lang="en-CA" sz="1300" dirty="0">
                <a:solidFill>
                  <a:srgbClr val="000000"/>
                </a:solidFill>
                <a:cs typeface="Arial"/>
              </a:rPr>
              <a:t>$2</a:t>
            </a:r>
            <a:r>
              <a:rPr lang="en-CA" sz="1300" spc="-10" dirty="0">
                <a:solidFill>
                  <a:srgbClr val="000000"/>
                </a:solidFill>
                <a:cs typeface="Arial"/>
              </a:rPr>
              <a:t>6.</a:t>
            </a:r>
            <a:r>
              <a:rPr lang="en-CA" sz="1300" dirty="0">
                <a:solidFill>
                  <a:srgbClr val="000000"/>
                </a:solidFill>
                <a:cs typeface="Arial"/>
              </a:rPr>
              <a:t>5M</a:t>
            </a:r>
            <a:endParaRPr lang="fr-CA" sz="1300" dirty="0">
              <a:solidFill>
                <a:srgbClr val="000000"/>
              </a:solidFill>
              <a:ea typeface="Roboto" pitchFamily="2" charset="0"/>
            </a:endParaRPr>
          </a:p>
        </p:txBody>
      </p:sp>
      <p:sp>
        <p:nvSpPr>
          <p:cNvPr id="130" name="ZoneTexte 129"/>
          <p:cNvSpPr txBox="1"/>
          <p:nvPr userDrawn="1"/>
        </p:nvSpPr>
        <p:spPr>
          <a:xfrm>
            <a:off x="9522886" y="2259014"/>
            <a:ext cx="1325033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ER</a:t>
            </a:r>
          </a:p>
          <a:p>
            <a:pPr algn="ctr">
              <a:defRPr/>
            </a:pPr>
            <a:r>
              <a:rPr lang="fr-CA" sz="1300" b="1" dirty="0" err="1">
                <a:solidFill>
                  <a:srgbClr val="000000"/>
                </a:solidFill>
                <a:ea typeface="Roboto Bold" pitchFamily="2" charset="0"/>
              </a:rPr>
              <a:t>visits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110,437</a:t>
            </a:r>
          </a:p>
        </p:txBody>
      </p:sp>
      <p:sp>
        <p:nvSpPr>
          <p:cNvPr id="131" name="ZoneTexte 130"/>
          <p:cNvSpPr txBox="1"/>
          <p:nvPr userDrawn="1"/>
        </p:nvSpPr>
        <p:spPr>
          <a:xfrm>
            <a:off x="9944102" y="1663700"/>
            <a:ext cx="2643717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en-CA" sz="1300" b="1" dirty="0">
                <a:solidFill>
                  <a:srgbClr val="000000"/>
                </a:solidFill>
                <a:cs typeface="Arial"/>
              </a:rPr>
              <a:t>ER </a:t>
            </a:r>
          </a:p>
          <a:p>
            <a:pPr algn="ctr">
              <a:defRPr/>
            </a:pPr>
            <a:r>
              <a:rPr lang="en-CA" sz="1300" b="1" dirty="0">
                <a:solidFill>
                  <a:srgbClr val="000000"/>
                </a:solidFill>
                <a:cs typeface="Arial"/>
              </a:rPr>
              <a:t>stretchers 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1311352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 CIUSSS ODIM en bref 1_bilin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28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  <a:p>
            <a:pPr>
              <a:defRPr/>
            </a:pPr>
            <a:endParaRPr lang="en-CA" altLang="fr-FR" sz="2000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altLang="fr-FR" sz="2000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  <a:p>
            <a:pPr>
              <a:defRPr/>
            </a:pPr>
            <a:endParaRPr lang="fr-CA" altLang="fr-FR" sz="2000" b="1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</p:txBody>
      </p:sp>
      <p:sp>
        <p:nvSpPr>
          <p:cNvPr id="128" name="ZoneTexte 127"/>
          <p:cNvSpPr txBox="1"/>
          <p:nvPr userDrawn="1"/>
        </p:nvSpPr>
        <p:spPr>
          <a:xfrm>
            <a:off x="9157480" y="2055621"/>
            <a:ext cx="1979081" cy="877147"/>
          </a:xfrm>
          <a:prstGeom prst="rect">
            <a:avLst/>
          </a:prstGeom>
          <a:noFill/>
        </p:spPr>
        <p:txBody>
          <a:bodyPr wrap="square"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Visites</a:t>
            </a:r>
          </a:p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Urgences</a:t>
            </a: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ea typeface="Roboto Bold" pitchFamily="2" charset="0"/>
              </a:rPr>
              <a:t>ER </a:t>
            </a:r>
            <a:r>
              <a:rPr lang="fr-CA" sz="1200" dirty="0" err="1">
                <a:solidFill>
                  <a:srgbClr val="000000"/>
                </a:solidFill>
                <a:ea typeface="Roboto Bold" pitchFamily="2" charset="0"/>
              </a:rPr>
              <a:t>visits</a:t>
            </a:r>
            <a:endParaRPr lang="fr-CA" sz="1200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110 437</a:t>
            </a:r>
          </a:p>
        </p:txBody>
      </p:sp>
      <p:sp>
        <p:nvSpPr>
          <p:cNvPr id="129" name="ZoneTexte 128"/>
          <p:cNvSpPr txBox="1"/>
          <p:nvPr userDrawn="1"/>
        </p:nvSpPr>
        <p:spPr>
          <a:xfrm>
            <a:off x="695400" y="2618911"/>
            <a:ext cx="1775883" cy="677092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Employés</a:t>
            </a: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cs typeface="Arial"/>
              </a:rPr>
              <a:t>Empl</a:t>
            </a:r>
            <a:r>
              <a:rPr lang="fr-CA" sz="1200" spc="5" dirty="0">
                <a:solidFill>
                  <a:srgbClr val="000000"/>
                </a:solidFill>
                <a:cs typeface="Arial"/>
              </a:rPr>
              <a:t>o</a:t>
            </a:r>
            <a:r>
              <a:rPr lang="fr-CA" sz="1200" spc="-20" dirty="0">
                <a:solidFill>
                  <a:srgbClr val="000000"/>
                </a:solidFill>
                <a:cs typeface="Arial"/>
              </a:rPr>
              <a:t>y</a:t>
            </a:r>
            <a:r>
              <a:rPr lang="fr-CA" sz="1200" dirty="0">
                <a:solidFill>
                  <a:srgbClr val="000000"/>
                </a:solidFill>
                <a:cs typeface="Arial"/>
              </a:rPr>
              <a:t>e</a:t>
            </a:r>
            <a:r>
              <a:rPr lang="fr-CA" sz="1200" spc="-10" dirty="0">
                <a:solidFill>
                  <a:srgbClr val="000000"/>
                </a:solidFill>
                <a:cs typeface="Arial"/>
              </a:rPr>
              <a:t>e</a:t>
            </a:r>
            <a:r>
              <a:rPr lang="fr-CA" sz="1200" dirty="0">
                <a:solidFill>
                  <a:srgbClr val="000000"/>
                </a:solidFill>
                <a:cs typeface="Arial"/>
              </a:rPr>
              <a:t>s</a:t>
            </a:r>
            <a:endParaRPr lang="fr-CA" sz="1300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10 500</a:t>
            </a:r>
          </a:p>
        </p:txBody>
      </p:sp>
      <p:sp>
        <p:nvSpPr>
          <p:cNvPr id="130" name="ZoneTexte 129"/>
          <p:cNvSpPr txBox="1"/>
          <p:nvPr userDrawn="1"/>
        </p:nvSpPr>
        <p:spPr>
          <a:xfrm>
            <a:off x="7929189" y="1290536"/>
            <a:ext cx="2127251" cy="677092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Budget de recherche</a:t>
            </a:r>
          </a:p>
          <a:p>
            <a:pPr algn="ctr">
              <a:defRPr/>
            </a:pPr>
            <a:r>
              <a:rPr lang="en-CA" sz="1200" dirty="0">
                <a:solidFill>
                  <a:srgbClr val="000000"/>
                </a:solidFill>
                <a:cs typeface="Arial"/>
              </a:rPr>
              <a:t>Research budget</a:t>
            </a:r>
            <a:endParaRPr lang="fr-CA" sz="1200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26,5 M $</a:t>
            </a:r>
          </a:p>
        </p:txBody>
      </p:sp>
      <p:sp>
        <p:nvSpPr>
          <p:cNvPr id="131" name="ZoneTexte 130"/>
          <p:cNvSpPr txBox="1"/>
          <p:nvPr userDrawn="1"/>
        </p:nvSpPr>
        <p:spPr>
          <a:xfrm>
            <a:off x="9936429" y="1313766"/>
            <a:ext cx="2643716" cy="1061813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Civières </a:t>
            </a:r>
          </a:p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Urgences</a:t>
            </a:r>
          </a:p>
          <a:p>
            <a:pPr algn="ctr">
              <a:defRPr/>
            </a:pPr>
            <a:r>
              <a:rPr lang="en-CA" sz="1200" dirty="0">
                <a:solidFill>
                  <a:srgbClr val="000000"/>
                </a:solidFill>
                <a:cs typeface="Arial"/>
              </a:rPr>
              <a:t>ER </a:t>
            </a:r>
          </a:p>
          <a:p>
            <a:pPr algn="ctr">
              <a:defRPr/>
            </a:pPr>
            <a:r>
              <a:rPr lang="en-CA" sz="1200" dirty="0">
                <a:solidFill>
                  <a:srgbClr val="000000"/>
                </a:solidFill>
                <a:cs typeface="Arial"/>
              </a:rPr>
              <a:t>stretchers</a:t>
            </a:r>
            <a:endParaRPr lang="fr-CA" sz="1200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74</a:t>
            </a:r>
          </a:p>
        </p:txBody>
      </p:sp>
      <p:sp>
        <p:nvSpPr>
          <p:cNvPr id="132" name="ZoneTexte 131"/>
          <p:cNvSpPr txBox="1"/>
          <p:nvPr userDrawn="1"/>
        </p:nvSpPr>
        <p:spPr>
          <a:xfrm>
            <a:off x="6726942" y="2479104"/>
            <a:ext cx="2129367" cy="861758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Centres de recherche</a:t>
            </a: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ea typeface="Roboto Bold" pitchFamily="2" charset="0"/>
              </a:rPr>
              <a:t>Research</a:t>
            </a: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ea typeface="Roboto Bold" pitchFamily="2" charset="0"/>
              </a:rPr>
              <a:t>centres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2</a:t>
            </a:r>
          </a:p>
        </p:txBody>
      </p:sp>
      <p:sp>
        <p:nvSpPr>
          <p:cNvPr id="133" name="ZoneTexte 132"/>
          <p:cNvSpPr txBox="1"/>
          <p:nvPr userDrawn="1"/>
        </p:nvSpPr>
        <p:spPr>
          <a:xfrm>
            <a:off x="4259941" y="1428161"/>
            <a:ext cx="1991763" cy="877147"/>
          </a:xfrm>
          <a:prstGeom prst="rect">
            <a:avLst/>
          </a:prstGeom>
          <a:noFill/>
        </p:spPr>
        <p:txBody>
          <a:bodyPr wrap="square"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Désignations</a:t>
            </a:r>
          </a:p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universitaires</a:t>
            </a:r>
          </a:p>
          <a:p>
            <a:pPr algn="ctr">
              <a:defRPr/>
            </a:pPr>
            <a:r>
              <a:rPr lang="fr-CA" sz="1200" dirty="0" err="1">
                <a:solidFill>
                  <a:srgbClr val="000000"/>
                </a:solidFill>
                <a:ea typeface="Roboto Bold" pitchFamily="2" charset="0"/>
              </a:rPr>
              <a:t>University</a:t>
            </a:r>
            <a:r>
              <a:rPr lang="fr-CA" sz="1200" dirty="0">
                <a:solidFill>
                  <a:srgbClr val="000000"/>
                </a:solidFill>
                <a:ea typeface="Roboto Bold" pitchFamily="2" charset="0"/>
              </a:rPr>
              <a:t> affiliations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2</a:t>
            </a:r>
          </a:p>
        </p:txBody>
      </p:sp>
      <p:sp>
        <p:nvSpPr>
          <p:cNvPr id="134" name="ZoneTexte 133"/>
          <p:cNvSpPr txBox="1"/>
          <p:nvPr userDrawn="1"/>
        </p:nvSpPr>
        <p:spPr>
          <a:xfrm>
            <a:off x="3155675" y="2241449"/>
            <a:ext cx="1775884" cy="677092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Médecins</a:t>
            </a: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ea typeface="Roboto Bold" pitchFamily="2" charset="0"/>
              </a:rPr>
              <a:t>Physicians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760</a:t>
            </a:r>
          </a:p>
        </p:txBody>
      </p:sp>
      <p:sp>
        <p:nvSpPr>
          <p:cNvPr id="135" name="ZoneTexte 134"/>
          <p:cNvSpPr txBox="1"/>
          <p:nvPr userDrawn="1"/>
        </p:nvSpPr>
        <p:spPr>
          <a:xfrm>
            <a:off x="5375922" y="2308375"/>
            <a:ext cx="2129367" cy="677092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Chercheurs</a:t>
            </a:r>
          </a:p>
          <a:p>
            <a:pPr algn="ctr">
              <a:defRPr/>
            </a:pPr>
            <a:r>
              <a:rPr lang="en-CA" sz="1200" dirty="0">
                <a:solidFill>
                  <a:srgbClr val="000000"/>
                </a:solidFill>
                <a:ea typeface="Roboto Bold" pitchFamily="2" charset="0"/>
              </a:rPr>
              <a:t>Researchers</a:t>
            </a:r>
            <a:endParaRPr lang="fr-CA" sz="1200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67</a:t>
            </a:r>
          </a:p>
        </p:txBody>
      </p:sp>
      <p:pic>
        <p:nvPicPr>
          <p:cNvPr id="136" name="Image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ZoneTexte 136"/>
          <p:cNvSpPr txBox="1"/>
          <p:nvPr userDrawn="1"/>
        </p:nvSpPr>
        <p:spPr>
          <a:xfrm>
            <a:off x="1919851" y="2425946"/>
            <a:ext cx="1775884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Budget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800 M $</a:t>
            </a:r>
          </a:p>
        </p:txBody>
      </p:sp>
      <p:sp>
        <p:nvSpPr>
          <p:cNvPr id="138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LE CIUSSS ODIM EN BREF | </a:t>
            </a:r>
            <a:r>
              <a:rPr lang="fr-CA" altLang="fr-FR" sz="21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THE MWI IUHSSC: FAST FACTS</a:t>
            </a:r>
          </a:p>
        </p:txBody>
      </p:sp>
      <p:pic>
        <p:nvPicPr>
          <p:cNvPr id="139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Connecteur droit 139"/>
          <p:cNvCxnSpPr/>
          <p:nvPr userDrawn="1"/>
        </p:nvCxnSpPr>
        <p:spPr>
          <a:xfrm>
            <a:off x="6487584" y="3389315"/>
            <a:ext cx="0" cy="120967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 userDrawn="1"/>
        </p:nvCxnSpPr>
        <p:spPr>
          <a:xfrm>
            <a:off x="11277600" y="2736851"/>
            <a:ext cx="0" cy="18542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 userDrawn="1"/>
        </p:nvCxnSpPr>
        <p:spPr>
          <a:xfrm flipV="1">
            <a:off x="8993717" y="2643983"/>
            <a:ext cx="0" cy="19502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 userDrawn="1"/>
        </p:nvCxnSpPr>
        <p:spPr>
          <a:xfrm flipV="1">
            <a:off x="1583267" y="3463927"/>
            <a:ext cx="0" cy="112712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 userDrawn="1"/>
        </p:nvCxnSpPr>
        <p:spPr>
          <a:xfrm>
            <a:off x="7795684" y="3608390"/>
            <a:ext cx="0" cy="9794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 userDrawn="1"/>
        </p:nvCxnSpPr>
        <p:spPr>
          <a:xfrm>
            <a:off x="1009651" y="4591050"/>
            <a:ext cx="1072726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 userDrawn="1"/>
        </p:nvCxnSpPr>
        <p:spPr>
          <a:xfrm>
            <a:off x="11736917" y="4456114"/>
            <a:ext cx="0" cy="3048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 userDrawn="1"/>
        </p:nvCxnSpPr>
        <p:spPr>
          <a:xfrm>
            <a:off x="10210800" y="3086101"/>
            <a:ext cx="0" cy="151606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 userDrawn="1"/>
        </p:nvCxnSpPr>
        <p:spPr>
          <a:xfrm flipV="1">
            <a:off x="2789767" y="3074989"/>
            <a:ext cx="0" cy="1524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 userDrawn="1"/>
        </p:nvCxnSpPr>
        <p:spPr>
          <a:xfrm flipV="1">
            <a:off x="5266267" y="2843214"/>
            <a:ext cx="16933" cy="175101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Ellipse 149"/>
          <p:cNvSpPr/>
          <p:nvPr userDrawn="1"/>
        </p:nvSpPr>
        <p:spPr>
          <a:xfrm>
            <a:off x="1517653" y="453707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151" name="Ellipse 150"/>
          <p:cNvSpPr/>
          <p:nvPr userDrawn="1"/>
        </p:nvSpPr>
        <p:spPr>
          <a:xfrm>
            <a:off x="2732619" y="453707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152" name="Ellipse 151"/>
          <p:cNvSpPr/>
          <p:nvPr userDrawn="1"/>
        </p:nvSpPr>
        <p:spPr>
          <a:xfrm>
            <a:off x="5183719" y="453390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153" name="Ellipse 152"/>
          <p:cNvSpPr/>
          <p:nvPr userDrawn="1"/>
        </p:nvSpPr>
        <p:spPr>
          <a:xfrm>
            <a:off x="6405033" y="4540250"/>
            <a:ext cx="137584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154" name="Ellipse 153"/>
          <p:cNvSpPr/>
          <p:nvPr userDrawn="1"/>
        </p:nvSpPr>
        <p:spPr>
          <a:xfrm>
            <a:off x="7723719" y="4532315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155" name="Ellipse 154"/>
          <p:cNvSpPr/>
          <p:nvPr userDrawn="1"/>
        </p:nvSpPr>
        <p:spPr>
          <a:xfrm>
            <a:off x="8925986" y="453390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156" name="Ellipse 155"/>
          <p:cNvSpPr/>
          <p:nvPr userDrawn="1"/>
        </p:nvSpPr>
        <p:spPr>
          <a:xfrm>
            <a:off x="10124019" y="454025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157" name="Ellipse 156"/>
          <p:cNvSpPr/>
          <p:nvPr userDrawn="1"/>
        </p:nvSpPr>
        <p:spPr>
          <a:xfrm>
            <a:off x="11197167" y="4543425"/>
            <a:ext cx="137584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cxnSp>
        <p:nvCxnSpPr>
          <p:cNvPr id="158" name="Connecteur droit 157"/>
          <p:cNvCxnSpPr/>
          <p:nvPr userDrawn="1"/>
        </p:nvCxnSpPr>
        <p:spPr>
          <a:xfrm flipV="1">
            <a:off x="4072467" y="3074989"/>
            <a:ext cx="0" cy="1524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 userDrawn="1"/>
        </p:nvSpPr>
        <p:spPr>
          <a:xfrm>
            <a:off x="4015319" y="453707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grpSp>
        <p:nvGrpSpPr>
          <p:cNvPr id="160" name="Groupe 49"/>
          <p:cNvGrpSpPr>
            <a:grpSpLocks/>
          </p:cNvGrpSpPr>
          <p:nvPr userDrawn="1"/>
        </p:nvGrpSpPr>
        <p:grpSpPr bwMode="auto">
          <a:xfrm>
            <a:off x="275169" y="4249739"/>
            <a:ext cx="844551" cy="633412"/>
            <a:chOff x="3163432" y="2712484"/>
            <a:chExt cx="450050" cy="450050"/>
          </a:xfrm>
        </p:grpSpPr>
        <p:sp>
          <p:nvSpPr>
            <p:cNvPr id="161" name="Ellipse 160"/>
            <p:cNvSpPr/>
            <p:nvPr userDrawn="1"/>
          </p:nvSpPr>
          <p:spPr>
            <a:xfrm>
              <a:off x="3163432" y="2712484"/>
              <a:ext cx="450050" cy="450050"/>
            </a:xfrm>
            <a:prstGeom prst="ellipse">
              <a:avLst/>
            </a:prstGeom>
            <a:solidFill>
              <a:srgbClr val="E56E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800">
                <a:solidFill>
                  <a:srgbClr val="FFFFFF"/>
                </a:solidFill>
              </a:endParaRPr>
            </a:p>
          </p:txBody>
        </p:sp>
        <p:pic>
          <p:nvPicPr>
            <p:cNvPr id="162" name="Image 5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636" y="2759711"/>
              <a:ext cx="326634" cy="32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" name="Image 4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634" y="2393952"/>
            <a:ext cx="6667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Image 4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3019427"/>
            <a:ext cx="66674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Image 4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2" y="2925764"/>
            <a:ext cx="666751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Image 4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4" y="2528888"/>
            <a:ext cx="666751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Image 4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86" y="3560596"/>
            <a:ext cx="66674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Image 4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1" y="2981327"/>
            <a:ext cx="6667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Image 4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67" y="3319464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Image 4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2933700"/>
            <a:ext cx="68368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Image 5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68" y="225887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06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 CIUSSS ODIM en bre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</p:txBody>
      </p:sp>
      <p:cxnSp>
        <p:nvCxnSpPr>
          <p:cNvPr id="41" name="Connecteur droit 40"/>
          <p:cNvCxnSpPr/>
          <p:nvPr userDrawn="1"/>
        </p:nvCxnSpPr>
        <p:spPr>
          <a:xfrm>
            <a:off x="10445357" y="2820989"/>
            <a:ext cx="0" cy="1754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 userDrawn="1"/>
        </p:nvCxnSpPr>
        <p:spPr>
          <a:xfrm>
            <a:off x="1240368" y="4575175"/>
            <a:ext cx="1030181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e 9"/>
          <p:cNvGrpSpPr>
            <a:grpSpLocks/>
          </p:cNvGrpSpPr>
          <p:nvPr userDrawn="1"/>
        </p:nvGrpSpPr>
        <p:grpSpPr bwMode="auto">
          <a:xfrm>
            <a:off x="440269" y="4249739"/>
            <a:ext cx="844551" cy="633412"/>
            <a:chOff x="3163432" y="2712484"/>
            <a:chExt cx="450050" cy="450050"/>
          </a:xfrm>
        </p:grpSpPr>
        <p:sp>
          <p:nvSpPr>
            <p:cNvPr id="44" name="Ellipse 43"/>
            <p:cNvSpPr/>
            <p:nvPr userDrawn="1"/>
          </p:nvSpPr>
          <p:spPr>
            <a:xfrm>
              <a:off x="3163432" y="2712484"/>
              <a:ext cx="450050" cy="450050"/>
            </a:xfrm>
            <a:prstGeom prst="ellipse">
              <a:avLst/>
            </a:prstGeom>
            <a:solidFill>
              <a:srgbClr val="E56E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800">
                <a:solidFill>
                  <a:srgbClr val="FFFFFF"/>
                </a:solidFill>
              </a:endParaRPr>
            </a:p>
          </p:txBody>
        </p:sp>
        <p:pic>
          <p:nvPicPr>
            <p:cNvPr id="46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636" y="2759711"/>
              <a:ext cx="326634" cy="32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7" name="Connecteur droit 46"/>
          <p:cNvCxnSpPr/>
          <p:nvPr userDrawn="1"/>
        </p:nvCxnSpPr>
        <p:spPr>
          <a:xfrm>
            <a:off x="3458446" y="3586163"/>
            <a:ext cx="19049" cy="95885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 userDrawn="1"/>
        </p:nvCxnSpPr>
        <p:spPr>
          <a:xfrm>
            <a:off x="6072096" y="3563938"/>
            <a:ext cx="19051" cy="95885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 userDrawn="1"/>
        </p:nvCxnSpPr>
        <p:spPr>
          <a:xfrm flipV="1">
            <a:off x="9085233" y="3563940"/>
            <a:ext cx="0" cy="101282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 userDrawn="1"/>
        </p:nvCxnSpPr>
        <p:spPr>
          <a:xfrm flipV="1">
            <a:off x="2121364" y="3584575"/>
            <a:ext cx="0" cy="9906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 userDrawn="1"/>
        </p:nvCxnSpPr>
        <p:spPr>
          <a:xfrm>
            <a:off x="7626317" y="3249613"/>
            <a:ext cx="0" cy="13208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 userDrawn="1"/>
        </p:nvCxnSpPr>
        <p:spPr>
          <a:xfrm>
            <a:off x="11542184" y="4438651"/>
            <a:ext cx="0" cy="3048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 userDrawn="1"/>
        </p:nvSpPr>
        <p:spPr>
          <a:xfrm>
            <a:off x="9334109" y="1718810"/>
            <a:ext cx="2222500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  <a:cs typeface="Arial" panose="020B0604020202020204" pitchFamily="34" charset="0"/>
              </a:rPr>
              <a:t>Centre jeunesse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7000 demandes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3000 signalements</a:t>
            </a:r>
          </a:p>
        </p:txBody>
      </p:sp>
      <p:sp>
        <p:nvSpPr>
          <p:cNvPr id="54" name="ZoneTexte 53"/>
          <p:cNvSpPr txBox="1"/>
          <p:nvPr userDrawn="1"/>
        </p:nvSpPr>
        <p:spPr>
          <a:xfrm>
            <a:off x="6718267" y="2307992"/>
            <a:ext cx="1778000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  <a:cs typeface="Arial" panose="020B0604020202020204" pitchFamily="34" charset="0"/>
              </a:rPr>
              <a:t>Usagers en CLSC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88 000</a:t>
            </a:r>
          </a:p>
        </p:txBody>
      </p:sp>
      <p:sp>
        <p:nvSpPr>
          <p:cNvPr id="55" name="ZoneTexte 54"/>
          <p:cNvSpPr txBox="1"/>
          <p:nvPr userDrawn="1"/>
        </p:nvSpPr>
        <p:spPr>
          <a:xfrm>
            <a:off x="1086315" y="2820989"/>
            <a:ext cx="2129367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anose="020B0604020202020204" pitchFamily="34" charset="0"/>
              </a:rPr>
              <a:t>Lits </a:t>
            </a:r>
          </a:p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anose="020B0604020202020204" pitchFamily="34" charset="0"/>
              </a:rPr>
              <a:t>courte durée</a:t>
            </a:r>
          </a:p>
          <a:p>
            <a:pPr algn="ctr"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anose="020B0604020202020204" pitchFamily="34" charset="0"/>
              </a:rPr>
              <a:t>854</a:t>
            </a:r>
          </a:p>
        </p:txBody>
      </p:sp>
      <p:sp>
        <p:nvSpPr>
          <p:cNvPr id="56" name="ZoneTexte 55"/>
          <p:cNvSpPr txBox="1"/>
          <p:nvPr userDrawn="1"/>
        </p:nvSpPr>
        <p:spPr>
          <a:xfrm>
            <a:off x="8196233" y="2381251"/>
            <a:ext cx="1778000" cy="89253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anose="020B0604020202020204" pitchFamily="34" charset="0"/>
              </a:rPr>
              <a:t>Usagers </a:t>
            </a:r>
          </a:p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anose="020B0604020202020204" pitchFamily="34" charset="0"/>
              </a:rPr>
              <a:t>réadaptation (DI-TSA)</a:t>
            </a:r>
          </a:p>
          <a:p>
            <a:pPr algn="ctr"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anose="020B0604020202020204" pitchFamily="34" charset="0"/>
              </a:rPr>
              <a:t>2112</a:t>
            </a:r>
          </a:p>
        </p:txBody>
      </p:sp>
      <p:sp>
        <p:nvSpPr>
          <p:cNvPr id="57" name="ZoneTexte 56"/>
          <p:cNvSpPr txBox="1"/>
          <p:nvPr userDrawn="1"/>
        </p:nvSpPr>
        <p:spPr>
          <a:xfrm>
            <a:off x="5015880" y="2652714"/>
            <a:ext cx="2125133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anose="020B0604020202020204" pitchFamily="34" charset="0"/>
              </a:rPr>
              <a:t>Hébergement</a:t>
            </a:r>
          </a:p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anose="020B0604020202020204" pitchFamily="34" charset="0"/>
              </a:rPr>
              <a:t>Longue durée</a:t>
            </a:r>
          </a:p>
          <a:p>
            <a:pPr algn="ctr"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anose="020B0604020202020204" pitchFamily="34" charset="0"/>
              </a:rPr>
              <a:t>1644</a:t>
            </a:r>
          </a:p>
        </p:txBody>
      </p:sp>
      <p:sp>
        <p:nvSpPr>
          <p:cNvPr id="58" name="ZoneTexte 57"/>
          <p:cNvSpPr txBox="1"/>
          <p:nvPr userDrawn="1"/>
        </p:nvSpPr>
        <p:spPr>
          <a:xfrm>
            <a:off x="2406462" y="2601915"/>
            <a:ext cx="2129367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anose="020B0604020202020204" pitchFamily="34" charset="0"/>
              </a:rPr>
              <a:t>Salles </a:t>
            </a:r>
          </a:p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anose="020B0604020202020204" pitchFamily="34" charset="0"/>
              </a:rPr>
              <a:t>d’opération</a:t>
            </a:r>
          </a:p>
          <a:p>
            <a:pPr algn="ctr"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anose="020B0604020202020204" pitchFamily="34" charset="0"/>
              </a:rPr>
              <a:t>19</a:t>
            </a:r>
          </a:p>
        </p:txBody>
      </p:sp>
      <p:cxnSp>
        <p:nvCxnSpPr>
          <p:cNvPr id="59" name="Connecteur droit 58"/>
          <p:cNvCxnSpPr/>
          <p:nvPr userDrawn="1"/>
        </p:nvCxnSpPr>
        <p:spPr>
          <a:xfrm flipV="1">
            <a:off x="4755342" y="2640013"/>
            <a:ext cx="14817" cy="193675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 userDrawn="1"/>
        </p:nvSpPr>
        <p:spPr>
          <a:xfrm>
            <a:off x="3455707" y="1684338"/>
            <a:ext cx="2669117" cy="89253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anose="020B0604020202020204" pitchFamily="34" charset="0"/>
              </a:rPr>
              <a:t>Hospitalisations</a:t>
            </a:r>
          </a:p>
          <a:p>
            <a:pPr algn="ctr"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anose="020B0604020202020204" pitchFamily="34" charset="0"/>
              </a:rPr>
              <a:t>39 121 (courte durée)</a:t>
            </a:r>
          </a:p>
          <a:p>
            <a:pPr algn="ctr"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anose="020B0604020202020204" pitchFamily="34" charset="0"/>
              </a:rPr>
              <a:t>9877 (</a:t>
            </a:r>
            <a:r>
              <a:rPr lang="fr-CA" altLang="fr-FR" sz="1300" dirty="0" err="1">
                <a:solidFill>
                  <a:srgbClr val="000000"/>
                </a:solidFill>
                <a:latin typeface="Arial" panose="020B0604020202020204" pitchFamily="34" charset="0"/>
              </a:rPr>
              <a:t>nouveaux-nés</a:t>
            </a:r>
            <a:r>
              <a:rPr lang="fr-CA" altLang="fr-FR" sz="13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ctr"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anose="020B0604020202020204" pitchFamily="34" charset="0"/>
              </a:rPr>
              <a:t>2700 (santé mentale)</a:t>
            </a:r>
          </a:p>
        </p:txBody>
      </p:sp>
      <p:sp>
        <p:nvSpPr>
          <p:cNvPr id="61" name="Ellipse 60"/>
          <p:cNvSpPr/>
          <p:nvPr userDrawn="1"/>
        </p:nvSpPr>
        <p:spPr>
          <a:xfrm>
            <a:off x="2047280" y="4519615"/>
            <a:ext cx="137584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2" name="Ellipse 61"/>
          <p:cNvSpPr/>
          <p:nvPr userDrawn="1"/>
        </p:nvSpPr>
        <p:spPr>
          <a:xfrm>
            <a:off x="3399179" y="4519615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3" name="Ellipse 62"/>
          <p:cNvSpPr/>
          <p:nvPr userDrawn="1"/>
        </p:nvSpPr>
        <p:spPr>
          <a:xfrm>
            <a:off x="4670673" y="4516440"/>
            <a:ext cx="137584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4" name="Ellipse 63"/>
          <p:cNvSpPr/>
          <p:nvPr userDrawn="1"/>
        </p:nvSpPr>
        <p:spPr>
          <a:xfrm>
            <a:off x="6021296" y="4522790"/>
            <a:ext cx="137584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5" name="Ellipse 64"/>
          <p:cNvSpPr/>
          <p:nvPr userDrawn="1"/>
        </p:nvSpPr>
        <p:spPr>
          <a:xfrm>
            <a:off x="7552233" y="4514850"/>
            <a:ext cx="137584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6" name="Ellipse 65"/>
          <p:cNvSpPr/>
          <p:nvPr userDrawn="1"/>
        </p:nvSpPr>
        <p:spPr>
          <a:xfrm>
            <a:off x="9015386" y="4516440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7" name="Ellipse 66"/>
          <p:cNvSpPr/>
          <p:nvPr userDrawn="1"/>
        </p:nvSpPr>
        <p:spPr>
          <a:xfrm>
            <a:off x="10386093" y="4525965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pic>
        <p:nvPicPr>
          <p:cNvPr id="68" name="Image 4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Image 3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age 4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509" y="2438892"/>
            <a:ext cx="6667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Image 4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34" y="3249614"/>
            <a:ext cx="666751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Image 4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19" y="2973944"/>
            <a:ext cx="66674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Image 4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63" y="3338513"/>
            <a:ext cx="666751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Image 4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91" y="2573338"/>
            <a:ext cx="666749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Image 4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80" y="3289301"/>
            <a:ext cx="66463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 4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9" y="3508376"/>
            <a:ext cx="66463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LE CIUSSS ODIM EN BREF</a:t>
            </a:r>
          </a:p>
        </p:txBody>
      </p:sp>
    </p:spTree>
    <p:extLst>
      <p:ext uri="{BB962C8B-B14F-4D97-AF65-F5344CB8AC3E}">
        <p14:creationId xmlns:p14="http://schemas.microsoft.com/office/powerpoint/2010/main" val="416007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58B-1390-4017-A77B-33B656CCC46D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2025-11-10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CC1-A120-4F2F-A517-98654A022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48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 CIUSSS ODIM en bref_ANGL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0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</p:txBody>
      </p:sp>
      <p:cxnSp>
        <p:nvCxnSpPr>
          <p:cNvPr id="48" name="Connecteur droit 47"/>
          <p:cNvCxnSpPr/>
          <p:nvPr userDrawn="1"/>
        </p:nvCxnSpPr>
        <p:spPr>
          <a:xfrm>
            <a:off x="10445751" y="2820989"/>
            <a:ext cx="0" cy="1754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 userDrawn="1"/>
        </p:nvCxnSpPr>
        <p:spPr>
          <a:xfrm>
            <a:off x="1240368" y="4575175"/>
            <a:ext cx="1030181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e 9"/>
          <p:cNvGrpSpPr>
            <a:grpSpLocks/>
          </p:cNvGrpSpPr>
          <p:nvPr userDrawn="1"/>
        </p:nvGrpSpPr>
        <p:grpSpPr bwMode="auto">
          <a:xfrm>
            <a:off x="440269" y="4249739"/>
            <a:ext cx="844551" cy="633412"/>
            <a:chOff x="3163432" y="2712484"/>
            <a:chExt cx="450050" cy="450050"/>
          </a:xfrm>
        </p:grpSpPr>
        <p:sp>
          <p:nvSpPr>
            <p:cNvPr id="51" name="Ellipse 50"/>
            <p:cNvSpPr/>
            <p:nvPr userDrawn="1"/>
          </p:nvSpPr>
          <p:spPr>
            <a:xfrm>
              <a:off x="3163432" y="2712484"/>
              <a:ext cx="450050" cy="450050"/>
            </a:xfrm>
            <a:prstGeom prst="ellipse">
              <a:avLst/>
            </a:prstGeom>
            <a:solidFill>
              <a:srgbClr val="E56E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800">
                <a:solidFill>
                  <a:srgbClr val="FFFFFF"/>
                </a:solidFill>
              </a:endParaRPr>
            </a:p>
          </p:txBody>
        </p:sp>
        <p:pic>
          <p:nvPicPr>
            <p:cNvPr id="5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636" y="2759711"/>
              <a:ext cx="326634" cy="32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3" name="Connecteur droit 52"/>
          <p:cNvCxnSpPr/>
          <p:nvPr userDrawn="1"/>
        </p:nvCxnSpPr>
        <p:spPr>
          <a:xfrm>
            <a:off x="3458633" y="3586163"/>
            <a:ext cx="19051" cy="95885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 userDrawn="1"/>
        </p:nvCxnSpPr>
        <p:spPr>
          <a:xfrm>
            <a:off x="6072720" y="3563938"/>
            <a:ext cx="19049" cy="95885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 userDrawn="1"/>
        </p:nvCxnSpPr>
        <p:spPr>
          <a:xfrm flipV="1">
            <a:off x="9084733" y="3563940"/>
            <a:ext cx="0" cy="101282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 userDrawn="1"/>
        </p:nvCxnSpPr>
        <p:spPr>
          <a:xfrm flipV="1">
            <a:off x="2120900" y="3584575"/>
            <a:ext cx="0" cy="9906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 userDrawn="1"/>
        </p:nvCxnSpPr>
        <p:spPr>
          <a:xfrm>
            <a:off x="7626351" y="3249613"/>
            <a:ext cx="0" cy="13208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 userDrawn="1"/>
        </p:nvCxnSpPr>
        <p:spPr>
          <a:xfrm>
            <a:off x="11542184" y="4438651"/>
            <a:ext cx="0" cy="3048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 userDrawn="1"/>
        </p:nvCxnSpPr>
        <p:spPr>
          <a:xfrm flipV="1">
            <a:off x="4756151" y="2640013"/>
            <a:ext cx="14816" cy="193675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Ellipse 59"/>
          <p:cNvSpPr/>
          <p:nvPr userDrawn="1"/>
        </p:nvSpPr>
        <p:spPr>
          <a:xfrm>
            <a:off x="2046819" y="4519615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1" name="Ellipse 60"/>
          <p:cNvSpPr/>
          <p:nvPr userDrawn="1"/>
        </p:nvSpPr>
        <p:spPr>
          <a:xfrm>
            <a:off x="3399367" y="4519615"/>
            <a:ext cx="137584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2" name="Ellipse 61"/>
          <p:cNvSpPr/>
          <p:nvPr userDrawn="1"/>
        </p:nvSpPr>
        <p:spPr>
          <a:xfrm>
            <a:off x="4671486" y="4516440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3" name="Ellipse 62"/>
          <p:cNvSpPr/>
          <p:nvPr userDrawn="1"/>
        </p:nvSpPr>
        <p:spPr>
          <a:xfrm>
            <a:off x="6021919" y="4522790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4" name="Ellipse 63"/>
          <p:cNvSpPr/>
          <p:nvPr userDrawn="1"/>
        </p:nvSpPr>
        <p:spPr>
          <a:xfrm>
            <a:off x="7552267" y="4514850"/>
            <a:ext cx="137584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5" name="Ellipse 64"/>
          <p:cNvSpPr/>
          <p:nvPr userDrawn="1"/>
        </p:nvSpPr>
        <p:spPr>
          <a:xfrm>
            <a:off x="9014886" y="4516440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6" name="Ellipse 65"/>
          <p:cNvSpPr/>
          <p:nvPr userDrawn="1"/>
        </p:nvSpPr>
        <p:spPr>
          <a:xfrm>
            <a:off x="10386486" y="4525965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pic>
        <p:nvPicPr>
          <p:cNvPr id="67" name="Image 4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Image 3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Image 4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01" y="2438402"/>
            <a:ext cx="6667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age 4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34" y="3249614"/>
            <a:ext cx="666751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Image 4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1" y="2973388"/>
            <a:ext cx="666749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Image 4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84" y="3338513"/>
            <a:ext cx="666749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Image 4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2573338"/>
            <a:ext cx="666751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Image 4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69" y="3289301"/>
            <a:ext cx="66463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Image 4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86" y="3508376"/>
            <a:ext cx="66463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THE MWI IUHSSC: FAST FACTS</a:t>
            </a:r>
          </a:p>
        </p:txBody>
      </p:sp>
      <p:sp>
        <p:nvSpPr>
          <p:cNvPr id="77" name="ZoneTexte 76"/>
          <p:cNvSpPr txBox="1"/>
          <p:nvPr userDrawn="1"/>
        </p:nvSpPr>
        <p:spPr>
          <a:xfrm>
            <a:off x="9342969" y="1679577"/>
            <a:ext cx="2222500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 err="1">
                <a:solidFill>
                  <a:srgbClr val="000000"/>
                </a:solidFill>
                <a:ea typeface="Roboto Bold" pitchFamily="2" charset="0"/>
              </a:rPr>
              <a:t>Youth</a:t>
            </a: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 centre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7,000 </a:t>
            </a:r>
            <a:r>
              <a:rPr lang="fr-CA" sz="1300" dirty="0" err="1">
                <a:solidFill>
                  <a:srgbClr val="000000"/>
                </a:solidFill>
                <a:ea typeface="Roboto" pitchFamily="2" charset="0"/>
              </a:rPr>
              <a:t>requests</a:t>
            </a:r>
            <a:endParaRPr lang="fr-CA" sz="1300" dirty="0">
              <a:solidFill>
                <a:srgbClr val="000000"/>
              </a:solidFill>
              <a:ea typeface="Roboto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3,000 reports</a:t>
            </a:r>
          </a:p>
        </p:txBody>
      </p:sp>
      <p:sp>
        <p:nvSpPr>
          <p:cNvPr id="78" name="ZoneTexte 77"/>
          <p:cNvSpPr txBox="1"/>
          <p:nvPr userDrawn="1"/>
        </p:nvSpPr>
        <p:spPr>
          <a:xfrm>
            <a:off x="6731001" y="2265365"/>
            <a:ext cx="1778000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 marL="317500" indent="-3048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300" b="1" dirty="0">
                <a:solidFill>
                  <a:srgbClr val="000000"/>
                </a:solidFill>
                <a:latin typeface="Arial" pitchFamily="34" charset="0"/>
              </a:rPr>
              <a:t>CLSC</a:t>
            </a:r>
          </a:p>
          <a:p>
            <a:pPr algn="ctr">
              <a:defRPr/>
            </a:pPr>
            <a:r>
              <a:rPr lang="fr-CA" altLang="fr-FR" sz="1300" b="1" dirty="0" err="1">
                <a:solidFill>
                  <a:srgbClr val="000000"/>
                </a:solidFill>
                <a:latin typeface="Arial" pitchFamily="34" charset="0"/>
              </a:rPr>
              <a:t>users</a:t>
            </a:r>
            <a:endParaRPr lang="fr-CA" altLang="fr-FR" sz="1300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itchFamily="34" charset="0"/>
                <a:ea typeface="Roboto"/>
              </a:rPr>
              <a:t>88,000</a:t>
            </a:r>
          </a:p>
        </p:txBody>
      </p:sp>
      <p:sp>
        <p:nvSpPr>
          <p:cNvPr id="79" name="ZoneTexte 78"/>
          <p:cNvSpPr txBox="1"/>
          <p:nvPr userDrawn="1"/>
        </p:nvSpPr>
        <p:spPr>
          <a:xfrm>
            <a:off x="1056219" y="2798765"/>
            <a:ext cx="2129367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Short-</a:t>
            </a:r>
            <a:r>
              <a:rPr lang="fr-CA" sz="1300" b="1" dirty="0" err="1">
                <a:solidFill>
                  <a:srgbClr val="000000"/>
                </a:solidFill>
                <a:ea typeface="Roboto Bold" pitchFamily="2" charset="0"/>
              </a:rPr>
              <a:t>term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b="1" dirty="0" err="1">
                <a:solidFill>
                  <a:srgbClr val="000000"/>
                </a:solidFill>
                <a:ea typeface="Roboto Bold" pitchFamily="2" charset="0"/>
              </a:rPr>
              <a:t>beds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854</a:t>
            </a:r>
          </a:p>
        </p:txBody>
      </p:sp>
      <p:sp>
        <p:nvSpPr>
          <p:cNvPr id="80" name="ZoneTexte 79"/>
          <p:cNvSpPr txBox="1"/>
          <p:nvPr userDrawn="1"/>
        </p:nvSpPr>
        <p:spPr>
          <a:xfrm>
            <a:off x="8199967" y="2325688"/>
            <a:ext cx="1778000" cy="89253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en-CA" sz="1300" b="1" dirty="0">
                <a:solidFill>
                  <a:srgbClr val="000000"/>
                </a:solidFill>
                <a:cs typeface="Arial"/>
              </a:rPr>
              <a:t>Rehabilitation</a:t>
            </a:r>
          </a:p>
          <a:p>
            <a:pPr algn="ctr">
              <a:defRPr/>
            </a:pPr>
            <a:r>
              <a:rPr lang="en-CA" sz="1300" b="1" dirty="0">
                <a:solidFill>
                  <a:srgbClr val="000000"/>
                </a:solidFill>
                <a:cs typeface="Arial"/>
              </a:rPr>
              <a:t>clients</a:t>
            </a:r>
            <a:endParaRPr lang="en-CA" sz="1300" dirty="0">
              <a:solidFill>
                <a:srgbClr val="000000"/>
              </a:solidFill>
              <a:cs typeface="Arial"/>
            </a:endParaRPr>
          </a:p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 (DI-TSA)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2,112</a:t>
            </a:r>
          </a:p>
        </p:txBody>
      </p:sp>
      <p:sp>
        <p:nvSpPr>
          <p:cNvPr id="81" name="ZoneTexte 80"/>
          <p:cNvSpPr txBox="1"/>
          <p:nvPr userDrawn="1"/>
        </p:nvSpPr>
        <p:spPr>
          <a:xfrm>
            <a:off x="5190067" y="2624139"/>
            <a:ext cx="1761067" cy="49242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Long-</a:t>
            </a:r>
            <a:r>
              <a:rPr lang="fr-CA" sz="1300" b="1" dirty="0" err="1">
                <a:solidFill>
                  <a:srgbClr val="000000"/>
                </a:solidFill>
                <a:ea typeface="Roboto Bold" pitchFamily="2" charset="0"/>
              </a:rPr>
              <a:t>term</a:t>
            </a: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 care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1,644</a:t>
            </a:r>
          </a:p>
        </p:txBody>
      </p:sp>
      <p:sp>
        <p:nvSpPr>
          <p:cNvPr id="82" name="ZoneTexte 81"/>
          <p:cNvSpPr txBox="1"/>
          <p:nvPr userDrawn="1"/>
        </p:nvSpPr>
        <p:spPr>
          <a:xfrm>
            <a:off x="2178053" y="2579689"/>
            <a:ext cx="2129367" cy="69248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 marL="12700" indent="293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CA" altLang="fr-FR" sz="1300" b="1" dirty="0">
                <a:solidFill>
                  <a:srgbClr val="000000"/>
                </a:solidFill>
                <a:latin typeface="Arial" pitchFamily="34" charset="0"/>
              </a:rPr>
              <a:t>Operating</a:t>
            </a:r>
          </a:p>
          <a:p>
            <a:pPr algn="ctr">
              <a:defRPr/>
            </a:pPr>
            <a:r>
              <a:rPr lang="en-CA" altLang="fr-FR" sz="1300" b="1" dirty="0">
                <a:solidFill>
                  <a:srgbClr val="000000"/>
                </a:solidFill>
                <a:latin typeface="Arial" pitchFamily="34" charset="0"/>
              </a:rPr>
              <a:t>Rooms</a:t>
            </a:r>
            <a:endParaRPr lang="en-CA" altLang="fr-FR" sz="1300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itchFamily="34" charset="0"/>
                <a:ea typeface="Roboto"/>
              </a:rPr>
              <a:t>19</a:t>
            </a:r>
          </a:p>
        </p:txBody>
      </p:sp>
      <p:sp>
        <p:nvSpPr>
          <p:cNvPr id="83" name="ZoneTexte 82"/>
          <p:cNvSpPr txBox="1"/>
          <p:nvPr userDrawn="1"/>
        </p:nvSpPr>
        <p:spPr>
          <a:xfrm>
            <a:off x="3433234" y="1595438"/>
            <a:ext cx="2669117" cy="89253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 err="1">
                <a:solidFill>
                  <a:srgbClr val="000000"/>
                </a:solidFill>
                <a:ea typeface="Roboto Bold" pitchFamily="2" charset="0"/>
              </a:rPr>
              <a:t>Hospitalizations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39,121 (short </a:t>
            </a:r>
            <a:r>
              <a:rPr lang="fr-CA" sz="1300" dirty="0" err="1">
                <a:solidFill>
                  <a:srgbClr val="000000"/>
                </a:solidFill>
                <a:ea typeface="Roboto" pitchFamily="2" charset="0"/>
              </a:rPr>
              <a:t>stay</a:t>
            </a: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)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9,877 (</a:t>
            </a:r>
            <a:r>
              <a:rPr lang="fr-CA" sz="1300" dirty="0" err="1">
                <a:solidFill>
                  <a:srgbClr val="000000"/>
                </a:solidFill>
                <a:ea typeface="Roboto" pitchFamily="2" charset="0"/>
              </a:rPr>
              <a:t>newborns</a:t>
            </a: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)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2,700 (mental </a:t>
            </a:r>
            <a:r>
              <a:rPr lang="fr-CA" sz="1300" dirty="0" err="1">
                <a:solidFill>
                  <a:srgbClr val="000000"/>
                </a:solidFill>
                <a:ea typeface="Roboto" pitchFamily="2" charset="0"/>
              </a:rPr>
              <a:t>health</a:t>
            </a: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776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 CIUSSS ODIM en bref_bilin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28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  <a:p>
            <a:pPr>
              <a:defRPr/>
            </a:pPr>
            <a:endParaRPr lang="en-CA" altLang="fr-FR" sz="2000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altLang="fr-FR" sz="2000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  <a:p>
            <a:pPr>
              <a:defRPr/>
            </a:pPr>
            <a:endParaRPr lang="fr-CA" altLang="fr-FR" sz="2000" b="1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9275235" y="1367940"/>
            <a:ext cx="2222500" cy="1446534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Centre jeunesse</a:t>
            </a:r>
          </a:p>
          <a:p>
            <a:pPr algn="ctr">
              <a:defRPr/>
            </a:pPr>
            <a:r>
              <a:rPr lang="fr-CA" sz="1200" dirty="0" err="1">
                <a:solidFill>
                  <a:srgbClr val="000000"/>
                </a:solidFill>
                <a:ea typeface="Roboto Bold" pitchFamily="2" charset="0"/>
              </a:rPr>
              <a:t>Youth</a:t>
            </a:r>
            <a:r>
              <a:rPr lang="fr-CA" sz="1200" dirty="0">
                <a:solidFill>
                  <a:srgbClr val="000000"/>
                </a:solidFill>
                <a:ea typeface="Roboto Bold" pitchFamily="2" charset="0"/>
              </a:rPr>
              <a:t> centre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7000 demandes</a:t>
            </a: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3000 signalements</a:t>
            </a: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ea typeface="Roboto" pitchFamily="2" charset="0"/>
              </a:rPr>
              <a:t>7,000 </a:t>
            </a:r>
            <a:r>
              <a:rPr lang="fr-CA" sz="1200" dirty="0" err="1">
                <a:solidFill>
                  <a:srgbClr val="000000"/>
                </a:solidFill>
                <a:ea typeface="Roboto" pitchFamily="2" charset="0"/>
              </a:rPr>
              <a:t>requests</a:t>
            </a:r>
            <a:endParaRPr lang="fr-CA" sz="1200" dirty="0">
              <a:solidFill>
                <a:srgbClr val="000000"/>
              </a:solidFill>
              <a:ea typeface="Roboto" pitchFamily="2" charset="0"/>
            </a:endParaRP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ea typeface="Roboto" pitchFamily="2" charset="0"/>
              </a:rPr>
              <a:t>3,000 reports</a:t>
            </a:r>
          </a:p>
          <a:p>
            <a:pPr algn="ctr">
              <a:defRPr/>
            </a:pPr>
            <a:endParaRPr lang="fr-CA" sz="1300" dirty="0">
              <a:solidFill>
                <a:srgbClr val="000000"/>
              </a:solidFill>
              <a:ea typeface="Roboto" pitchFamily="2" charset="0"/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6696067" y="2528901"/>
            <a:ext cx="1778000" cy="861758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Usagers en CLSC</a:t>
            </a:r>
          </a:p>
          <a:p>
            <a:pPr algn="ctr"/>
            <a:r>
              <a:rPr lang="fr-CA" altLang="fr-FR" sz="1200" dirty="0">
                <a:solidFill>
                  <a:srgbClr val="000000"/>
                </a:solidFill>
              </a:rPr>
              <a:t>CLSC</a:t>
            </a:r>
          </a:p>
          <a:p>
            <a:pPr algn="ctr"/>
            <a:r>
              <a:rPr lang="fr-CA" altLang="fr-FR" sz="1200" dirty="0" err="1">
                <a:solidFill>
                  <a:srgbClr val="000000"/>
                </a:solidFill>
              </a:rPr>
              <a:t>users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88 000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1026309" y="3068961"/>
            <a:ext cx="2129367" cy="1061813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Lits </a:t>
            </a:r>
          </a:p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courte durée</a:t>
            </a: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ea typeface="Roboto Bold" pitchFamily="2" charset="0"/>
              </a:rPr>
              <a:t>Short-</a:t>
            </a:r>
            <a:r>
              <a:rPr lang="fr-CA" sz="1200" dirty="0" err="1">
                <a:solidFill>
                  <a:srgbClr val="000000"/>
                </a:solidFill>
                <a:ea typeface="Roboto Bold" pitchFamily="2" charset="0"/>
              </a:rPr>
              <a:t>term</a:t>
            </a:r>
            <a:endParaRPr lang="fr-CA" sz="1200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200" dirty="0" err="1">
                <a:solidFill>
                  <a:srgbClr val="000000"/>
                </a:solidFill>
                <a:ea typeface="Roboto Bold" pitchFamily="2" charset="0"/>
              </a:rPr>
              <a:t>beds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854</a:t>
            </a: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8186211" y="2401248"/>
            <a:ext cx="1778000" cy="1246479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Usagers </a:t>
            </a:r>
          </a:p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réadaptation (DI-TSA)</a:t>
            </a:r>
          </a:p>
          <a:p>
            <a:pPr algn="ctr">
              <a:defRPr/>
            </a:pPr>
            <a:r>
              <a:rPr lang="en-CA" sz="1200" dirty="0">
                <a:solidFill>
                  <a:srgbClr val="000000"/>
                </a:solidFill>
                <a:cs typeface="Arial"/>
              </a:rPr>
              <a:t>Rehabilitation</a:t>
            </a:r>
          </a:p>
          <a:p>
            <a:pPr algn="ctr">
              <a:defRPr/>
            </a:pPr>
            <a:r>
              <a:rPr lang="en-CA" sz="1200" dirty="0">
                <a:solidFill>
                  <a:srgbClr val="000000"/>
                </a:solidFill>
                <a:cs typeface="Arial"/>
              </a:rPr>
              <a:t>clients</a:t>
            </a: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ea typeface="Roboto Bold" pitchFamily="2" charset="0"/>
              </a:rPr>
              <a:t> (DI-TSA)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2112</a:t>
            </a:r>
          </a:p>
        </p:txBody>
      </p:sp>
      <p:sp>
        <p:nvSpPr>
          <p:cNvPr id="48" name="ZoneTexte 47"/>
          <p:cNvSpPr txBox="1"/>
          <p:nvPr userDrawn="1"/>
        </p:nvSpPr>
        <p:spPr>
          <a:xfrm>
            <a:off x="4990980" y="3068815"/>
            <a:ext cx="2125133" cy="877147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Hébergement</a:t>
            </a:r>
          </a:p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Longue durée</a:t>
            </a: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ea typeface="Roboto Bold" pitchFamily="2" charset="0"/>
              </a:rPr>
              <a:t>Long-</a:t>
            </a:r>
            <a:r>
              <a:rPr lang="fr-CA" sz="1200" dirty="0" err="1">
                <a:solidFill>
                  <a:srgbClr val="000000"/>
                </a:solidFill>
                <a:ea typeface="Roboto Bold" pitchFamily="2" charset="0"/>
              </a:rPr>
              <a:t>term</a:t>
            </a:r>
            <a:r>
              <a:rPr lang="fr-CA" sz="1200" dirty="0">
                <a:solidFill>
                  <a:srgbClr val="000000"/>
                </a:solidFill>
                <a:ea typeface="Roboto Bold" pitchFamily="2" charset="0"/>
              </a:rPr>
              <a:t> care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1644</a:t>
            </a:r>
          </a:p>
        </p:txBody>
      </p:sp>
      <p:sp>
        <p:nvSpPr>
          <p:cNvPr id="49" name="ZoneTexte 48"/>
          <p:cNvSpPr txBox="1"/>
          <p:nvPr userDrawn="1"/>
        </p:nvSpPr>
        <p:spPr>
          <a:xfrm>
            <a:off x="2406462" y="2884149"/>
            <a:ext cx="2129367" cy="1061813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Salles </a:t>
            </a:r>
          </a:p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d’opération</a:t>
            </a:r>
          </a:p>
          <a:p>
            <a:pPr algn="ctr"/>
            <a:r>
              <a:rPr lang="en-CA" altLang="fr-FR" sz="1200" dirty="0">
                <a:solidFill>
                  <a:srgbClr val="000000"/>
                </a:solidFill>
              </a:rPr>
              <a:t>Operating</a:t>
            </a:r>
          </a:p>
          <a:p>
            <a:pPr algn="ctr"/>
            <a:r>
              <a:rPr lang="en-CA" altLang="fr-FR" sz="1200" dirty="0">
                <a:solidFill>
                  <a:srgbClr val="000000"/>
                </a:solidFill>
              </a:rPr>
              <a:t>Rooms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19</a:t>
            </a:r>
          </a:p>
        </p:txBody>
      </p:sp>
      <p:sp>
        <p:nvSpPr>
          <p:cNvPr id="50" name="ZoneTexte 49"/>
          <p:cNvSpPr txBox="1"/>
          <p:nvPr userDrawn="1"/>
        </p:nvSpPr>
        <p:spPr>
          <a:xfrm>
            <a:off x="3426886" y="1043735"/>
            <a:ext cx="2669116" cy="1831254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fr-CA" sz="1300" b="1" dirty="0">
                <a:solidFill>
                  <a:srgbClr val="000000"/>
                </a:solidFill>
                <a:ea typeface="Roboto Bold" pitchFamily="2" charset="0"/>
              </a:rPr>
              <a:t>Hospitalisations</a:t>
            </a:r>
          </a:p>
          <a:p>
            <a:pPr algn="ctr">
              <a:defRPr/>
            </a:pPr>
            <a:r>
              <a:rPr lang="fr-CA" sz="1200" dirty="0" err="1">
                <a:solidFill>
                  <a:srgbClr val="000000"/>
                </a:solidFill>
                <a:ea typeface="Roboto Bold" pitchFamily="2" charset="0"/>
              </a:rPr>
              <a:t>Hospitalizations</a:t>
            </a:r>
            <a:endParaRPr lang="fr-CA" sz="1300" b="1" dirty="0">
              <a:solidFill>
                <a:srgbClr val="000000"/>
              </a:solidFill>
              <a:ea typeface="Roboto Bold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39 121 (courte durée)</a:t>
            </a: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ea typeface="Roboto" pitchFamily="2" charset="0"/>
              </a:rPr>
              <a:t>39,121 (short </a:t>
            </a:r>
            <a:r>
              <a:rPr lang="fr-CA" sz="1200" dirty="0" err="1">
                <a:solidFill>
                  <a:srgbClr val="000000"/>
                </a:solidFill>
                <a:ea typeface="Roboto" pitchFamily="2" charset="0"/>
              </a:rPr>
              <a:t>stay</a:t>
            </a:r>
            <a:r>
              <a:rPr lang="fr-CA" sz="1200" dirty="0">
                <a:solidFill>
                  <a:srgbClr val="000000"/>
                </a:solidFill>
                <a:ea typeface="Roboto" pitchFamily="2" charset="0"/>
              </a:rPr>
              <a:t>)</a:t>
            </a:r>
            <a:endParaRPr lang="fr-CA" sz="1300" dirty="0">
              <a:solidFill>
                <a:srgbClr val="000000"/>
              </a:solidFill>
              <a:ea typeface="Roboto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9877 (</a:t>
            </a:r>
            <a:r>
              <a:rPr lang="fr-CA" sz="1300" dirty="0" err="1">
                <a:solidFill>
                  <a:srgbClr val="000000"/>
                </a:solidFill>
                <a:ea typeface="Roboto" pitchFamily="2" charset="0"/>
              </a:rPr>
              <a:t>nouveaux-nés</a:t>
            </a: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)</a:t>
            </a: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ea typeface="Roboto" pitchFamily="2" charset="0"/>
              </a:rPr>
              <a:t>9,877 (</a:t>
            </a:r>
            <a:r>
              <a:rPr lang="fr-CA" sz="1200" dirty="0" err="1">
                <a:solidFill>
                  <a:srgbClr val="000000"/>
                </a:solidFill>
                <a:ea typeface="Roboto" pitchFamily="2" charset="0"/>
              </a:rPr>
              <a:t>newborns</a:t>
            </a:r>
            <a:r>
              <a:rPr lang="fr-CA" sz="1200" dirty="0">
                <a:solidFill>
                  <a:srgbClr val="000000"/>
                </a:solidFill>
                <a:ea typeface="Roboto" pitchFamily="2" charset="0"/>
              </a:rPr>
              <a:t>)</a:t>
            </a:r>
            <a:endParaRPr lang="fr-CA" sz="1300" dirty="0">
              <a:solidFill>
                <a:srgbClr val="000000"/>
              </a:solidFill>
              <a:ea typeface="Roboto" pitchFamily="2" charset="0"/>
            </a:endParaRPr>
          </a:p>
          <a:p>
            <a:pPr algn="ctr">
              <a:defRPr/>
            </a:pPr>
            <a:r>
              <a:rPr lang="fr-CA" sz="1300" dirty="0">
                <a:solidFill>
                  <a:srgbClr val="000000"/>
                </a:solidFill>
                <a:ea typeface="Roboto" pitchFamily="2" charset="0"/>
              </a:rPr>
              <a:t>2700 (santé mentale)</a:t>
            </a:r>
          </a:p>
          <a:p>
            <a:pPr algn="ctr">
              <a:defRPr/>
            </a:pPr>
            <a:r>
              <a:rPr lang="fr-CA" sz="1200" dirty="0">
                <a:solidFill>
                  <a:srgbClr val="000000"/>
                </a:solidFill>
                <a:ea typeface="Roboto" pitchFamily="2" charset="0"/>
              </a:rPr>
              <a:t>2,700 (mental </a:t>
            </a:r>
            <a:r>
              <a:rPr lang="fr-CA" sz="1200" dirty="0" err="1">
                <a:solidFill>
                  <a:srgbClr val="000000"/>
                </a:solidFill>
                <a:ea typeface="Roboto" pitchFamily="2" charset="0"/>
              </a:rPr>
              <a:t>health</a:t>
            </a:r>
            <a:r>
              <a:rPr lang="fr-CA" sz="1200" dirty="0">
                <a:solidFill>
                  <a:srgbClr val="000000"/>
                </a:solidFill>
                <a:ea typeface="Roboto" pitchFamily="2" charset="0"/>
              </a:rPr>
              <a:t>)</a:t>
            </a:r>
          </a:p>
          <a:p>
            <a:pPr algn="ctr">
              <a:defRPr/>
            </a:pPr>
            <a:endParaRPr lang="fr-CA" sz="1300" dirty="0">
              <a:solidFill>
                <a:srgbClr val="000000"/>
              </a:solidFill>
              <a:ea typeface="Roboto" pitchFamily="2" charset="0"/>
            </a:endParaRPr>
          </a:p>
        </p:txBody>
      </p:sp>
      <p:pic>
        <p:nvPicPr>
          <p:cNvPr id="51" name="Image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LE CIUSSS ODIM EN BREF | </a:t>
            </a:r>
            <a:r>
              <a:rPr lang="fr-CA" altLang="fr-FR" sz="21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THE MWI IUHSSC: FAST FACTS</a:t>
            </a:r>
          </a:p>
        </p:txBody>
      </p:sp>
      <p:pic>
        <p:nvPicPr>
          <p:cNvPr id="53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Connecteur droit 53"/>
          <p:cNvCxnSpPr/>
          <p:nvPr userDrawn="1"/>
        </p:nvCxnSpPr>
        <p:spPr>
          <a:xfrm>
            <a:off x="10445751" y="2891434"/>
            <a:ext cx="0" cy="234482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 userDrawn="1"/>
        </p:nvCxnSpPr>
        <p:spPr>
          <a:xfrm>
            <a:off x="1240368" y="5236260"/>
            <a:ext cx="1030181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e 9"/>
          <p:cNvGrpSpPr>
            <a:grpSpLocks/>
          </p:cNvGrpSpPr>
          <p:nvPr userDrawn="1"/>
        </p:nvGrpSpPr>
        <p:grpSpPr bwMode="auto">
          <a:xfrm>
            <a:off x="440269" y="4910824"/>
            <a:ext cx="844551" cy="633412"/>
            <a:chOff x="3163432" y="2712484"/>
            <a:chExt cx="450050" cy="450050"/>
          </a:xfrm>
        </p:grpSpPr>
        <p:sp>
          <p:nvSpPr>
            <p:cNvPr id="57" name="Ellipse 56"/>
            <p:cNvSpPr/>
            <p:nvPr userDrawn="1"/>
          </p:nvSpPr>
          <p:spPr>
            <a:xfrm>
              <a:off x="3163432" y="2712484"/>
              <a:ext cx="450050" cy="450050"/>
            </a:xfrm>
            <a:prstGeom prst="ellipse">
              <a:avLst/>
            </a:prstGeom>
            <a:solidFill>
              <a:srgbClr val="E56E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800">
                <a:solidFill>
                  <a:srgbClr val="FFFFFF"/>
                </a:solidFill>
              </a:endParaRPr>
            </a:p>
          </p:txBody>
        </p:sp>
        <p:pic>
          <p:nvPicPr>
            <p:cNvPr id="58" name="Imag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636" y="2759711"/>
              <a:ext cx="326634" cy="32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9" name="Connecteur droit 58"/>
          <p:cNvCxnSpPr/>
          <p:nvPr userDrawn="1"/>
        </p:nvCxnSpPr>
        <p:spPr>
          <a:xfrm>
            <a:off x="3458633" y="4247248"/>
            <a:ext cx="19051" cy="95885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 userDrawn="1"/>
        </p:nvCxnSpPr>
        <p:spPr>
          <a:xfrm>
            <a:off x="6072720" y="4225023"/>
            <a:ext cx="19049" cy="95885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 userDrawn="1"/>
        </p:nvCxnSpPr>
        <p:spPr>
          <a:xfrm flipV="1">
            <a:off x="9084733" y="4225025"/>
            <a:ext cx="0" cy="101282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 userDrawn="1"/>
        </p:nvCxnSpPr>
        <p:spPr>
          <a:xfrm flipV="1">
            <a:off x="2120900" y="4245660"/>
            <a:ext cx="0" cy="9906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 userDrawn="1"/>
        </p:nvCxnSpPr>
        <p:spPr>
          <a:xfrm>
            <a:off x="7626351" y="3910698"/>
            <a:ext cx="0" cy="13208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 userDrawn="1"/>
        </p:nvCxnSpPr>
        <p:spPr>
          <a:xfrm>
            <a:off x="11542184" y="5099736"/>
            <a:ext cx="0" cy="3048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 userDrawn="1"/>
        </p:nvCxnSpPr>
        <p:spPr>
          <a:xfrm flipV="1">
            <a:off x="4756151" y="2953944"/>
            <a:ext cx="17472" cy="228390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Ellipse 65"/>
          <p:cNvSpPr/>
          <p:nvPr userDrawn="1"/>
        </p:nvSpPr>
        <p:spPr>
          <a:xfrm>
            <a:off x="2046819" y="5180700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7" name="Ellipse 66"/>
          <p:cNvSpPr/>
          <p:nvPr userDrawn="1"/>
        </p:nvSpPr>
        <p:spPr>
          <a:xfrm>
            <a:off x="3399367" y="5180700"/>
            <a:ext cx="137584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8" name="Ellipse 67"/>
          <p:cNvSpPr/>
          <p:nvPr userDrawn="1"/>
        </p:nvSpPr>
        <p:spPr>
          <a:xfrm>
            <a:off x="4671486" y="5177525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69" name="Ellipse 68"/>
          <p:cNvSpPr/>
          <p:nvPr userDrawn="1"/>
        </p:nvSpPr>
        <p:spPr>
          <a:xfrm>
            <a:off x="6021919" y="5183875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70" name="Ellipse 69"/>
          <p:cNvSpPr/>
          <p:nvPr userDrawn="1"/>
        </p:nvSpPr>
        <p:spPr>
          <a:xfrm>
            <a:off x="7552267" y="5175935"/>
            <a:ext cx="137584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71" name="Ellipse 70"/>
          <p:cNvSpPr/>
          <p:nvPr userDrawn="1"/>
        </p:nvSpPr>
        <p:spPr>
          <a:xfrm>
            <a:off x="9014886" y="5177525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72" name="Ellipse 71"/>
          <p:cNvSpPr/>
          <p:nvPr userDrawn="1"/>
        </p:nvSpPr>
        <p:spPr>
          <a:xfrm>
            <a:off x="10386486" y="5187050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pic>
        <p:nvPicPr>
          <p:cNvPr id="73" name="Image 4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01" y="2703914"/>
            <a:ext cx="6667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Image 4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34" y="3910698"/>
            <a:ext cx="666751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Image 4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1" y="3634473"/>
            <a:ext cx="666749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 4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84" y="3999598"/>
            <a:ext cx="666749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 4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2708920"/>
            <a:ext cx="666751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Image 4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69" y="3950387"/>
            <a:ext cx="66463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Image 4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86" y="4169462"/>
            <a:ext cx="66463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639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</p:txBody>
      </p:sp>
      <p:pic>
        <p:nvPicPr>
          <p:cNvPr id="25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8" y="1617663"/>
            <a:ext cx="6540500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necteur droit 26"/>
          <p:cNvCxnSpPr>
            <a:cxnSpLocks noChangeShapeType="1"/>
          </p:cNvCxnSpPr>
          <p:nvPr userDrawn="1"/>
        </p:nvCxnSpPr>
        <p:spPr bwMode="auto">
          <a:xfrm>
            <a:off x="6792384" y="2484440"/>
            <a:ext cx="0" cy="25987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ZoneTexte 27"/>
          <p:cNvSpPr txBox="1">
            <a:spLocks noChangeArrowheads="1"/>
          </p:cNvSpPr>
          <p:nvPr userDrawn="1"/>
        </p:nvSpPr>
        <p:spPr bwMode="auto">
          <a:xfrm>
            <a:off x="6656920" y="1763715"/>
            <a:ext cx="4794249" cy="58475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1600" b="1" dirty="0">
                <a:solidFill>
                  <a:srgbClr val="E56E25"/>
                </a:solidFill>
                <a:latin typeface="Arial" panose="020B0604020202020204" pitchFamily="34" charset="0"/>
              </a:rPr>
              <a:t>5 GRANDES MISSIONS DE SANTÉ</a:t>
            </a:r>
          </a:p>
          <a:p>
            <a:pPr>
              <a:defRPr/>
            </a:pPr>
            <a:r>
              <a:rPr lang="fr-CA" altLang="fr-FR" sz="1600" b="1" dirty="0">
                <a:solidFill>
                  <a:srgbClr val="E56E25"/>
                </a:solidFill>
                <a:latin typeface="Arial" panose="020B0604020202020204" pitchFamily="34" charset="0"/>
              </a:rPr>
              <a:t>ET DE SERVICES SOCIAUX</a:t>
            </a:r>
          </a:p>
        </p:txBody>
      </p:sp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-25399" y="1617663"/>
            <a:ext cx="2273300" cy="3922712"/>
          </a:xfrm>
          <a:prstGeom prst="rect">
            <a:avLst/>
          </a:prstGeom>
          <a:solidFill>
            <a:srgbClr val="E56E25">
              <a:alpha val="85098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0"/>
              </a:srgbClr>
            </a:outerShdw>
          </a:effectLst>
        </p:spPr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cxnSp>
        <p:nvCxnSpPr>
          <p:cNvPr id="30" name="Connecteur droit 29"/>
          <p:cNvCxnSpPr/>
          <p:nvPr userDrawn="1"/>
        </p:nvCxnSpPr>
        <p:spPr>
          <a:xfrm>
            <a:off x="169333" y="2933945"/>
            <a:ext cx="1873251" cy="0"/>
          </a:xfrm>
          <a:prstGeom prst="line">
            <a:avLst/>
          </a:prstGeom>
          <a:ln>
            <a:solidFill>
              <a:srgbClr val="FEFEF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>
            <a:spLocks noChangeArrowheads="1"/>
          </p:cNvSpPr>
          <p:nvPr userDrawn="1"/>
        </p:nvSpPr>
        <p:spPr bwMode="auto">
          <a:xfrm>
            <a:off x="12702" y="3041895"/>
            <a:ext cx="2182284" cy="124647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500" b="1" dirty="0">
                <a:solidFill>
                  <a:srgbClr val="FFFFFF"/>
                </a:solidFill>
                <a:latin typeface="Arial" panose="020B0604020202020204" pitchFamily="34" charset="0"/>
              </a:rPr>
              <a:t>Ces missions ont été définies par la Loi sur les services de santé et les services sociaux.</a:t>
            </a:r>
          </a:p>
        </p:txBody>
      </p:sp>
      <p:sp>
        <p:nvSpPr>
          <p:cNvPr id="32" name="Ellipse 31"/>
          <p:cNvSpPr/>
          <p:nvPr userDrawn="1"/>
        </p:nvSpPr>
        <p:spPr>
          <a:xfrm>
            <a:off x="6724653" y="434975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33" name="Ellipse 32"/>
          <p:cNvSpPr/>
          <p:nvPr userDrawn="1"/>
        </p:nvSpPr>
        <p:spPr>
          <a:xfrm>
            <a:off x="6724653" y="259397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34" name="Ellipse 33"/>
          <p:cNvSpPr/>
          <p:nvPr userDrawn="1"/>
        </p:nvSpPr>
        <p:spPr>
          <a:xfrm>
            <a:off x="6724653" y="4811715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35" name="Ellipse 34"/>
          <p:cNvSpPr/>
          <p:nvPr userDrawn="1"/>
        </p:nvSpPr>
        <p:spPr>
          <a:xfrm>
            <a:off x="6724653" y="3249613"/>
            <a:ext cx="137583" cy="10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36" name="Ellipse 35"/>
          <p:cNvSpPr/>
          <p:nvPr userDrawn="1"/>
        </p:nvSpPr>
        <p:spPr>
          <a:xfrm>
            <a:off x="6724653" y="373062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 userDrawn="1"/>
        </p:nvSpPr>
        <p:spPr bwMode="auto">
          <a:xfrm>
            <a:off x="6951135" y="2463801"/>
            <a:ext cx="4679951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150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Centre local de services communautaires (CLSC)</a:t>
            </a:r>
          </a:p>
        </p:txBody>
      </p:sp>
      <p:sp>
        <p:nvSpPr>
          <p:cNvPr id="38" name="ZoneTexte 37"/>
          <p:cNvSpPr txBox="1">
            <a:spLocks noChangeArrowheads="1"/>
          </p:cNvSpPr>
          <p:nvPr userDrawn="1"/>
        </p:nvSpPr>
        <p:spPr bwMode="auto">
          <a:xfrm>
            <a:off x="6951135" y="3125789"/>
            <a:ext cx="4679951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150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Centre hospitalier (CH)</a:t>
            </a:r>
          </a:p>
        </p:txBody>
      </p:sp>
      <p:sp>
        <p:nvSpPr>
          <p:cNvPr id="39" name="ZoneTexte 38"/>
          <p:cNvSpPr txBox="1">
            <a:spLocks noChangeArrowheads="1"/>
          </p:cNvSpPr>
          <p:nvPr userDrawn="1"/>
        </p:nvSpPr>
        <p:spPr bwMode="auto">
          <a:xfrm>
            <a:off x="6951135" y="3595689"/>
            <a:ext cx="4679951" cy="553982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1500">
                <a:solidFill>
                  <a:srgbClr val="000000"/>
                </a:solidFill>
                <a:latin typeface="Arial" panose="020B0604020202020204" pitchFamily="34" charset="0"/>
              </a:rPr>
              <a:t>Centre d’hébergement et de soins de longue durée (CHSLD)</a:t>
            </a:r>
          </a:p>
        </p:txBody>
      </p:sp>
      <p:sp>
        <p:nvSpPr>
          <p:cNvPr id="40" name="ZoneTexte 39"/>
          <p:cNvSpPr txBox="1">
            <a:spLocks noChangeArrowheads="1"/>
          </p:cNvSpPr>
          <p:nvPr userDrawn="1"/>
        </p:nvSpPr>
        <p:spPr bwMode="auto">
          <a:xfrm>
            <a:off x="6951136" y="4675189"/>
            <a:ext cx="4815417" cy="553982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1500">
                <a:solidFill>
                  <a:srgbClr val="000000"/>
                </a:solidFill>
                <a:latin typeface="Arial" panose="020B0604020202020204" pitchFamily="34" charset="0"/>
              </a:rPr>
              <a:t>Centre de protection de l’enfance et de la jeunesse (CPEJ)</a:t>
            </a:r>
          </a:p>
        </p:txBody>
      </p:sp>
      <p:sp>
        <p:nvSpPr>
          <p:cNvPr id="41" name="ZoneTexte 40"/>
          <p:cNvSpPr txBox="1">
            <a:spLocks noChangeArrowheads="1"/>
          </p:cNvSpPr>
          <p:nvPr userDrawn="1"/>
        </p:nvSpPr>
        <p:spPr bwMode="auto">
          <a:xfrm>
            <a:off x="6951135" y="4217990"/>
            <a:ext cx="3486151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1500">
                <a:solidFill>
                  <a:srgbClr val="000000"/>
                </a:solidFill>
                <a:latin typeface="Arial" panose="020B0604020202020204" pitchFamily="34" charset="0"/>
              </a:rPr>
              <a:t>Centre de réadaptation (CR)</a:t>
            </a:r>
          </a:p>
        </p:txBody>
      </p:sp>
      <p:pic>
        <p:nvPicPr>
          <p:cNvPr id="42" name="Imag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MISSIONS</a:t>
            </a:r>
          </a:p>
        </p:txBody>
      </p:sp>
    </p:spTree>
    <p:extLst>
      <p:ext uri="{BB962C8B-B14F-4D97-AF65-F5344CB8AC3E}">
        <p14:creationId xmlns:p14="http://schemas.microsoft.com/office/powerpoint/2010/main" val="22801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missions_ANGL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0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</p:txBody>
      </p:sp>
      <p:pic>
        <p:nvPicPr>
          <p:cNvPr id="25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8" y="1617663"/>
            <a:ext cx="6540500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necteur droit 26"/>
          <p:cNvCxnSpPr>
            <a:cxnSpLocks noChangeShapeType="1"/>
          </p:cNvCxnSpPr>
          <p:nvPr userDrawn="1"/>
        </p:nvCxnSpPr>
        <p:spPr bwMode="auto">
          <a:xfrm>
            <a:off x="6792384" y="2484440"/>
            <a:ext cx="0" cy="25987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ZoneTexte 27"/>
          <p:cNvSpPr txBox="1">
            <a:spLocks noChangeArrowheads="1"/>
          </p:cNvSpPr>
          <p:nvPr userDrawn="1"/>
        </p:nvSpPr>
        <p:spPr bwMode="auto">
          <a:xfrm>
            <a:off x="6656920" y="1763715"/>
            <a:ext cx="4794249" cy="58475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1600" b="1" dirty="0">
                <a:solidFill>
                  <a:srgbClr val="E56E25"/>
                </a:solidFill>
                <a:latin typeface="Arial" panose="020B0604020202020204" pitchFamily="34" charset="0"/>
              </a:rPr>
              <a:t>5 MAJOR HEALTH AND SOCIAL SERVICES MISSIONS</a:t>
            </a:r>
          </a:p>
        </p:txBody>
      </p:sp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-25399" y="1617663"/>
            <a:ext cx="2273300" cy="3922712"/>
          </a:xfrm>
          <a:prstGeom prst="rect">
            <a:avLst/>
          </a:prstGeom>
          <a:solidFill>
            <a:srgbClr val="E56E25">
              <a:alpha val="85098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0"/>
              </a:srgbClr>
            </a:outerShdw>
          </a:effectLst>
        </p:spPr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cxnSp>
        <p:nvCxnSpPr>
          <p:cNvPr id="30" name="Connecteur droit 29"/>
          <p:cNvCxnSpPr/>
          <p:nvPr userDrawn="1"/>
        </p:nvCxnSpPr>
        <p:spPr>
          <a:xfrm>
            <a:off x="169333" y="2933700"/>
            <a:ext cx="1873251" cy="0"/>
          </a:xfrm>
          <a:prstGeom prst="line">
            <a:avLst/>
          </a:prstGeom>
          <a:ln>
            <a:solidFill>
              <a:srgbClr val="FEFEF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>
            <a:spLocks noChangeArrowheads="1"/>
          </p:cNvSpPr>
          <p:nvPr userDrawn="1"/>
        </p:nvSpPr>
        <p:spPr bwMode="auto">
          <a:xfrm>
            <a:off x="12702" y="3041650"/>
            <a:ext cx="2182284" cy="124647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fr-FR" sz="1500" b="1" dirty="0">
                <a:solidFill>
                  <a:srgbClr val="FFFFFF"/>
                </a:solidFill>
                <a:latin typeface="Arial" panose="020B0604020202020204" pitchFamily="34" charset="0"/>
              </a:rPr>
              <a:t>These missions are defined by the </a:t>
            </a:r>
            <a:r>
              <a:rPr lang="en-US" altLang="fr-FR" sz="1500" b="1" i="1" dirty="0">
                <a:solidFill>
                  <a:srgbClr val="FFFFFF"/>
                </a:solidFill>
                <a:latin typeface="Arial" panose="020B0604020202020204" pitchFamily="34" charset="0"/>
              </a:rPr>
              <a:t>Act respecting health services and social services.</a:t>
            </a:r>
          </a:p>
        </p:txBody>
      </p:sp>
      <p:sp>
        <p:nvSpPr>
          <p:cNvPr id="32" name="Ellipse 31"/>
          <p:cNvSpPr/>
          <p:nvPr userDrawn="1"/>
        </p:nvSpPr>
        <p:spPr>
          <a:xfrm>
            <a:off x="6724653" y="434975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33" name="Ellipse 32"/>
          <p:cNvSpPr/>
          <p:nvPr userDrawn="1"/>
        </p:nvSpPr>
        <p:spPr>
          <a:xfrm>
            <a:off x="6724653" y="259397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34" name="Ellipse 33"/>
          <p:cNvSpPr/>
          <p:nvPr userDrawn="1"/>
        </p:nvSpPr>
        <p:spPr>
          <a:xfrm>
            <a:off x="6724653" y="4811715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35" name="Ellipse 34"/>
          <p:cNvSpPr/>
          <p:nvPr userDrawn="1"/>
        </p:nvSpPr>
        <p:spPr>
          <a:xfrm>
            <a:off x="6724653" y="3249613"/>
            <a:ext cx="137583" cy="10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36" name="Ellipse 35"/>
          <p:cNvSpPr/>
          <p:nvPr userDrawn="1"/>
        </p:nvSpPr>
        <p:spPr>
          <a:xfrm>
            <a:off x="6724653" y="373062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 userDrawn="1"/>
        </p:nvSpPr>
        <p:spPr bwMode="auto">
          <a:xfrm>
            <a:off x="6951135" y="2463801"/>
            <a:ext cx="4679951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Local </a:t>
            </a:r>
            <a:r>
              <a:rPr lang="fr-CA" altLang="fr-FR" sz="1500" dirty="0" err="1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community</a:t>
            </a: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 service centre (CLSC)</a:t>
            </a:r>
          </a:p>
        </p:txBody>
      </p:sp>
      <p:sp>
        <p:nvSpPr>
          <p:cNvPr id="38" name="ZoneTexte 37"/>
          <p:cNvSpPr txBox="1">
            <a:spLocks noChangeArrowheads="1"/>
          </p:cNvSpPr>
          <p:nvPr userDrawn="1"/>
        </p:nvSpPr>
        <p:spPr bwMode="auto">
          <a:xfrm>
            <a:off x="6951135" y="3125789"/>
            <a:ext cx="4679951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15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Hospital</a:t>
            </a: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centre (CH)</a:t>
            </a:r>
          </a:p>
        </p:txBody>
      </p:sp>
      <p:sp>
        <p:nvSpPr>
          <p:cNvPr id="39" name="ZoneTexte 38"/>
          <p:cNvSpPr txBox="1">
            <a:spLocks noChangeArrowheads="1"/>
          </p:cNvSpPr>
          <p:nvPr userDrawn="1"/>
        </p:nvSpPr>
        <p:spPr bwMode="auto">
          <a:xfrm>
            <a:off x="6951135" y="3595689"/>
            <a:ext cx="4679951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fr-FR" sz="15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Residential and long-term care </a:t>
            </a:r>
            <a:r>
              <a:rPr lang="en-US" altLang="fr-FR" sz="15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centre</a:t>
            </a:r>
            <a:r>
              <a:rPr lang="en-US" altLang="fr-FR" sz="15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(CHSLD)</a:t>
            </a:r>
          </a:p>
        </p:txBody>
      </p:sp>
      <p:sp>
        <p:nvSpPr>
          <p:cNvPr id="40" name="ZoneTexte 39"/>
          <p:cNvSpPr txBox="1">
            <a:spLocks noChangeArrowheads="1"/>
          </p:cNvSpPr>
          <p:nvPr userDrawn="1"/>
        </p:nvSpPr>
        <p:spPr bwMode="auto">
          <a:xfrm>
            <a:off x="6951136" y="4675189"/>
            <a:ext cx="4815417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fr-FR" sz="15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Youth and child protection </a:t>
            </a:r>
            <a:r>
              <a:rPr lang="en-US" altLang="fr-FR" sz="15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centre</a:t>
            </a:r>
            <a:r>
              <a:rPr lang="en-US" altLang="fr-FR" sz="15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(CPEJ)</a:t>
            </a:r>
          </a:p>
        </p:txBody>
      </p:sp>
      <p:sp>
        <p:nvSpPr>
          <p:cNvPr id="41" name="ZoneTexte 40"/>
          <p:cNvSpPr txBox="1">
            <a:spLocks noChangeArrowheads="1"/>
          </p:cNvSpPr>
          <p:nvPr userDrawn="1"/>
        </p:nvSpPr>
        <p:spPr bwMode="auto">
          <a:xfrm>
            <a:off x="6951135" y="4217990"/>
            <a:ext cx="3486151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15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Rehabilitation</a:t>
            </a: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centre (CR)</a:t>
            </a:r>
          </a:p>
        </p:txBody>
      </p:sp>
      <p:pic>
        <p:nvPicPr>
          <p:cNvPr id="42" name="Imag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43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MISSIONS</a:t>
            </a:r>
          </a:p>
        </p:txBody>
      </p:sp>
    </p:spTree>
    <p:extLst>
      <p:ext uri="{BB962C8B-B14F-4D97-AF65-F5344CB8AC3E}">
        <p14:creationId xmlns:p14="http://schemas.microsoft.com/office/powerpoint/2010/main" val="2661823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missions_bilin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28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  <a:p>
            <a:pPr>
              <a:defRPr/>
            </a:pPr>
            <a:endParaRPr lang="en-CA" altLang="fr-FR" sz="2000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altLang="fr-FR" sz="2000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  <a:p>
            <a:pPr>
              <a:defRPr/>
            </a:pPr>
            <a:endParaRPr lang="fr-CA" altLang="fr-FR" sz="2000" b="1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</p:txBody>
      </p:sp>
      <p:pic>
        <p:nvPicPr>
          <p:cNvPr id="42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8" y="1448780"/>
            <a:ext cx="6540500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>
            <a:spLocks noChangeArrowheads="1"/>
          </p:cNvSpPr>
          <p:nvPr userDrawn="1"/>
        </p:nvSpPr>
        <p:spPr bwMode="auto">
          <a:xfrm>
            <a:off x="-25399" y="1448780"/>
            <a:ext cx="2273300" cy="3922712"/>
          </a:xfrm>
          <a:prstGeom prst="rect">
            <a:avLst/>
          </a:prstGeom>
          <a:solidFill>
            <a:srgbClr val="E56E25">
              <a:alpha val="85098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0"/>
              </a:srgbClr>
            </a:outerShdw>
          </a:effectLst>
        </p:spPr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cxnSp>
        <p:nvCxnSpPr>
          <p:cNvPr id="44" name="Connecteur droit 43"/>
          <p:cNvCxnSpPr/>
          <p:nvPr userDrawn="1"/>
        </p:nvCxnSpPr>
        <p:spPr>
          <a:xfrm>
            <a:off x="6792384" y="2528902"/>
            <a:ext cx="0" cy="259873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8"/>
          <p:cNvSpPr txBox="1">
            <a:spLocks noChangeArrowheads="1"/>
          </p:cNvSpPr>
          <p:nvPr userDrawn="1"/>
        </p:nvSpPr>
        <p:spPr bwMode="auto">
          <a:xfrm>
            <a:off x="6656917" y="1403777"/>
            <a:ext cx="5535083" cy="52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1400" b="1" dirty="0">
                <a:solidFill>
                  <a:srgbClr val="E56E25"/>
                </a:solidFill>
                <a:latin typeface="Arial" panose="020B0604020202020204" pitchFamily="34" charset="0"/>
              </a:rPr>
              <a:t>5 GRANDES MISSIONS DE SANTÉ ET DE SERVICES SOCIAUX</a:t>
            </a:r>
          </a:p>
          <a:p>
            <a:pPr>
              <a:defRPr/>
            </a:pPr>
            <a:r>
              <a:rPr lang="fr-CA" altLang="fr-FR" sz="1400" dirty="0">
                <a:solidFill>
                  <a:srgbClr val="E56E25"/>
                </a:solidFill>
                <a:latin typeface="Arial" panose="020B0604020202020204" pitchFamily="34" charset="0"/>
              </a:rPr>
              <a:t>5 MAJOR HEALTH AND SOCIAL SERVICES MISSIONS</a:t>
            </a:r>
          </a:p>
        </p:txBody>
      </p:sp>
      <p:cxnSp>
        <p:nvCxnSpPr>
          <p:cNvPr id="46" name="Connecteur droit 45"/>
          <p:cNvCxnSpPr/>
          <p:nvPr userDrawn="1"/>
        </p:nvCxnSpPr>
        <p:spPr>
          <a:xfrm>
            <a:off x="222253" y="1718810"/>
            <a:ext cx="1873249" cy="0"/>
          </a:xfrm>
          <a:prstGeom prst="line">
            <a:avLst/>
          </a:prstGeom>
          <a:ln>
            <a:solidFill>
              <a:srgbClr val="FEFEF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11"/>
          <p:cNvSpPr txBox="1">
            <a:spLocks noChangeArrowheads="1"/>
          </p:cNvSpPr>
          <p:nvPr userDrawn="1"/>
        </p:nvSpPr>
        <p:spPr bwMode="auto">
          <a:xfrm>
            <a:off x="65619" y="1826761"/>
            <a:ext cx="2182283" cy="27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altLang="fr-FR" sz="1500" b="1" dirty="0">
                <a:solidFill>
                  <a:srgbClr val="FFFFFF"/>
                </a:solidFill>
                <a:latin typeface="Arial" pitchFamily="34" charset="0"/>
                <a:ea typeface="Roboto Light"/>
              </a:rPr>
              <a:t>Ces missions ont été définies par la Loi sur les services de santé et les services sociaux.</a:t>
            </a:r>
          </a:p>
          <a:p>
            <a:pPr algn="ctr"/>
            <a:endParaRPr lang="en-CA" altLang="fr-FR" sz="1500" b="1" dirty="0">
              <a:solidFill>
                <a:srgbClr val="FFFFFF"/>
              </a:solidFill>
              <a:latin typeface="Arial" pitchFamily="34" charset="0"/>
              <a:ea typeface="Roboto Ligh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400" b="1" dirty="0">
                <a:solidFill>
                  <a:srgbClr val="FFFFFF"/>
                </a:solidFill>
                <a:latin typeface="Arial" pitchFamily="34" charset="0"/>
                <a:ea typeface="Roboto Light"/>
              </a:rPr>
              <a:t>These missions are defined by the </a:t>
            </a:r>
            <a:r>
              <a:rPr lang="en-US" altLang="fr-FR" sz="1400" b="1" i="1" dirty="0">
                <a:solidFill>
                  <a:srgbClr val="FFFFFF"/>
                </a:solidFill>
                <a:latin typeface="Arial" pitchFamily="34" charset="0"/>
                <a:ea typeface="Roboto Light"/>
              </a:rPr>
              <a:t>Act respecting health services and social services.</a:t>
            </a:r>
          </a:p>
          <a:p>
            <a:pPr algn="ctr"/>
            <a:endParaRPr lang="fr-CA" altLang="fr-FR" sz="1500" dirty="0">
              <a:solidFill>
                <a:srgbClr val="FFFFFF"/>
              </a:solidFill>
              <a:latin typeface="Arial" pitchFamily="34" charset="0"/>
              <a:ea typeface="Roboto Light"/>
            </a:endParaRPr>
          </a:p>
        </p:txBody>
      </p:sp>
      <p:sp>
        <p:nvSpPr>
          <p:cNvPr id="48" name="Ellipse 47"/>
          <p:cNvSpPr/>
          <p:nvPr userDrawn="1"/>
        </p:nvSpPr>
        <p:spPr>
          <a:xfrm>
            <a:off x="6724653" y="4325565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49" name="Ellipse 48"/>
          <p:cNvSpPr/>
          <p:nvPr userDrawn="1"/>
        </p:nvSpPr>
        <p:spPr>
          <a:xfrm>
            <a:off x="6724653" y="265980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50" name="Ellipse 49"/>
          <p:cNvSpPr/>
          <p:nvPr userDrawn="1"/>
        </p:nvSpPr>
        <p:spPr>
          <a:xfrm>
            <a:off x="6724653" y="4857520"/>
            <a:ext cx="137583" cy="1031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51" name="Ellipse 50"/>
          <p:cNvSpPr/>
          <p:nvPr userDrawn="1"/>
        </p:nvSpPr>
        <p:spPr>
          <a:xfrm>
            <a:off x="6724653" y="3232578"/>
            <a:ext cx="137583" cy="10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52" name="Ellipse 51"/>
          <p:cNvSpPr/>
          <p:nvPr userDrawn="1"/>
        </p:nvSpPr>
        <p:spPr>
          <a:xfrm>
            <a:off x="6724653" y="3672550"/>
            <a:ext cx="137583" cy="1031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300" dirty="0">
              <a:solidFill>
                <a:srgbClr val="FFFFFF"/>
              </a:solidFill>
            </a:endParaRPr>
          </a:p>
        </p:txBody>
      </p:sp>
      <p:sp>
        <p:nvSpPr>
          <p:cNvPr id="53" name="ZoneTexte 17"/>
          <p:cNvSpPr txBox="1">
            <a:spLocks noChangeArrowheads="1"/>
          </p:cNvSpPr>
          <p:nvPr userDrawn="1"/>
        </p:nvSpPr>
        <p:spPr bwMode="auto">
          <a:xfrm>
            <a:off x="6951135" y="2415660"/>
            <a:ext cx="4679951" cy="69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Centre local de services communautaires (CLSC)/Local </a:t>
            </a:r>
            <a:r>
              <a:rPr lang="fr-CA" altLang="fr-FR" sz="13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community</a:t>
            </a:r>
            <a:r>
              <a:rPr lang="fr-CA" altLang="fr-FR" sz="13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service centre (CLSC)</a:t>
            </a:r>
          </a:p>
          <a:p>
            <a:endParaRPr lang="fr-CA" altLang="fr-FR" sz="1300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</p:txBody>
      </p:sp>
      <p:sp>
        <p:nvSpPr>
          <p:cNvPr id="54" name="ZoneTexte 18"/>
          <p:cNvSpPr txBox="1">
            <a:spLocks noChangeArrowheads="1"/>
          </p:cNvSpPr>
          <p:nvPr userDrawn="1"/>
        </p:nvSpPr>
        <p:spPr bwMode="auto">
          <a:xfrm>
            <a:off x="6951135" y="3135740"/>
            <a:ext cx="4679951" cy="52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Centre hospitalier (CH)/</a:t>
            </a:r>
            <a:r>
              <a:rPr lang="fr-CA" altLang="fr-FR" sz="13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Hospital</a:t>
            </a:r>
            <a:r>
              <a:rPr lang="fr-CA" altLang="fr-FR" sz="13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centre (CH)</a:t>
            </a:r>
          </a:p>
          <a:p>
            <a:endParaRPr lang="fr-CA" altLang="fr-FR" sz="1500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</p:txBody>
      </p:sp>
      <p:sp>
        <p:nvSpPr>
          <p:cNvPr id="55" name="ZoneTexte 19"/>
          <p:cNvSpPr txBox="1">
            <a:spLocks noChangeArrowheads="1"/>
          </p:cNvSpPr>
          <p:nvPr userDrawn="1"/>
        </p:nvSpPr>
        <p:spPr bwMode="auto">
          <a:xfrm>
            <a:off x="6951135" y="3450776"/>
            <a:ext cx="4679951" cy="72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Centre d’hébergement et de soins de longue durée (CHSLD)/</a:t>
            </a:r>
            <a:r>
              <a:rPr lang="en-US" altLang="fr-FR" sz="13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Residential and long-term care </a:t>
            </a:r>
            <a:r>
              <a:rPr lang="en-US" altLang="fr-FR" sz="13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centre</a:t>
            </a:r>
            <a:r>
              <a:rPr lang="en-US" altLang="fr-FR" sz="13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(CHSLD)</a:t>
            </a:r>
          </a:p>
          <a:p>
            <a:endParaRPr lang="fr-CA" altLang="fr-FR" sz="1500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</p:txBody>
      </p:sp>
      <p:sp>
        <p:nvSpPr>
          <p:cNvPr id="56" name="ZoneTexte 20"/>
          <p:cNvSpPr txBox="1">
            <a:spLocks noChangeArrowheads="1"/>
          </p:cNvSpPr>
          <p:nvPr userDrawn="1"/>
        </p:nvSpPr>
        <p:spPr bwMode="auto">
          <a:xfrm>
            <a:off x="6951136" y="4755920"/>
            <a:ext cx="4815417" cy="72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Centre de protection de l’enfance et de la jeunesse (CPEJ)/</a:t>
            </a:r>
            <a:r>
              <a:rPr lang="en-US" altLang="fr-FR" sz="13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Youth and child protection </a:t>
            </a:r>
            <a:r>
              <a:rPr lang="en-US" altLang="fr-FR" sz="13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centre</a:t>
            </a:r>
            <a:r>
              <a:rPr lang="en-US" altLang="fr-FR" sz="13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(CPEJ)</a:t>
            </a:r>
          </a:p>
          <a:p>
            <a:endParaRPr lang="fr-CA" altLang="fr-FR" sz="1500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</p:txBody>
      </p:sp>
      <p:sp>
        <p:nvSpPr>
          <p:cNvPr id="57" name="ZoneTexte 21"/>
          <p:cNvSpPr txBox="1">
            <a:spLocks noChangeArrowheads="1"/>
          </p:cNvSpPr>
          <p:nvPr userDrawn="1"/>
        </p:nvSpPr>
        <p:spPr bwMode="auto">
          <a:xfrm>
            <a:off x="6951135" y="4170856"/>
            <a:ext cx="3486151" cy="69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altLang="fr-FR" sz="13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Centre de réadaptation (CR)/</a:t>
            </a:r>
            <a:r>
              <a:rPr lang="fr-CA" altLang="fr-FR" sz="13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Rehabilitation</a:t>
            </a:r>
            <a:r>
              <a:rPr lang="fr-CA" altLang="fr-FR" sz="13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centre (CR)</a:t>
            </a:r>
          </a:p>
          <a:p>
            <a:endParaRPr lang="fr-CA" altLang="fr-FR" sz="1300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</p:txBody>
      </p:sp>
      <p:pic>
        <p:nvPicPr>
          <p:cNvPr id="58" name="Imag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MISSIONS</a:t>
            </a:r>
            <a:endParaRPr lang="fr-CA" altLang="fr-FR" sz="210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MS UI Gothic" pitchFamily="34" charset="-128"/>
            </a:endParaRPr>
          </a:p>
        </p:txBody>
      </p:sp>
      <p:pic>
        <p:nvPicPr>
          <p:cNvPr id="60" name="Imag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107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</p:txBody>
      </p:sp>
      <p:grpSp>
        <p:nvGrpSpPr>
          <p:cNvPr id="22" name="Groupe 6"/>
          <p:cNvGrpSpPr>
            <a:grpSpLocks/>
          </p:cNvGrpSpPr>
          <p:nvPr userDrawn="1"/>
        </p:nvGrpSpPr>
        <p:grpSpPr bwMode="auto">
          <a:xfrm>
            <a:off x="5080000" y="2416176"/>
            <a:ext cx="1898651" cy="1439863"/>
            <a:chOff x="1176708" y="1542464"/>
            <a:chExt cx="977900" cy="989599"/>
          </a:xfrm>
        </p:grpSpPr>
        <p:sp>
          <p:nvSpPr>
            <p:cNvPr id="24" name="Ellipse 23"/>
            <p:cNvSpPr/>
            <p:nvPr userDrawn="1"/>
          </p:nvSpPr>
          <p:spPr>
            <a:xfrm>
              <a:off x="1176708" y="1554466"/>
              <a:ext cx="977900" cy="977597"/>
            </a:xfrm>
            <a:prstGeom prst="ellipse">
              <a:avLst/>
            </a:prstGeom>
            <a:solidFill>
              <a:srgbClr val="E56E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800">
                <a:solidFill>
                  <a:srgbClr val="FFFFFF"/>
                </a:solidFill>
              </a:endParaRPr>
            </a:p>
          </p:txBody>
        </p:sp>
        <p:pic>
          <p:nvPicPr>
            <p:cNvPr id="25" name="Imag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210" y="1542464"/>
              <a:ext cx="928398" cy="92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ZoneTexte 25"/>
          <p:cNvSpPr txBox="1">
            <a:spLocks noChangeArrowheads="1"/>
          </p:cNvSpPr>
          <p:nvPr userDrawn="1"/>
        </p:nvSpPr>
        <p:spPr bwMode="auto">
          <a:xfrm>
            <a:off x="5143500" y="3871914"/>
            <a:ext cx="1710267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anose="020B0604020202020204" pitchFamily="34" charset="0"/>
              </a:rPr>
              <a:t>Clientèle</a:t>
            </a:r>
          </a:p>
        </p:txBody>
      </p:sp>
      <p:sp>
        <p:nvSpPr>
          <p:cNvPr id="27" name="ZoneTexte 26"/>
          <p:cNvSpPr txBox="1">
            <a:spLocks noChangeArrowheads="1"/>
          </p:cNvSpPr>
          <p:nvPr userDrawn="1"/>
        </p:nvSpPr>
        <p:spPr bwMode="auto">
          <a:xfrm>
            <a:off x="1339853" y="1620839"/>
            <a:ext cx="2341033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Collaboration</a:t>
            </a:r>
          </a:p>
        </p:txBody>
      </p:sp>
      <p:sp>
        <p:nvSpPr>
          <p:cNvPr id="28" name="ZoneTexte 27"/>
          <p:cNvSpPr txBox="1">
            <a:spLocks noChangeArrowheads="1"/>
          </p:cNvSpPr>
          <p:nvPr userDrawn="1"/>
        </p:nvSpPr>
        <p:spPr bwMode="auto">
          <a:xfrm>
            <a:off x="821269" y="3694114"/>
            <a:ext cx="2341033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Transparence</a:t>
            </a:r>
          </a:p>
        </p:txBody>
      </p:sp>
      <p:sp>
        <p:nvSpPr>
          <p:cNvPr id="29" name="ZoneTexte 28"/>
          <p:cNvSpPr txBox="1">
            <a:spLocks noChangeArrowheads="1"/>
          </p:cNvSpPr>
          <p:nvPr userDrawn="1"/>
        </p:nvSpPr>
        <p:spPr bwMode="auto">
          <a:xfrm>
            <a:off x="8678335" y="3186114"/>
            <a:ext cx="2338917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Courage</a:t>
            </a:r>
          </a:p>
        </p:txBody>
      </p:sp>
      <p:sp>
        <p:nvSpPr>
          <p:cNvPr id="30" name="ZoneTexte 29"/>
          <p:cNvSpPr txBox="1">
            <a:spLocks noChangeArrowheads="1"/>
          </p:cNvSpPr>
          <p:nvPr userDrawn="1"/>
        </p:nvSpPr>
        <p:spPr bwMode="auto">
          <a:xfrm>
            <a:off x="7484536" y="1382714"/>
            <a:ext cx="2341033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Respect</a:t>
            </a:r>
          </a:p>
        </p:txBody>
      </p:sp>
      <p:pic>
        <p:nvPicPr>
          <p:cNvPr id="31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"/>
          <a:stretch>
            <a:fillRect/>
          </a:stretch>
        </p:blipFill>
        <p:spPr bwMode="auto">
          <a:xfrm>
            <a:off x="8583086" y="5364165"/>
            <a:ext cx="328718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llipse 32"/>
          <p:cNvSpPr/>
          <p:nvPr userDrawn="1"/>
        </p:nvSpPr>
        <p:spPr>
          <a:xfrm>
            <a:off x="3395133" y="1312865"/>
            <a:ext cx="5215467" cy="3913187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800">
              <a:solidFill>
                <a:srgbClr val="FFFFFF"/>
              </a:solidFill>
            </a:endParaRPr>
          </a:p>
        </p:txBody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4834469" y="5757864"/>
            <a:ext cx="2341033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Innovation</a:t>
            </a:r>
          </a:p>
        </p:txBody>
      </p:sp>
      <p:pic>
        <p:nvPicPr>
          <p:cNvPr id="35" name="Imag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882900"/>
            <a:ext cx="1348317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3" y="3316290"/>
            <a:ext cx="1348316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18" y="1201738"/>
            <a:ext cx="1348316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33" y="4689475"/>
            <a:ext cx="13462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2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3" y="1474790"/>
            <a:ext cx="13462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VALEURS</a:t>
            </a:r>
          </a:p>
        </p:txBody>
      </p:sp>
    </p:spTree>
    <p:extLst>
      <p:ext uri="{BB962C8B-B14F-4D97-AF65-F5344CB8AC3E}">
        <p14:creationId xmlns:p14="http://schemas.microsoft.com/office/powerpoint/2010/main" val="2360399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valeurs_ANGL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0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</p:txBody>
      </p:sp>
      <p:grpSp>
        <p:nvGrpSpPr>
          <p:cNvPr id="22" name="Groupe 6"/>
          <p:cNvGrpSpPr>
            <a:grpSpLocks/>
          </p:cNvGrpSpPr>
          <p:nvPr userDrawn="1"/>
        </p:nvGrpSpPr>
        <p:grpSpPr bwMode="auto">
          <a:xfrm>
            <a:off x="5080000" y="2416176"/>
            <a:ext cx="1898651" cy="1439863"/>
            <a:chOff x="1176708" y="1542464"/>
            <a:chExt cx="977900" cy="989599"/>
          </a:xfrm>
        </p:grpSpPr>
        <p:sp>
          <p:nvSpPr>
            <p:cNvPr id="24" name="Ellipse 23"/>
            <p:cNvSpPr/>
            <p:nvPr userDrawn="1"/>
          </p:nvSpPr>
          <p:spPr>
            <a:xfrm>
              <a:off x="1176708" y="1554466"/>
              <a:ext cx="977900" cy="977597"/>
            </a:xfrm>
            <a:prstGeom prst="ellipse">
              <a:avLst/>
            </a:prstGeom>
            <a:solidFill>
              <a:srgbClr val="E56E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800">
                <a:solidFill>
                  <a:srgbClr val="FFFFFF"/>
                </a:solidFill>
              </a:endParaRPr>
            </a:p>
          </p:txBody>
        </p:sp>
        <p:pic>
          <p:nvPicPr>
            <p:cNvPr id="25" name="Imag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210" y="1542464"/>
              <a:ext cx="928398" cy="92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ZoneTexte 25"/>
          <p:cNvSpPr txBox="1">
            <a:spLocks noChangeArrowheads="1"/>
          </p:cNvSpPr>
          <p:nvPr userDrawn="1"/>
        </p:nvSpPr>
        <p:spPr bwMode="auto">
          <a:xfrm>
            <a:off x="5143500" y="3871914"/>
            <a:ext cx="1710267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Clientele</a:t>
            </a:r>
            <a:endParaRPr lang="fr-CA" altLang="fr-FR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ZoneTexte 26"/>
          <p:cNvSpPr txBox="1">
            <a:spLocks noChangeArrowheads="1"/>
          </p:cNvSpPr>
          <p:nvPr userDrawn="1"/>
        </p:nvSpPr>
        <p:spPr bwMode="auto">
          <a:xfrm>
            <a:off x="1339853" y="1620839"/>
            <a:ext cx="2341033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Collaboration</a:t>
            </a:r>
          </a:p>
        </p:txBody>
      </p:sp>
      <p:sp>
        <p:nvSpPr>
          <p:cNvPr id="28" name="ZoneTexte 27"/>
          <p:cNvSpPr txBox="1">
            <a:spLocks noChangeArrowheads="1"/>
          </p:cNvSpPr>
          <p:nvPr userDrawn="1"/>
        </p:nvSpPr>
        <p:spPr bwMode="auto">
          <a:xfrm>
            <a:off x="821269" y="3694114"/>
            <a:ext cx="2341033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 err="1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Transparency</a:t>
            </a:r>
            <a:endParaRPr lang="fr-CA" altLang="fr-FR" sz="1500" dirty="0">
              <a:solidFill>
                <a:srgbClr val="000000"/>
              </a:solidFill>
              <a:latin typeface="Arial" pitchFamily="34" charset="0"/>
              <a:ea typeface="Roboto Light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 userDrawn="1"/>
        </p:nvSpPr>
        <p:spPr bwMode="auto">
          <a:xfrm>
            <a:off x="8678335" y="3186114"/>
            <a:ext cx="2338917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Courage</a:t>
            </a:r>
          </a:p>
        </p:txBody>
      </p:sp>
      <p:sp>
        <p:nvSpPr>
          <p:cNvPr id="30" name="ZoneTexte 29"/>
          <p:cNvSpPr txBox="1">
            <a:spLocks noChangeArrowheads="1"/>
          </p:cNvSpPr>
          <p:nvPr userDrawn="1"/>
        </p:nvSpPr>
        <p:spPr bwMode="auto">
          <a:xfrm>
            <a:off x="7484536" y="1382714"/>
            <a:ext cx="2341033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Respect</a:t>
            </a:r>
          </a:p>
        </p:txBody>
      </p:sp>
      <p:pic>
        <p:nvPicPr>
          <p:cNvPr id="31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"/>
          <a:stretch>
            <a:fillRect/>
          </a:stretch>
        </p:blipFill>
        <p:spPr bwMode="auto">
          <a:xfrm>
            <a:off x="8583086" y="5364165"/>
            <a:ext cx="328718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llipse 32"/>
          <p:cNvSpPr/>
          <p:nvPr userDrawn="1"/>
        </p:nvSpPr>
        <p:spPr>
          <a:xfrm>
            <a:off x="3395133" y="1312865"/>
            <a:ext cx="5215467" cy="3913187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800">
              <a:solidFill>
                <a:srgbClr val="FFFFFF"/>
              </a:solidFill>
            </a:endParaRPr>
          </a:p>
        </p:txBody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4834469" y="5757864"/>
            <a:ext cx="2341033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Innovation</a:t>
            </a:r>
          </a:p>
        </p:txBody>
      </p:sp>
      <p:pic>
        <p:nvPicPr>
          <p:cNvPr id="35" name="Imag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882900"/>
            <a:ext cx="1348317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3" y="3316290"/>
            <a:ext cx="1348316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18" y="1201738"/>
            <a:ext cx="1348316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33" y="4689475"/>
            <a:ext cx="13462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2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3" y="1474790"/>
            <a:ext cx="13462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2243536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valeurs_bilin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28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  <a:p>
            <a:pPr>
              <a:defRPr/>
            </a:pPr>
            <a:endParaRPr lang="en-CA" altLang="fr-FR" sz="2000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altLang="fr-FR" sz="2000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  <a:p>
            <a:pPr>
              <a:defRPr/>
            </a:pPr>
            <a:endParaRPr lang="fr-CA" altLang="fr-FR" sz="2000" b="1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</p:txBody>
      </p:sp>
      <p:pic>
        <p:nvPicPr>
          <p:cNvPr id="19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VALEURS | </a:t>
            </a:r>
            <a:r>
              <a:rPr lang="fr-CA" altLang="fr-FR" sz="21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VALUES</a:t>
            </a:r>
          </a:p>
        </p:txBody>
      </p:sp>
      <p:pic>
        <p:nvPicPr>
          <p:cNvPr id="35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e 6"/>
          <p:cNvGrpSpPr>
            <a:grpSpLocks/>
          </p:cNvGrpSpPr>
          <p:nvPr userDrawn="1"/>
        </p:nvGrpSpPr>
        <p:grpSpPr bwMode="auto">
          <a:xfrm>
            <a:off x="5080000" y="2416176"/>
            <a:ext cx="1898651" cy="1439863"/>
            <a:chOff x="1176708" y="1542464"/>
            <a:chExt cx="977900" cy="989599"/>
          </a:xfrm>
        </p:grpSpPr>
        <p:sp>
          <p:nvSpPr>
            <p:cNvPr id="37" name="Ellipse 36"/>
            <p:cNvSpPr/>
            <p:nvPr userDrawn="1"/>
          </p:nvSpPr>
          <p:spPr>
            <a:xfrm>
              <a:off x="1176708" y="1554466"/>
              <a:ext cx="977900" cy="977597"/>
            </a:xfrm>
            <a:prstGeom prst="ellipse">
              <a:avLst/>
            </a:prstGeom>
            <a:solidFill>
              <a:srgbClr val="E56E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800">
                <a:solidFill>
                  <a:srgbClr val="FFFFFF"/>
                </a:solidFill>
              </a:endParaRPr>
            </a:p>
          </p:txBody>
        </p:sp>
        <p:pic>
          <p:nvPicPr>
            <p:cNvPr id="38" name="Imag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210" y="1542464"/>
              <a:ext cx="928398" cy="92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ZoneTexte 38"/>
          <p:cNvSpPr txBox="1">
            <a:spLocks noChangeArrowheads="1"/>
          </p:cNvSpPr>
          <p:nvPr userDrawn="1"/>
        </p:nvSpPr>
        <p:spPr bwMode="auto">
          <a:xfrm>
            <a:off x="5143500" y="3871914"/>
            <a:ext cx="1710267" cy="553982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500" b="1" dirty="0">
                <a:solidFill>
                  <a:srgbClr val="000000"/>
                </a:solidFill>
                <a:latin typeface="Arial" panose="020B0604020202020204" pitchFamily="34" charset="0"/>
              </a:rPr>
              <a:t>Clientèle</a:t>
            </a:r>
          </a:p>
          <a:p>
            <a:pPr algn="ctr">
              <a:defRPr/>
            </a:pPr>
            <a:r>
              <a:rPr lang="fr-CA" altLang="fr-FR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Clientele</a:t>
            </a:r>
            <a:endParaRPr lang="fr-CA" altLang="fr-FR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ZoneTexte 39"/>
          <p:cNvSpPr txBox="1">
            <a:spLocks noChangeArrowheads="1"/>
          </p:cNvSpPr>
          <p:nvPr userDrawn="1"/>
        </p:nvSpPr>
        <p:spPr bwMode="auto">
          <a:xfrm>
            <a:off x="1339853" y="1620839"/>
            <a:ext cx="2341033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Collaboration</a:t>
            </a:r>
          </a:p>
        </p:txBody>
      </p:sp>
      <p:sp>
        <p:nvSpPr>
          <p:cNvPr id="41" name="ZoneTexte 40"/>
          <p:cNvSpPr txBox="1">
            <a:spLocks noChangeArrowheads="1"/>
          </p:cNvSpPr>
          <p:nvPr userDrawn="1"/>
        </p:nvSpPr>
        <p:spPr bwMode="auto">
          <a:xfrm>
            <a:off x="821269" y="3694114"/>
            <a:ext cx="2341033" cy="553982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b="1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Transparence</a:t>
            </a:r>
          </a:p>
          <a:p>
            <a:pPr algn="ctr">
              <a:defRPr/>
            </a:pPr>
            <a:r>
              <a:rPr lang="fr-CA" altLang="fr-FR" sz="1500" dirty="0" err="1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Transparency</a:t>
            </a:r>
            <a:endParaRPr lang="fr-CA" altLang="fr-FR" sz="1500" dirty="0">
              <a:solidFill>
                <a:srgbClr val="000000"/>
              </a:solidFill>
              <a:latin typeface="Arial" pitchFamily="34" charset="0"/>
              <a:ea typeface="Roboto Light"/>
              <a:cs typeface="Arial" panose="020B0604020202020204" pitchFamily="34" charset="0"/>
            </a:endParaRPr>
          </a:p>
        </p:txBody>
      </p:sp>
      <p:sp>
        <p:nvSpPr>
          <p:cNvPr id="42" name="ZoneTexte 41"/>
          <p:cNvSpPr txBox="1">
            <a:spLocks noChangeArrowheads="1"/>
          </p:cNvSpPr>
          <p:nvPr userDrawn="1"/>
        </p:nvSpPr>
        <p:spPr bwMode="auto">
          <a:xfrm>
            <a:off x="8678335" y="3186114"/>
            <a:ext cx="2338917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Courage</a:t>
            </a:r>
          </a:p>
        </p:txBody>
      </p:sp>
      <p:sp>
        <p:nvSpPr>
          <p:cNvPr id="43" name="ZoneTexte 42"/>
          <p:cNvSpPr txBox="1">
            <a:spLocks noChangeArrowheads="1"/>
          </p:cNvSpPr>
          <p:nvPr userDrawn="1"/>
        </p:nvSpPr>
        <p:spPr bwMode="auto">
          <a:xfrm>
            <a:off x="7484536" y="1382714"/>
            <a:ext cx="2341033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Respect</a:t>
            </a:r>
          </a:p>
        </p:txBody>
      </p:sp>
      <p:sp>
        <p:nvSpPr>
          <p:cNvPr id="44" name="Ellipse 43"/>
          <p:cNvSpPr/>
          <p:nvPr userDrawn="1"/>
        </p:nvSpPr>
        <p:spPr>
          <a:xfrm>
            <a:off x="3395133" y="1312865"/>
            <a:ext cx="5215467" cy="3913187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800">
              <a:solidFill>
                <a:srgbClr val="FFFFFF"/>
              </a:solidFill>
            </a:endParaRPr>
          </a:p>
        </p:txBody>
      </p:sp>
      <p:sp>
        <p:nvSpPr>
          <p:cNvPr id="45" name="ZoneTexte 44"/>
          <p:cNvSpPr txBox="1">
            <a:spLocks noChangeArrowheads="1"/>
          </p:cNvSpPr>
          <p:nvPr userDrawn="1"/>
        </p:nvSpPr>
        <p:spPr bwMode="auto">
          <a:xfrm>
            <a:off x="4834469" y="5757864"/>
            <a:ext cx="2341033" cy="323149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5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Innovation</a:t>
            </a:r>
          </a:p>
        </p:txBody>
      </p:sp>
      <p:pic>
        <p:nvPicPr>
          <p:cNvPr id="46" name="Imag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882900"/>
            <a:ext cx="1348317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3" y="3316290"/>
            <a:ext cx="1348316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18" y="1201738"/>
            <a:ext cx="1348316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33" y="4689475"/>
            <a:ext cx="13462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 2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3" y="1474790"/>
            <a:ext cx="13462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déf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2631019" y="3106738"/>
            <a:ext cx="702098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>
            <a:spLocks noChangeArrowheads="1"/>
          </p:cNvSpPr>
          <p:nvPr userDrawn="1"/>
        </p:nvSpPr>
        <p:spPr bwMode="auto">
          <a:xfrm>
            <a:off x="8195734" y="3997325"/>
            <a:ext cx="2338917" cy="369316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Intégration</a:t>
            </a:r>
          </a:p>
        </p:txBody>
      </p:sp>
      <p:sp>
        <p:nvSpPr>
          <p:cNvPr id="19" name="ZoneTexte 18"/>
          <p:cNvSpPr txBox="1">
            <a:spLocks noChangeArrowheads="1"/>
          </p:cNvSpPr>
          <p:nvPr userDrawn="1"/>
        </p:nvSpPr>
        <p:spPr bwMode="auto">
          <a:xfrm>
            <a:off x="4969936" y="3997326"/>
            <a:ext cx="2341033" cy="646315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Fluidité </a:t>
            </a:r>
          </a:p>
          <a:p>
            <a:pPr algn="ctr">
              <a:defRPr/>
            </a:pPr>
            <a:r>
              <a:rPr lang="fr-CA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et accès</a:t>
            </a:r>
          </a:p>
        </p:txBody>
      </p:sp>
      <p:sp>
        <p:nvSpPr>
          <p:cNvPr id="20" name="ZoneTexte 19"/>
          <p:cNvSpPr txBox="1">
            <a:spLocks noChangeArrowheads="1"/>
          </p:cNvSpPr>
          <p:nvPr userDrawn="1"/>
        </p:nvSpPr>
        <p:spPr bwMode="auto">
          <a:xfrm>
            <a:off x="1536700" y="3997326"/>
            <a:ext cx="2338917" cy="646315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8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Optimisation </a:t>
            </a:r>
          </a:p>
          <a:p>
            <a:pPr algn="ctr">
              <a:defRPr/>
            </a:pPr>
            <a:r>
              <a:rPr lang="fr-CA" altLang="fr-FR" sz="18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et efficience</a:t>
            </a:r>
          </a:p>
        </p:txBody>
      </p:sp>
      <p:pic>
        <p:nvPicPr>
          <p:cNvPr id="21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35" y="2286002"/>
            <a:ext cx="2190751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486" y="2286002"/>
            <a:ext cx="218863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4" y="2286002"/>
            <a:ext cx="2190749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DÉFIS</a:t>
            </a:r>
          </a:p>
        </p:txBody>
      </p:sp>
    </p:spTree>
    <p:extLst>
      <p:ext uri="{BB962C8B-B14F-4D97-AF65-F5344CB8AC3E}">
        <p14:creationId xmlns:p14="http://schemas.microsoft.com/office/powerpoint/2010/main" val="134893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défis_ANGL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0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2631019" y="3106738"/>
            <a:ext cx="702098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>
            <a:spLocks noChangeArrowheads="1"/>
          </p:cNvSpPr>
          <p:nvPr userDrawn="1"/>
        </p:nvSpPr>
        <p:spPr bwMode="auto">
          <a:xfrm>
            <a:off x="8195734" y="3997325"/>
            <a:ext cx="2338917" cy="369316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Integration</a:t>
            </a:r>
            <a:endParaRPr lang="fr-CA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 userDrawn="1"/>
        </p:nvSpPr>
        <p:spPr bwMode="auto">
          <a:xfrm>
            <a:off x="4969936" y="3997326"/>
            <a:ext cx="2341033" cy="369316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8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Fluidity</a:t>
            </a:r>
            <a:r>
              <a:rPr lang="fr-CA" altLang="fr-FR" sz="18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and </a:t>
            </a:r>
            <a:r>
              <a:rPr lang="fr-CA" altLang="fr-FR" sz="18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access</a:t>
            </a:r>
            <a:endParaRPr lang="fr-CA" altLang="fr-FR" sz="1800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 userDrawn="1"/>
        </p:nvSpPr>
        <p:spPr bwMode="auto">
          <a:xfrm>
            <a:off x="1536700" y="3997325"/>
            <a:ext cx="2338917" cy="646315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8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Optimization</a:t>
            </a:r>
            <a:r>
              <a:rPr lang="fr-CA" altLang="fr-FR" sz="18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and</a:t>
            </a:r>
          </a:p>
          <a:p>
            <a:pPr algn="ctr">
              <a:defRPr/>
            </a:pPr>
            <a:r>
              <a:rPr lang="fr-CA" altLang="fr-FR" sz="18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efficiency</a:t>
            </a:r>
            <a:endParaRPr lang="fr-CA" altLang="fr-FR" sz="1800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</p:txBody>
      </p:sp>
      <p:pic>
        <p:nvPicPr>
          <p:cNvPr id="21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35" y="2286002"/>
            <a:ext cx="2190751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486" y="2286002"/>
            <a:ext cx="218863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4" y="2286002"/>
            <a:ext cx="2190749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46479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58B-1390-4017-A77B-33B656CCC46D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2025-11-10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CC1-A120-4F2F-A517-98654A022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74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défis_bilin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28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  <a:p>
            <a:pPr>
              <a:defRPr/>
            </a:pPr>
            <a:endParaRPr lang="en-CA" altLang="fr-FR" sz="2000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altLang="fr-FR" sz="2000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  <a:p>
            <a:pPr>
              <a:defRPr/>
            </a:pPr>
            <a:endParaRPr lang="fr-CA" altLang="fr-FR" sz="2000" b="1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631019" y="2920780"/>
            <a:ext cx="702098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7"/>
          <p:cNvSpPr txBox="1">
            <a:spLocks noChangeArrowheads="1"/>
          </p:cNvSpPr>
          <p:nvPr userDrawn="1"/>
        </p:nvSpPr>
        <p:spPr bwMode="auto">
          <a:xfrm>
            <a:off x="8257119" y="3811368"/>
            <a:ext cx="2338916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altLang="fr-FR" sz="1800" b="1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Intégration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altLang="fr-FR" sz="18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Integration</a:t>
            </a:r>
            <a:endParaRPr lang="fr-CA" altLang="fr-FR" sz="1800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</p:txBody>
      </p:sp>
      <p:sp>
        <p:nvSpPr>
          <p:cNvPr id="16" name="ZoneTexte 8"/>
          <p:cNvSpPr txBox="1">
            <a:spLocks noChangeArrowheads="1"/>
          </p:cNvSpPr>
          <p:nvPr userDrawn="1"/>
        </p:nvSpPr>
        <p:spPr bwMode="auto">
          <a:xfrm>
            <a:off x="4969936" y="3811368"/>
            <a:ext cx="2341033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altLang="fr-FR" sz="1800" b="1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Fluidité et accès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altLang="fr-FR" sz="18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Fluidity</a:t>
            </a:r>
            <a:r>
              <a:rPr lang="fr-CA" altLang="fr-FR" sz="18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and </a:t>
            </a:r>
            <a:r>
              <a:rPr lang="fr-CA" altLang="fr-FR" sz="18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access</a:t>
            </a:r>
            <a:endParaRPr lang="fr-CA" altLang="fr-FR" sz="1800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</p:txBody>
      </p:sp>
      <p:sp>
        <p:nvSpPr>
          <p:cNvPr id="17" name="ZoneTexte 9"/>
          <p:cNvSpPr txBox="1">
            <a:spLocks noChangeArrowheads="1"/>
          </p:cNvSpPr>
          <p:nvPr userDrawn="1"/>
        </p:nvSpPr>
        <p:spPr bwMode="auto">
          <a:xfrm>
            <a:off x="1415481" y="3811369"/>
            <a:ext cx="2699424" cy="147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altLang="fr-FR" sz="1800" b="1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Optimisation et efficience</a:t>
            </a:r>
          </a:p>
          <a:p>
            <a:pPr algn="ctr"/>
            <a:r>
              <a:rPr lang="fr-CA" altLang="fr-FR" sz="18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Optimization</a:t>
            </a:r>
            <a:r>
              <a:rPr lang="fr-CA" altLang="fr-FR" sz="18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and</a:t>
            </a:r>
          </a:p>
          <a:p>
            <a:pPr algn="ctr"/>
            <a:r>
              <a:rPr lang="fr-CA" altLang="fr-FR" sz="18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efficiency</a:t>
            </a:r>
            <a:endParaRPr lang="fr-CA" altLang="fr-FR" sz="1800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  <a:p>
            <a:pPr algn="ctr"/>
            <a:endParaRPr lang="fr-CA" altLang="fr-FR" sz="1800" b="1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</p:txBody>
      </p:sp>
      <p:pic>
        <p:nvPicPr>
          <p:cNvPr id="18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DÉFIS | </a:t>
            </a:r>
            <a:r>
              <a:rPr lang="fr-CA" altLang="fr-FR" sz="21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CHALLENGES</a:t>
            </a:r>
          </a:p>
        </p:txBody>
      </p:sp>
      <p:pic>
        <p:nvPicPr>
          <p:cNvPr id="20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35" y="2102562"/>
            <a:ext cx="2190751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486" y="2102562"/>
            <a:ext cx="218863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4" y="2102562"/>
            <a:ext cx="2190749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953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sion universit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>
          <a:xfrm>
            <a:off x="2631019" y="3106738"/>
            <a:ext cx="702098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8257119" y="3997325"/>
            <a:ext cx="2338916" cy="369316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Recherche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969936" y="3997324"/>
            <a:ext cx="2341033" cy="369316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Formation</a:t>
            </a: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1559985" y="3997324"/>
            <a:ext cx="2338916" cy="369316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800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Enseignement</a:t>
            </a:r>
          </a:p>
        </p:txBody>
      </p:sp>
      <p:pic>
        <p:nvPicPr>
          <p:cNvPr id="10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2" y="2286002"/>
            <a:ext cx="218863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34" y="2286002"/>
            <a:ext cx="218863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385" y="2286002"/>
            <a:ext cx="218863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MISSION UNIVERSITAIRE</a:t>
            </a:r>
          </a:p>
        </p:txBody>
      </p:sp>
      <p:pic>
        <p:nvPicPr>
          <p:cNvPr id="15" name="Imag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</p:txBody>
      </p:sp>
    </p:spTree>
    <p:extLst>
      <p:ext uri="{BB962C8B-B14F-4D97-AF65-F5344CB8AC3E}">
        <p14:creationId xmlns:p14="http://schemas.microsoft.com/office/powerpoint/2010/main" val="1219175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sion universitaire_ANGL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>
          <a:xfrm>
            <a:off x="2631019" y="3106738"/>
            <a:ext cx="702098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8257119" y="3997325"/>
            <a:ext cx="2338916" cy="369316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Research</a:t>
            </a:r>
            <a:endParaRPr lang="fr-CA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969936" y="3997324"/>
            <a:ext cx="2341033" cy="369316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Training</a:t>
            </a: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1559985" y="3997324"/>
            <a:ext cx="2338916" cy="369316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800" dirty="0" err="1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Teaching</a:t>
            </a:r>
            <a:endParaRPr lang="fr-CA" altLang="fr-FR" sz="1800" dirty="0">
              <a:solidFill>
                <a:srgbClr val="000000"/>
              </a:solidFill>
              <a:latin typeface="Arial" pitchFamily="34" charset="0"/>
              <a:ea typeface="Roboto Light"/>
              <a:cs typeface="Arial" panose="020B0604020202020204" pitchFamily="34" charset="0"/>
            </a:endParaRPr>
          </a:p>
        </p:txBody>
      </p:sp>
      <p:pic>
        <p:nvPicPr>
          <p:cNvPr id="10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2" y="2286002"/>
            <a:ext cx="218863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34" y="2286002"/>
            <a:ext cx="218863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385" y="2286002"/>
            <a:ext cx="218863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ACADEMIC MISSION</a:t>
            </a:r>
          </a:p>
        </p:txBody>
      </p:sp>
      <p:pic>
        <p:nvPicPr>
          <p:cNvPr id="15" name="Imag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0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</p:txBody>
      </p:sp>
    </p:spTree>
    <p:extLst>
      <p:ext uri="{BB962C8B-B14F-4D97-AF65-F5344CB8AC3E}">
        <p14:creationId xmlns:p14="http://schemas.microsoft.com/office/powerpoint/2010/main" val="1611051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sion universitaire_BILIN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>
          <a:xfrm>
            <a:off x="2631019" y="3106738"/>
            <a:ext cx="702098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8257119" y="3997326"/>
            <a:ext cx="2338916" cy="646315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800" b="1" dirty="0">
                <a:solidFill>
                  <a:srgbClr val="000000"/>
                </a:solidFill>
                <a:latin typeface="Arial" panose="020B0604020202020204" pitchFamily="34" charset="0"/>
              </a:rPr>
              <a:t>Recherche</a:t>
            </a:r>
          </a:p>
          <a:p>
            <a:pPr algn="ctr">
              <a:defRPr/>
            </a:pPr>
            <a:r>
              <a:rPr lang="fr-CA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Research</a:t>
            </a:r>
            <a:endParaRPr lang="fr-CA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969936" y="3997326"/>
            <a:ext cx="2341033" cy="646315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fr-FR" sz="1800" b="1" dirty="0">
                <a:solidFill>
                  <a:srgbClr val="000000"/>
                </a:solidFill>
                <a:latin typeface="Arial" panose="020B0604020202020204" pitchFamily="34" charset="0"/>
              </a:rPr>
              <a:t>Formation</a:t>
            </a:r>
          </a:p>
          <a:p>
            <a:pPr algn="ctr">
              <a:defRPr/>
            </a:pPr>
            <a:r>
              <a:rPr lang="fr-CA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Training</a:t>
            </a: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1559985" y="3997326"/>
            <a:ext cx="2338916" cy="646315"/>
          </a:xfrm>
          <a:prstGeom prst="rect">
            <a:avLst/>
          </a:prstGeom>
          <a:noFill/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800" b="1" dirty="0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Enseignement</a:t>
            </a:r>
          </a:p>
          <a:p>
            <a:pPr algn="ctr">
              <a:defRPr/>
            </a:pPr>
            <a:r>
              <a:rPr lang="fr-CA" altLang="fr-FR" sz="1800" dirty="0" err="1">
                <a:solidFill>
                  <a:srgbClr val="000000"/>
                </a:solidFill>
                <a:latin typeface="Arial" pitchFamily="34" charset="0"/>
                <a:ea typeface="Roboto Light"/>
                <a:cs typeface="Arial" panose="020B0604020202020204" pitchFamily="34" charset="0"/>
              </a:rPr>
              <a:t>Teaching</a:t>
            </a:r>
            <a:endParaRPr lang="fr-CA" altLang="fr-FR" sz="1800" dirty="0">
              <a:solidFill>
                <a:srgbClr val="000000"/>
              </a:solidFill>
              <a:latin typeface="Arial" pitchFamily="34" charset="0"/>
              <a:ea typeface="Roboto Light"/>
              <a:cs typeface="Arial" panose="020B0604020202020204" pitchFamily="34" charset="0"/>
            </a:endParaRPr>
          </a:p>
        </p:txBody>
      </p:sp>
      <p:pic>
        <p:nvPicPr>
          <p:cNvPr id="10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2" y="2286002"/>
            <a:ext cx="218863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34" y="2286002"/>
            <a:ext cx="218863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385" y="2286002"/>
            <a:ext cx="218863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MISSION UNIVERSITAIRE | </a:t>
            </a:r>
            <a:r>
              <a:rPr lang="fr-CA" altLang="fr-FR" sz="21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ACADEMIC MISSION</a:t>
            </a:r>
          </a:p>
        </p:txBody>
      </p:sp>
      <p:pic>
        <p:nvPicPr>
          <p:cNvPr id="15" name="Imag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28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  <a:p>
            <a:pPr>
              <a:defRPr/>
            </a:pPr>
            <a:endParaRPr lang="en-CA" altLang="fr-FR" sz="2000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altLang="fr-FR" sz="2000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  <a:p>
            <a:pPr>
              <a:defRPr/>
            </a:pPr>
            <a:endParaRPr lang="fr-CA" altLang="fr-FR" sz="2000" b="1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48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re haute dir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19" y="1477963"/>
            <a:ext cx="2961216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4" y="1460502"/>
            <a:ext cx="298026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9" y="1392240"/>
            <a:ext cx="312843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23"/>
          <p:cNvCxnSpPr/>
          <p:nvPr userDrawn="1"/>
        </p:nvCxnSpPr>
        <p:spPr>
          <a:xfrm>
            <a:off x="1062567" y="3849688"/>
            <a:ext cx="2034117" cy="0"/>
          </a:xfrm>
          <a:prstGeom prst="line">
            <a:avLst/>
          </a:prstGeom>
          <a:ln w="21590">
            <a:solidFill>
              <a:srgbClr val="E56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>
            <a:spLocks noChangeArrowheads="1"/>
          </p:cNvSpPr>
          <p:nvPr userDrawn="1"/>
        </p:nvSpPr>
        <p:spPr bwMode="auto">
          <a:xfrm>
            <a:off x="912284" y="3937001"/>
            <a:ext cx="2438400" cy="52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Roboto Bold"/>
              </a:rPr>
              <a:t>Benoit Morin</a:t>
            </a:r>
          </a:p>
          <a:p>
            <a:pPr algn="ctr">
              <a:defRPr/>
            </a:pPr>
            <a:r>
              <a:rPr lang="fr-CA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Président-directeur général</a:t>
            </a:r>
          </a:p>
        </p:txBody>
      </p:sp>
      <p:cxnSp>
        <p:nvCxnSpPr>
          <p:cNvPr id="26" name="Connecteur droit 25"/>
          <p:cNvCxnSpPr/>
          <p:nvPr userDrawn="1"/>
        </p:nvCxnSpPr>
        <p:spPr>
          <a:xfrm>
            <a:off x="5048253" y="3851275"/>
            <a:ext cx="2034116" cy="0"/>
          </a:xfrm>
          <a:prstGeom prst="line">
            <a:avLst/>
          </a:prstGeom>
          <a:ln w="21590">
            <a:solidFill>
              <a:srgbClr val="E56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>
            <a:spLocks noChangeArrowheads="1"/>
          </p:cNvSpPr>
          <p:nvPr userDrawn="1"/>
        </p:nvSpPr>
        <p:spPr bwMode="auto">
          <a:xfrm>
            <a:off x="4773084" y="3919539"/>
            <a:ext cx="2565400" cy="116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Roboto Bold"/>
              </a:rPr>
              <a:t>Lynne McVey</a:t>
            </a:r>
          </a:p>
          <a:p>
            <a:pPr algn="ctr">
              <a:defRPr/>
            </a:pPr>
            <a:r>
              <a:rPr lang="fr-CA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Présidente-directrice générale adjointe,</a:t>
            </a:r>
          </a:p>
          <a:p>
            <a:pPr algn="ctr">
              <a:defRPr/>
            </a:pPr>
            <a:r>
              <a:rPr lang="fr-CA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programmes cliniques et mission universitaire</a:t>
            </a:r>
          </a:p>
        </p:txBody>
      </p:sp>
      <p:cxnSp>
        <p:nvCxnSpPr>
          <p:cNvPr id="28" name="Connecteur droit 27"/>
          <p:cNvCxnSpPr/>
          <p:nvPr userDrawn="1"/>
        </p:nvCxnSpPr>
        <p:spPr>
          <a:xfrm>
            <a:off x="8930217" y="3849688"/>
            <a:ext cx="2032000" cy="0"/>
          </a:xfrm>
          <a:prstGeom prst="line">
            <a:avLst/>
          </a:prstGeom>
          <a:ln w="21590">
            <a:solidFill>
              <a:srgbClr val="E56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>
            <a:spLocks noChangeArrowheads="1"/>
          </p:cNvSpPr>
          <p:nvPr userDrawn="1"/>
        </p:nvSpPr>
        <p:spPr bwMode="auto">
          <a:xfrm>
            <a:off x="8555569" y="3916365"/>
            <a:ext cx="2791884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Roboto Bold"/>
              </a:rPr>
              <a:t>Marie-Claire Richer</a:t>
            </a:r>
          </a:p>
          <a:p>
            <a:pPr algn="ctr">
              <a:defRPr/>
            </a:pPr>
            <a:r>
              <a:rPr lang="fr-CA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Directrice générale adjointe,</a:t>
            </a:r>
          </a:p>
          <a:p>
            <a:pPr algn="ctr">
              <a:defRPr/>
            </a:pPr>
            <a:r>
              <a:rPr lang="fr-CA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amélioration continue, accès et infrastructures</a:t>
            </a:r>
          </a:p>
        </p:txBody>
      </p:sp>
      <p:sp>
        <p:nvSpPr>
          <p:cNvPr id="30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LA HAUTE DIRECTION</a:t>
            </a:r>
          </a:p>
        </p:txBody>
      </p:sp>
    </p:spTree>
    <p:extLst>
      <p:ext uri="{BB962C8B-B14F-4D97-AF65-F5344CB8AC3E}">
        <p14:creationId xmlns:p14="http://schemas.microsoft.com/office/powerpoint/2010/main" val="4959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re haute direction_ANGL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0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19" y="1477963"/>
            <a:ext cx="2961216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4" y="1460502"/>
            <a:ext cx="298026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9" y="1392240"/>
            <a:ext cx="312843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23"/>
          <p:cNvCxnSpPr/>
          <p:nvPr userDrawn="1"/>
        </p:nvCxnSpPr>
        <p:spPr>
          <a:xfrm>
            <a:off x="1062567" y="3849688"/>
            <a:ext cx="2034117" cy="0"/>
          </a:xfrm>
          <a:prstGeom prst="line">
            <a:avLst/>
          </a:prstGeom>
          <a:ln w="21590">
            <a:solidFill>
              <a:srgbClr val="E56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>
            <a:spLocks noChangeArrowheads="1"/>
          </p:cNvSpPr>
          <p:nvPr userDrawn="1"/>
        </p:nvSpPr>
        <p:spPr bwMode="auto">
          <a:xfrm>
            <a:off x="912284" y="3937001"/>
            <a:ext cx="2438400" cy="52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Roboto Bold"/>
              </a:rPr>
              <a:t>Benoit Morin</a:t>
            </a:r>
          </a:p>
          <a:p>
            <a:pPr algn="ctr">
              <a:defRPr/>
            </a:pPr>
            <a:r>
              <a:rPr lang="fr-CA" altLang="fr-FR" sz="14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President</a:t>
            </a:r>
            <a:r>
              <a:rPr lang="fr-CA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and CEO</a:t>
            </a:r>
          </a:p>
        </p:txBody>
      </p:sp>
      <p:cxnSp>
        <p:nvCxnSpPr>
          <p:cNvPr id="26" name="Connecteur droit 25"/>
          <p:cNvCxnSpPr/>
          <p:nvPr userDrawn="1"/>
        </p:nvCxnSpPr>
        <p:spPr>
          <a:xfrm>
            <a:off x="5048253" y="3851275"/>
            <a:ext cx="2034116" cy="0"/>
          </a:xfrm>
          <a:prstGeom prst="line">
            <a:avLst/>
          </a:prstGeom>
          <a:ln w="21590">
            <a:solidFill>
              <a:srgbClr val="E56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>
            <a:spLocks noChangeArrowheads="1"/>
          </p:cNvSpPr>
          <p:nvPr userDrawn="1"/>
        </p:nvSpPr>
        <p:spPr bwMode="auto">
          <a:xfrm>
            <a:off x="4773084" y="3919539"/>
            <a:ext cx="2565400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Roboto Bold"/>
              </a:rPr>
              <a:t>Lynne McVey</a:t>
            </a:r>
          </a:p>
          <a:p>
            <a:pPr algn="ctr">
              <a:defRPr/>
            </a:pPr>
            <a:r>
              <a:rPr lang="en-US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Assistant President and CEO, Clinical Programs and Academic Mission</a:t>
            </a:r>
            <a:endParaRPr lang="fr-CA" altLang="fr-FR" sz="1400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</p:txBody>
      </p:sp>
      <p:cxnSp>
        <p:nvCxnSpPr>
          <p:cNvPr id="28" name="Connecteur droit 27"/>
          <p:cNvCxnSpPr/>
          <p:nvPr userDrawn="1"/>
        </p:nvCxnSpPr>
        <p:spPr>
          <a:xfrm>
            <a:off x="8930217" y="3849688"/>
            <a:ext cx="2032000" cy="0"/>
          </a:xfrm>
          <a:prstGeom prst="line">
            <a:avLst/>
          </a:prstGeom>
          <a:ln w="21590">
            <a:solidFill>
              <a:srgbClr val="E56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>
            <a:spLocks noChangeArrowheads="1"/>
          </p:cNvSpPr>
          <p:nvPr userDrawn="1"/>
        </p:nvSpPr>
        <p:spPr bwMode="auto">
          <a:xfrm>
            <a:off x="8555569" y="3916365"/>
            <a:ext cx="2791884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CA" alt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Roboto Bold"/>
              </a:rPr>
              <a:t>Marie-Claire Richer</a:t>
            </a:r>
          </a:p>
          <a:p>
            <a:pPr algn="ctr">
              <a:defRPr/>
            </a:pPr>
            <a:r>
              <a:rPr lang="fr-CA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Assistant </a:t>
            </a:r>
            <a:r>
              <a:rPr lang="fr-CA" altLang="fr-FR" sz="14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Executive</a:t>
            </a:r>
            <a:r>
              <a:rPr lang="fr-CA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</a:t>
            </a:r>
            <a:r>
              <a:rPr lang="fr-CA" altLang="fr-FR" sz="14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Director</a:t>
            </a:r>
            <a:r>
              <a:rPr lang="fr-CA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, </a:t>
            </a:r>
            <a:r>
              <a:rPr lang="fr-CA" altLang="fr-FR" sz="14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Continuous</a:t>
            </a:r>
            <a:r>
              <a:rPr lang="fr-CA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</a:t>
            </a:r>
            <a:r>
              <a:rPr lang="fr-CA" altLang="fr-FR" sz="14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Improvement</a:t>
            </a:r>
            <a:r>
              <a:rPr lang="fr-CA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, </a:t>
            </a:r>
            <a:r>
              <a:rPr lang="fr-CA" altLang="fr-FR" sz="14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Acces</a:t>
            </a:r>
            <a:r>
              <a:rPr lang="fr-CA" altLang="fr-FR" sz="14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and Infrastructures</a:t>
            </a:r>
          </a:p>
        </p:txBody>
      </p:sp>
      <p:sp>
        <p:nvSpPr>
          <p:cNvPr id="30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MANAGEMENT TEAM</a:t>
            </a:r>
          </a:p>
        </p:txBody>
      </p:sp>
    </p:spTree>
    <p:extLst>
      <p:ext uri="{BB962C8B-B14F-4D97-AF65-F5344CB8AC3E}">
        <p14:creationId xmlns:p14="http://schemas.microsoft.com/office/powerpoint/2010/main" val="33069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re haute direction_bilin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28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  <a:p>
            <a:pPr>
              <a:defRPr/>
            </a:pPr>
            <a:endParaRPr lang="en-CA" altLang="fr-FR" sz="2000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altLang="fr-FR" sz="2000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  <a:p>
            <a:pPr>
              <a:defRPr/>
            </a:pPr>
            <a:endParaRPr lang="fr-CA" altLang="fr-FR" sz="2000" b="1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 userDrawn="1"/>
        </p:nvSpPr>
        <p:spPr bwMode="auto">
          <a:xfrm>
            <a:off x="897468" y="3933826"/>
            <a:ext cx="2438400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alt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Roboto Bold"/>
              </a:rPr>
              <a:t>Benoit Morin</a:t>
            </a:r>
          </a:p>
          <a:p>
            <a:pPr algn="ctr"/>
            <a:r>
              <a:rPr lang="fr-CA" altLang="fr-FR" sz="1100" b="1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Président-directeur général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altLang="fr-FR" sz="11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President</a:t>
            </a:r>
            <a:r>
              <a:rPr lang="fr-CA" altLang="fr-FR" sz="11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and CEO</a:t>
            </a:r>
          </a:p>
        </p:txBody>
      </p:sp>
      <p:sp>
        <p:nvSpPr>
          <p:cNvPr id="17" name="ZoneTexte 16"/>
          <p:cNvSpPr txBox="1">
            <a:spLocks noChangeArrowheads="1"/>
          </p:cNvSpPr>
          <p:nvPr userDrawn="1"/>
        </p:nvSpPr>
        <p:spPr bwMode="auto">
          <a:xfrm>
            <a:off x="4794251" y="3919537"/>
            <a:ext cx="2565400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alt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Roboto Bold"/>
              </a:rPr>
              <a:t>Lynne </a:t>
            </a:r>
            <a:r>
              <a:rPr lang="fr-CA" altLang="fr-FR" sz="14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Roboto Bold"/>
              </a:rPr>
              <a:t>McVey</a:t>
            </a:r>
            <a:endParaRPr lang="fr-CA" altLang="fr-FR" sz="1400" b="1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Roboto Bold"/>
            </a:endParaRPr>
          </a:p>
          <a:p>
            <a:pPr algn="ctr"/>
            <a:r>
              <a:rPr lang="fr-CA" altLang="fr-FR" sz="1100" b="1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Présidente-directrice générale adjointe,</a:t>
            </a:r>
          </a:p>
          <a:p>
            <a:pPr algn="ctr"/>
            <a:r>
              <a:rPr lang="fr-CA" altLang="fr-FR" sz="1100" b="1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programmes cliniques et mission universitaire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1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Assistant President and CEO, Clinical Programs and Academic Mission</a:t>
            </a:r>
            <a:endParaRPr lang="fr-CA" altLang="fr-FR" sz="1100" dirty="0">
              <a:solidFill>
                <a:srgbClr val="000000"/>
              </a:solidFill>
              <a:latin typeface="Arial" pitchFamily="34" charset="0"/>
              <a:ea typeface="Roboto Light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 userDrawn="1"/>
        </p:nvSpPr>
        <p:spPr bwMode="auto">
          <a:xfrm>
            <a:off x="8555569" y="3916365"/>
            <a:ext cx="2791884" cy="11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alt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Roboto Bold"/>
              </a:rPr>
              <a:t>Marie-Claire Richer</a:t>
            </a:r>
          </a:p>
          <a:p>
            <a:pPr algn="ctr"/>
            <a:r>
              <a:rPr lang="fr-CA" altLang="fr-FR" sz="1100" b="1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Directrice générale adjointe,</a:t>
            </a:r>
          </a:p>
          <a:p>
            <a:pPr algn="ctr"/>
            <a:r>
              <a:rPr lang="fr-CA" altLang="fr-FR" sz="1100" b="1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amélioration continue, accès et infrastructures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altLang="fr-FR" sz="11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Assistant </a:t>
            </a:r>
            <a:r>
              <a:rPr lang="fr-CA" altLang="fr-FR" sz="11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Executive</a:t>
            </a:r>
            <a:r>
              <a:rPr lang="fr-CA" altLang="fr-FR" sz="11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</a:t>
            </a:r>
            <a:r>
              <a:rPr lang="fr-CA" altLang="fr-FR" sz="11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Director</a:t>
            </a:r>
            <a:r>
              <a:rPr lang="fr-CA" altLang="fr-FR" sz="11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, </a:t>
            </a:r>
            <a:r>
              <a:rPr lang="fr-CA" altLang="fr-FR" sz="11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Continuous</a:t>
            </a:r>
            <a:r>
              <a:rPr lang="fr-CA" altLang="fr-FR" sz="11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</a:t>
            </a:r>
            <a:r>
              <a:rPr lang="fr-CA" altLang="fr-FR" sz="11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Improvement</a:t>
            </a:r>
            <a:r>
              <a:rPr lang="fr-CA" altLang="fr-FR" sz="11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, </a:t>
            </a:r>
            <a:r>
              <a:rPr lang="fr-CA" altLang="fr-FR" sz="1100" dirty="0" err="1">
                <a:solidFill>
                  <a:srgbClr val="000000"/>
                </a:solidFill>
                <a:latin typeface="Arial" pitchFamily="34" charset="0"/>
                <a:ea typeface="Roboto Light"/>
              </a:rPr>
              <a:t>Acces</a:t>
            </a:r>
            <a:r>
              <a:rPr lang="fr-CA" altLang="fr-FR" sz="1100" dirty="0">
                <a:solidFill>
                  <a:srgbClr val="000000"/>
                </a:solidFill>
                <a:latin typeface="Arial" pitchFamily="34" charset="0"/>
                <a:ea typeface="Roboto Light"/>
              </a:rPr>
              <a:t> and Infrastructures</a:t>
            </a:r>
          </a:p>
        </p:txBody>
      </p:sp>
      <p:pic>
        <p:nvPicPr>
          <p:cNvPr id="19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HAUTE DIRECTION | </a:t>
            </a:r>
            <a:r>
              <a:rPr lang="fr-CA" altLang="fr-FR" sz="21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MANAGEMENT TEAM</a:t>
            </a:r>
          </a:p>
        </p:txBody>
      </p:sp>
      <p:pic>
        <p:nvPicPr>
          <p:cNvPr id="21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19" y="1477963"/>
            <a:ext cx="2961216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4" y="1460502"/>
            <a:ext cx="298026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9" y="1392240"/>
            <a:ext cx="312843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24"/>
          <p:cNvCxnSpPr/>
          <p:nvPr userDrawn="1"/>
        </p:nvCxnSpPr>
        <p:spPr>
          <a:xfrm>
            <a:off x="1062567" y="3849688"/>
            <a:ext cx="2034117" cy="0"/>
          </a:xfrm>
          <a:prstGeom prst="line">
            <a:avLst/>
          </a:prstGeom>
          <a:ln w="21590">
            <a:solidFill>
              <a:srgbClr val="E56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 userDrawn="1"/>
        </p:nvCxnSpPr>
        <p:spPr>
          <a:xfrm>
            <a:off x="5048253" y="3851275"/>
            <a:ext cx="2034116" cy="0"/>
          </a:xfrm>
          <a:prstGeom prst="line">
            <a:avLst/>
          </a:prstGeom>
          <a:ln w="21590">
            <a:solidFill>
              <a:srgbClr val="E56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 userDrawn="1"/>
        </p:nvCxnSpPr>
        <p:spPr>
          <a:xfrm>
            <a:off x="8930217" y="3849688"/>
            <a:ext cx="2032000" cy="0"/>
          </a:xfrm>
          <a:prstGeom prst="line">
            <a:avLst/>
          </a:prstGeom>
          <a:ln w="21590">
            <a:solidFill>
              <a:srgbClr val="E56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1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>
          <a:xfrm flipV="1">
            <a:off x="6136217" y="1449390"/>
            <a:ext cx="0" cy="3678237"/>
          </a:xfrm>
          <a:prstGeom prst="line">
            <a:avLst/>
          </a:prstGeom>
          <a:ln w="19050">
            <a:solidFill>
              <a:srgbClr val="E5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 userDrawn="1"/>
        </p:nvSpPr>
        <p:spPr>
          <a:xfrm>
            <a:off x="5911851" y="5049838"/>
            <a:ext cx="457200" cy="341312"/>
          </a:xfrm>
          <a:prstGeom prst="ellipse">
            <a:avLst/>
          </a:prstGeom>
          <a:solidFill>
            <a:schemeClr val="bg1"/>
          </a:solidFill>
          <a:ln>
            <a:solidFill>
              <a:srgbClr val="E5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800">
              <a:solidFill>
                <a:srgbClr val="FFFFFF"/>
              </a:solidFill>
            </a:endParaRPr>
          </a:p>
        </p:txBody>
      </p:sp>
      <p:sp>
        <p:nvSpPr>
          <p:cNvPr id="12" name="ZoneTexte 13"/>
          <p:cNvSpPr txBox="1">
            <a:spLocks noChangeArrowheads="1"/>
          </p:cNvSpPr>
          <p:nvPr userDrawn="1"/>
        </p:nvSpPr>
        <p:spPr bwMode="auto">
          <a:xfrm>
            <a:off x="5899151" y="5019676"/>
            <a:ext cx="354550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2000" dirty="0">
                <a:solidFill>
                  <a:srgbClr val="E46C0A"/>
                </a:solidFill>
                <a:latin typeface="Arial Black" panose="020B0A04020102020204" pitchFamily="34" charset="0"/>
              </a:rPr>
              <a:t>+</a:t>
            </a:r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149" y="1119190"/>
            <a:ext cx="6891868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6396567" y="1328738"/>
            <a:ext cx="5759451" cy="4242171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 indent="-28575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7145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fr-CA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300</a:t>
            </a:r>
            <a:r>
              <a:rPr lang="fr-CA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organismes communautaires locaux</a:t>
            </a:r>
          </a:p>
          <a:p>
            <a:pPr>
              <a:spcBef>
                <a:spcPts val="125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fr-CA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commissions scolaires </a:t>
            </a:r>
          </a:p>
          <a:p>
            <a:pPr>
              <a:spcBef>
                <a:spcPts val="125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84 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écoles primaires et secondaires</a:t>
            </a: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CEGEPS publics</a:t>
            </a: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centres Carrefour-jeunesse-emploi</a:t>
            </a: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164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CPE et services de garde</a:t>
            </a: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CA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Plusieurs partenaires municipaux des </a:t>
            </a:r>
            <a:r>
              <a:rPr lang="fr-CA" alt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A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villes </a:t>
            </a:r>
          </a:p>
          <a:p>
            <a:pPr>
              <a:spcBef>
                <a:spcPts val="125"/>
              </a:spcBef>
              <a:spcAft>
                <a:spcPts val="125"/>
              </a:spcAft>
              <a:defRPr/>
            </a:pPr>
            <a:r>
              <a:rPr lang="fr-CA" alt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et 4</a:t>
            </a:r>
            <a:r>
              <a:rPr lang="fr-CA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arrondissements</a:t>
            </a: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groupes de médecine familiale</a:t>
            </a:r>
            <a:endParaRPr lang="fr-FR" altLang="fr-FR" sz="1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cliniques-réseau</a:t>
            </a: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40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cliniques médicales</a:t>
            </a:r>
            <a:endParaRPr lang="fr-FR" altLang="fr-FR" sz="1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70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pharmacies communautaires</a:t>
            </a: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 privées et privées conventionnées </a:t>
            </a:r>
            <a:b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(CHSLD, résidences privées, RI-RNI) </a:t>
            </a:r>
            <a:endParaRPr lang="fr-FR" altLang="fr-FR" sz="11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 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entreprises d’économie sociale </a:t>
            </a:r>
          </a:p>
          <a:p>
            <a:pPr lvl="1">
              <a:spcBef>
                <a:spcPts val="125"/>
              </a:spcBef>
              <a:spcAft>
                <a:spcPts val="125"/>
              </a:spcAft>
              <a:defRPr/>
            </a:pPr>
            <a:r>
              <a:rPr lang="fr-FR" altLang="fr-F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defRPr/>
            </a:pPr>
            <a:r>
              <a:rPr lang="fr-FR" altLang="fr-FR" sz="1200" dirty="0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Nos partenaires régionaux, suprarégionaux, fédéraux</a:t>
            </a:r>
            <a:endParaRPr lang="fr-FR" altLang="fr-FR" sz="1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CA" alt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PARTENAIRES</a:t>
            </a:r>
          </a:p>
        </p:txBody>
      </p:sp>
      <p:sp>
        <p:nvSpPr>
          <p:cNvPr id="14" name="ZoneTexte 13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</p:txBody>
      </p:sp>
    </p:spTree>
    <p:extLst>
      <p:ext uri="{BB962C8B-B14F-4D97-AF65-F5344CB8AC3E}">
        <p14:creationId xmlns:p14="http://schemas.microsoft.com/office/powerpoint/2010/main" val="1606423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enaires_angl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>
          <a:xfrm flipV="1">
            <a:off x="6136217" y="1449390"/>
            <a:ext cx="0" cy="3678237"/>
          </a:xfrm>
          <a:prstGeom prst="line">
            <a:avLst/>
          </a:prstGeom>
          <a:ln w="19050">
            <a:solidFill>
              <a:srgbClr val="E5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 userDrawn="1"/>
        </p:nvSpPr>
        <p:spPr>
          <a:xfrm>
            <a:off x="5911851" y="4959352"/>
            <a:ext cx="457200" cy="341313"/>
          </a:xfrm>
          <a:prstGeom prst="ellipse">
            <a:avLst/>
          </a:prstGeom>
          <a:solidFill>
            <a:schemeClr val="bg1"/>
          </a:solidFill>
          <a:ln>
            <a:solidFill>
              <a:srgbClr val="E5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800">
              <a:solidFill>
                <a:srgbClr val="FFFFFF"/>
              </a:solidFill>
            </a:endParaRPr>
          </a:p>
        </p:txBody>
      </p:sp>
      <p:sp>
        <p:nvSpPr>
          <p:cNvPr id="11" name="ZoneTexte 13"/>
          <p:cNvSpPr txBox="1">
            <a:spLocks noChangeArrowheads="1"/>
          </p:cNvSpPr>
          <p:nvPr userDrawn="1"/>
        </p:nvSpPr>
        <p:spPr bwMode="auto">
          <a:xfrm>
            <a:off x="5899151" y="4918077"/>
            <a:ext cx="354550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2000" dirty="0">
                <a:solidFill>
                  <a:srgbClr val="E46C0A"/>
                </a:solidFill>
                <a:latin typeface="Arial Black" panose="020B0A04020102020204" pitchFamily="34" charset="0"/>
              </a:rPr>
              <a:t>+</a:t>
            </a:r>
          </a:p>
        </p:txBody>
      </p:sp>
      <p:pic>
        <p:nvPicPr>
          <p:cNvPr id="13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149" y="1042989"/>
            <a:ext cx="6891868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 userDrawn="1"/>
        </p:nvSpPr>
        <p:spPr>
          <a:xfrm>
            <a:off x="6396567" y="1328739"/>
            <a:ext cx="5759451" cy="3785636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 indent="-28575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7145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fr-CA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300</a:t>
            </a:r>
            <a:r>
              <a:rPr lang="fr-CA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fr-CA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endParaRPr lang="fr-CA" alt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5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fr-CA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CA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</a:t>
            </a:r>
            <a:endParaRPr lang="fr-CA" alt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5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84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fr-FR" alt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CEGEPs</a:t>
            </a:r>
            <a:endParaRPr lang="fr-FR" alt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Carrefour-jeunesse-emploi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endParaRPr lang="fr-FR" alt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164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daycare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endParaRPr lang="fr-FR" alt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defTabSz="539965"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CA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</a:t>
            </a:r>
            <a:r>
              <a:rPr lang="fr-C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municipal </a:t>
            </a:r>
            <a:r>
              <a:rPr lang="fr-CA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fr-C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fr-C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boroughs</a:t>
            </a:r>
            <a:endParaRPr 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groups</a:t>
            </a: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clinics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40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edical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clinics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70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pharmacies </a:t>
            </a:r>
          </a:p>
          <a:p>
            <a:pPr marL="285732"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and </a:t>
            </a:r>
            <a:r>
              <a:rPr 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ressources (</a:t>
            </a:r>
            <a:r>
              <a:rPr lang="fr-F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CHSLD, résidences privées, RI-RNI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 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fr-FR" alt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5"/>
              </a:spcBef>
              <a:spcAft>
                <a:spcPts val="125"/>
              </a:spcAft>
              <a:defRPr/>
            </a:pPr>
            <a:r>
              <a:rPr lang="fr-FR" altLang="fr-F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defRPr/>
            </a:pPr>
            <a:r>
              <a:rPr lang="en-US" altLang="fr-FR" sz="1200" dirty="0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regional, </a:t>
            </a:r>
            <a:r>
              <a:rPr lang="en-US" altLang="fr-FR" sz="1200" dirty="0" err="1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supraregional</a:t>
            </a:r>
            <a:r>
              <a:rPr lang="en-US" altLang="fr-FR" sz="1200" dirty="0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and federal partners</a:t>
            </a:r>
            <a:endParaRPr lang="fr-CA" alt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PARTNERS</a:t>
            </a:r>
          </a:p>
        </p:txBody>
      </p:sp>
      <p:sp>
        <p:nvSpPr>
          <p:cNvPr id="16" name="ZoneTexte 15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  <a:p>
            <a:pPr>
              <a:defRPr/>
            </a:pPr>
            <a:endParaRPr lang="fr-CA" altLang="fr-FR" sz="2000" b="1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62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enaires_bilin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 flipV="1">
            <a:off x="6136217" y="819319"/>
            <a:ext cx="0" cy="4524206"/>
          </a:xfrm>
          <a:prstGeom prst="line">
            <a:avLst/>
          </a:prstGeom>
          <a:ln w="19050">
            <a:solidFill>
              <a:srgbClr val="E5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 userDrawn="1"/>
        </p:nvSpPr>
        <p:spPr>
          <a:xfrm>
            <a:off x="5911851" y="5112914"/>
            <a:ext cx="457200" cy="341312"/>
          </a:xfrm>
          <a:prstGeom prst="ellipse">
            <a:avLst/>
          </a:prstGeom>
          <a:solidFill>
            <a:schemeClr val="bg1"/>
          </a:solidFill>
          <a:ln>
            <a:solidFill>
              <a:srgbClr val="E5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fr-CA" sz="1800">
              <a:solidFill>
                <a:srgbClr val="FFFFFF"/>
              </a:solidFill>
            </a:endParaRPr>
          </a:p>
        </p:txBody>
      </p:sp>
      <p:sp>
        <p:nvSpPr>
          <p:cNvPr id="11" name="ZoneTexte 13"/>
          <p:cNvSpPr txBox="1">
            <a:spLocks noChangeArrowheads="1"/>
          </p:cNvSpPr>
          <p:nvPr userDrawn="1"/>
        </p:nvSpPr>
        <p:spPr bwMode="auto">
          <a:xfrm>
            <a:off x="5899151" y="5097593"/>
            <a:ext cx="354550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CA" altLang="fr-FR" sz="2000" dirty="0">
                <a:solidFill>
                  <a:srgbClr val="E46C0A"/>
                </a:solidFill>
                <a:latin typeface="Arial Black" panose="020B0A04020102020204" pitchFamily="34" charset="0"/>
              </a:rPr>
              <a:t>+</a:t>
            </a:r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815" y="998732"/>
            <a:ext cx="6891868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6396569" y="698668"/>
            <a:ext cx="5700100" cy="5062908"/>
          </a:xfrm>
          <a:prstGeom prst="rect">
            <a:avLst/>
          </a:prstGeom>
          <a:noFill/>
        </p:spPr>
        <p:txBody>
          <a:bodyPr wrap="square" lIns="91423" tIns="45712" rIns="91423" bIns="45712">
            <a:spAutoFit/>
          </a:bodyPr>
          <a:lstStyle>
            <a:lvl1pPr indent="-28575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7145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539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CA" altLang="fr-FR" sz="12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300</a:t>
            </a:r>
            <a:r>
              <a:rPr lang="fr-CA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organismes communautaires locaux/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A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fr-CA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endParaRPr lang="fr-CA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5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2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fr-CA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commissions scolaires/</a:t>
            </a:r>
            <a:r>
              <a:rPr lang="fr-CA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CA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</a:t>
            </a:r>
            <a:endParaRPr lang="fr-CA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fontAlgn="base"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2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84 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écoles primaires et secondaires/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2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CEGEPS publics/public 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CEGEPs</a:t>
            </a:r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fontAlgn="base"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2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centres Carrefour-jeunesse-emploi/Carrefour-jeunesse-emploi 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2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164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CPE et services de garde/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daycare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CA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Plusieurs partenaires municipaux des </a:t>
            </a:r>
            <a:r>
              <a:rPr lang="fr-CA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A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villes </a:t>
            </a:r>
            <a:r>
              <a:rPr lang="fr-CA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4</a:t>
            </a:r>
            <a:r>
              <a:rPr lang="fr-CA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arrondissements/</a:t>
            </a:r>
            <a:r>
              <a:rPr lang="fr-CA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</a:t>
            </a:r>
            <a:r>
              <a:rPr lang="fr-CA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municipal </a:t>
            </a:r>
            <a:r>
              <a:rPr lang="fr-CA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fr-CA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A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fr-CA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A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boroughs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fontAlgn="base"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2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groupes de médecine familiale</a:t>
            </a:r>
            <a:r>
              <a:rPr lang="fr-FR" altLang="fr-FR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groups</a:t>
            </a:r>
          </a:p>
          <a:p>
            <a:pPr fontAlgn="base"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cliniques-réseau/network 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clinics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2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40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cliniques médicales</a:t>
            </a:r>
            <a:r>
              <a:rPr lang="fr-FR" altLang="fr-FR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edical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clinics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32" fontAlgn="base"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2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70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pharmacies communautaires/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pharmacies </a:t>
            </a:r>
          </a:p>
          <a:p>
            <a:pPr marL="285732" eaLnBrk="0" fontAlgn="base" hangingPunct="0"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 privées et privées conventionnées </a:t>
            </a:r>
            <a:b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(CHSLD, résidences privées, RI-RNI)/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and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ressources (</a:t>
            </a:r>
            <a:r>
              <a:rPr lang="fr-F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CHSLD, résidences privées, RI-RNI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32"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 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entreprises d’économie sociale/social 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5"/>
              </a:spcBef>
              <a:spcAft>
                <a:spcPts val="125"/>
              </a:spcAft>
              <a:defRPr/>
            </a:pPr>
            <a:r>
              <a:rPr lang="fr-FR" altLang="fr-FR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dirty="0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Nos partenaires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dirty="0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régionaux,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dirty="0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suprarégionaux,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dirty="0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fédéraux</a:t>
            </a:r>
            <a:r>
              <a:rPr lang="fr-FR" altLang="fr-FR" sz="1100" b="1" i="1" dirty="0">
                <a:solidFill>
                  <a:srgbClr val="000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fr-FR" sz="1100" dirty="0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100" dirty="0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regional, </a:t>
            </a:r>
          </a:p>
          <a:p>
            <a:pPr>
              <a:defRPr/>
            </a:pPr>
            <a:r>
              <a:rPr lang="en-US" altLang="fr-FR" sz="1100" dirty="0" err="1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supraregional</a:t>
            </a:r>
            <a:r>
              <a:rPr lang="en-US" altLang="fr-FR" sz="1100" dirty="0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fr-FR" sz="1100" dirty="0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 federal </a:t>
            </a:r>
          </a:p>
          <a:p>
            <a:pPr>
              <a:defRPr/>
            </a:pPr>
            <a:r>
              <a:rPr lang="en-US" altLang="fr-FR" sz="1100" dirty="0">
                <a:solidFill>
                  <a:srgbClr val="E46C0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partners</a:t>
            </a:r>
            <a:endParaRPr lang="fr-CA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9"/>
          <p:cNvSpPr txBox="1">
            <a:spLocks noChangeArrowheads="1"/>
          </p:cNvSpPr>
          <p:nvPr userDrawn="1"/>
        </p:nvSpPr>
        <p:spPr bwMode="auto">
          <a:xfrm>
            <a:off x="442384" y="244476"/>
            <a:ext cx="10936816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PARTENAIRES | </a:t>
            </a:r>
            <a:r>
              <a:rPr lang="fr-CA" altLang="fr-FR" sz="21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PARTNERS</a:t>
            </a:r>
          </a:p>
        </p:txBody>
      </p:sp>
      <p:pic>
        <p:nvPicPr>
          <p:cNvPr id="13" name="Imag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86" y="5343527"/>
            <a:ext cx="328718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28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  <a:p>
            <a:pPr>
              <a:defRPr/>
            </a:pPr>
            <a:endParaRPr lang="en-CA" altLang="fr-FR" sz="2000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altLang="fr-FR" sz="2000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  <a:p>
            <a:pPr>
              <a:defRPr/>
            </a:pPr>
            <a:endParaRPr lang="fr-CA" altLang="fr-FR" sz="2000" b="1" dirty="0">
              <a:solidFill>
                <a:srgbClr val="FF0000"/>
              </a:solidFill>
              <a:ea typeface="MS UI 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8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58B-1390-4017-A77B-33B656CCC46D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2025-11-10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CC1-A120-4F2F-A517-98654A022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393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re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STRUCTURE</a:t>
            </a:r>
          </a:p>
        </p:txBody>
      </p:sp>
      <p:pic>
        <p:nvPicPr>
          <p:cNvPr id="165" name="Image 16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45" y="5343502"/>
            <a:ext cx="3287580" cy="1272612"/>
          </a:xfrm>
          <a:prstGeom prst="rect">
            <a:avLst/>
          </a:prstGeom>
        </p:spPr>
      </p:pic>
      <p:cxnSp>
        <p:nvCxnSpPr>
          <p:cNvPr id="87" name="Connecteur droit 86"/>
          <p:cNvCxnSpPr/>
          <p:nvPr userDrawn="1"/>
        </p:nvCxnSpPr>
        <p:spPr>
          <a:xfrm flipH="1">
            <a:off x="5226833" y="2911439"/>
            <a:ext cx="298811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 userDrawn="1"/>
        </p:nvCxnSpPr>
        <p:spPr>
          <a:xfrm flipH="1">
            <a:off x="5226837" y="2005403"/>
            <a:ext cx="343817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 userDrawn="1"/>
        </p:nvCxnSpPr>
        <p:spPr>
          <a:xfrm>
            <a:off x="5846428" y="1421469"/>
            <a:ext cx="0" cy="1688387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 userDrawn="1"/>
        </p:nvCxnSpPr>
        <p:spPr>
          <a:xfrm flipH="1">
            <a:off x="8611767" y="3264754"/>
            <a:ext cx="8335" cy="1340034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 userDrawn="1"/>
        </p:nvCxnSpPr>
        <p:spPr>
          <a:xfrm>
            <a:off x="3876680" y="3058259"/>
            <a:ext cx="0" cy="157490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 userDrawn="1"/>
        </p:nvCxnSpPr>
        <p:spPr>
          <a:xfrm>
            <a:off x="7837120" y="4166676"/>
            <a:ext cx="0" cy="466484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 userDrawn="1"/>
        </p:nvCxnSpPr>
        <p:spPr>
          <a:xfrm>
            <a:off x="7045365" y="3914443"/>
            <a:ext cx="0" cy="62444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 userDrawn="1"/>
        </p:nvCxnSpPr>
        <p:spPr>
          <a:xfrm>
            <a:off x="10222385" y="3914443"/>
            <a:ext cx="0" cy="62444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 userDrawn="1"/>
        </p:nvCxnSpPr>
        <p:spPr>
          <a:xfrm>
            <a:off x="10987469" y="3914441"/>
            <a:ext cx="0" cy="62444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 userDrawn="1"/>
        </p:nvCxnSpPr>
        <p:spPr>
          <a:xfrm>
            <a:off x="9367289" y="4166675"/>
            <a:ext cx="0" cy="372207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 userDrawn="1"/>
        </p:nvCxnSpPr>
        <p:spPr>
          <a:xfrm>
            <a:off x="2301505" y="4150719"/>
            <a:ext cx="0" cy="44951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 userDrawn="1"/>
        </p:nvCxnSpPr>
        <p:spPr>
          <a:xfrm>
            <a:off x="3066589" y="4150719"/>
            <a:ext cx="0" cy="46547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 userDrawn="1"/>
        </p:nvCxnSpPr>
        <p:spPr>
          <a:xfrm>
            <a:off x="4686769" y="4150719"/>
            <a:ext cx="0" cy="44951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 userDrawn="1"/>
        </p:nvCxnSpPr>
        <p:spPr>
          <a:xfrm>
            <a:off x="5451855" y="4150719"/>
            <a:ext cx="0" cy="46547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 userDrawn="1"/>
        </p:nvCxnSpPr>
        <p:spPr>
          <a:xfrm>
            <a:off x="6241989" y="4150719"/>
            <a:ext cx="0" cy="46547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 userDrawn="1"/>
        </p:nvCxnSpPr>
        <p:spPr>
          <a:xfrm flipH="1">
            <a:off x="906354" y="4150713"/>
            <a:ext cx="5335639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 userDrawn="1"/>
        </p:nvCxnSpPr>
        <p:spPr>
          <a:xfrm flipH="1">
            <a:off x="5846434" y="3524658"/>
            <a:ext cx="3760948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 userDrawn="1"/>
        </p:nvCxnSpPr>
        <p:spPr>
          <a:xfrm flipH="1">
            <a:off x="3966693" y="3350238"/>
            <a:ext cx="1879739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 userDrawn="1"/>
        </p:nvCxnSpPr>
        <p:spPr>
          <a:xfrm flipH="1">
            <a:off x="5846434" y="2438886"/>
            <a:ext cx="1510661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 userDrawn="1"/>
        </p:nvCxnSpPr>
        <p:spPr>
          <a:xfrm>
            <a:off x="5846429" y="2872180"/>
            <a:ext cx="0" cy="1278536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Ellipse 106"/>
          <p:cNvSpPr/>
          <p:nvPr userDrawn="1"/>
        </p:nvSpPr>
        <p:spPr>
          <a:xfrm>
            <a:off x="5380476" y="1628801"/>
            <a:ext cx="916193" cy="68714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000000"/>
              </a:solidFill>
            </a:endParaRPr>
          </a:p>
        </p:txBody>
      </p:sp>
      <p:cxnSp>
        <p:nvCxnSpPr>
          <p:cNvPr id="108" name="Connecteur droit 107"/>
          <p:cNvCxnSpPr/>
          <p:nvPr userDrawn="1"/>
        </p:nvCxnSpPr>
        <p:spPr>
          <a:xfrm>
            <a:off x="1491415" y="4150719"/>
            <a:ext cx="0" cy="44951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ZoneTexte 108"/>
          <p:cNvSpPr txBox="1"/>
          <p:nvPr userDrawn="1"/>
        </p:nvSpPr>
        <p:spPr>
          <a:xfrm>
            <a:off x="4485811" y="1843391"/>
            <a:ext cx="2721243" cy="27698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12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C.A.</a:t>
            </a:r>
          </a:p>
        </p:txBody>
      </p:sp>
      <p:sp>
        <p:nvSpPr>
          <p:cNvPr id="110" name="Ellipse 109"/>
          <p:cNvSpPr/>
          <p:nvPr userDrawn="1"/>
        </p:nvSpPr>
        <p:spPr>
          <a:xfrm>
            <a:off x="5380476" y="2540153"/>
            <a:ext cx="916193" cy="68714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000000"/>
              </a:solidFill>
            </a:endParaRPr>
          </a:p>
        </p:txBody>
      </p:sp>
      <p:sp>
        <p:nvSpPr>
          <p:cNvPr id="111" name="ZoneTexte 110"/>
          <p:cNvSpPr txBox="1"/>
          <p:nvPr userDrawn="1"/>
        </p:nvSpPr>
        <p:spPr>
          <a:xfrm>
            <a:off x="5436263" y="2745222"/>
            <a:ext cx="825685" cy="27698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12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PDG</a:t>
            </a:r>
          </a:p>
        </p:txBody>
      </p:sp>
      <p:sp>
        <p:nvSpPr>
          <p:cNvPr id="112" name="Ellipse 111"/>
          <p:cNvSpPr/>
          <p:nvPr userDrawn="1"/>
        </p:nvSpPr>
        <p:spPr>
          <a:xfrm>
            <a:off x="6490597" y="2089283"/>
            <a:ext cx="916193" cy="68714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000000"/>
              </a:solidFill>
            </a:endParaRPr>
          </a:p>
        </p:txBody>
      </p:sp>
      <p:sp>
        <p:nvSpPr>
          <p:cNvPr id="113" name="ZoneTexte 112"/>
          <p:cNvSpPr txBox="1"/>
          <p:nvPr userDrawn="1"/>
        </p:nvSpPr>
        <p:spPr>
          <a:xfrm>
            <a:off x="6535202" y="2295711"/>
            <a:ext cx="830948" cy="27698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12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CPQS</a:t>
            </a:r>
          </a:p>
        </p:txBody>
      </p:sp>
      <p:sp>
        <p:nvSpPr>
          <p:cNvPr id="114" name="Ellipse 113"/>
          <p:cNvSpPr/>
          <p:nvPr userDrawn="1"/>
        </p:nvSpPr>
        <p:spPr>
          <a:xfrm>
            <a:off x="3429028" y="3000635"/>
            <a:ext cx="916193" cy="68714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000000"/>
              </a:solidFill>
            </a:endParaRPr>
          </a:p>
        </p:txBody>
      </p:sp>
      <p:sp>
        <p:nvSpPr>
          <p:cNvPr id="115" name="ZoneTexte 114"/>
          <p:cNvSpPr txBox="1"/>
          <p:nvPr userDrawn="1"/>
        </p:nvSpPr>
        <p:spPr>
          <a:xfrm>
            <a:off x="2976583" y="3225473"/>
            <a:ext cx="1819915" cy="27698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12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PDGA</a:t>
            </a:r>
          </a:p>
        </p:txBody>
      </p:sp>
      <p:sp>
        <p:nvSpPr>
          <p:cNvPr id="116" name="Ellipse 115"/>
          <p:cNvSpPr/>
          <p:nvPr userDrawn="1"/>
        </p:nvSpPr>
        <p:spPr>
          <a:xfrm>
            <a:off x="8194033" y="3169403"/>
            <a:ext cx="916193" cy="68714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000000"/>
              </a:solidFill>
            </a:endParaRPr>
          </a:p>
        </p:txBody>
      </p:sp>
      <p:sp>
        <p:nvSpPr>
          <p:cNvPr id="117" name="ZoneTexte 116"/>
          <p:cNvSpPr txBox="1"/>
          <p:nvPr userDrawn="1"/>
        </p:nvSpPr>
        <p:spPr>
          <a:xfrm>
            <a:off x="7311195" y="3391933"/>
            <a:ext cx="2721243" cy="27698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12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DGA</a:t>
            </a:r>
          </a:p>
        </p:txBody>
      </p:sp>
      <p:sp>
        <p:nvSpPr>
          <p:cNvPr id="118" name="Rectangle 117"/>
          <p:cNvSpPr/>
          <p:nvPr userDrawn="1"/>
        </p:nvSpPr>
        <p:spPr>
          <a:xfrm>
            <a:off x="406160" y="3981948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1197428" y="4353239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1984111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>
            <a:off x="2775378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>
            <a:off x="3562059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>
            <a:off x="4353327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5153047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25" name="Rectangle 124"/>
          <p:cNvSpPr/>
          <p:nvPr userDrawn="1"/>
        </p:nvSpPr>
        <p:spPr>
          <a:xfrm>
            <a:off x="5944315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26" name="Rectangle 125"/>
          <p:cNvSpPr/>
          <p:nvPr userDrawn="1"/>
        </p:nvSpPr>
        <p:spPr>
          <a:xfrm>
            <a:off x="6730995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7522263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8308943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>
            <a:off x="9100211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>
            <a:off x="9907355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>
            <a:off x="10698620" y="4353239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cxnSp>
        <p:nvCxnSpPr>
          <p:cNvPr id="132" name="Connecteur droit 131"/>
          <p:cNvCxnSpPr/>
          <p:nvPr userDrawn="1"/>
        </p:nvCxnSpPr>
        <p:spPr>
          <a:xfrm flipH="1">
            <a:off x="5846431" y="3914437"/>
            <a:ext cx="5141043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ZoneTexte 132"/>
          <p:cNvSpPr txBox="1"/>
          <p:nvPr userDrawn="1"/>
        </p:nvSpPr>
        <p:spPr>
          <a:xfrm>
            <a:off x="9727334" y="4461952"/>
            <a:ext cx="1035525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Finances</a:t>
            </a:r>
          </a:p>
        </p:txBody>
      </p:sp>
      <p:sp>
        <p:nvSpPr>
          <p:cNvPr id="134" name="ZoneTexte 133"/>
          <p:cNvSpPr txBox="1"/>
          <p:nvPr userDrawn="1"/>
        </p:nvSpPr>
        <p:spPr>
          <a:xfrm>
            <a:off x="219247" y="4058384"/>
            <a:ext cx="1035525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DPJ</a:t>
            </a:r>
          </a:p>
        </p:txBody>
      </p:sp>
      <p:sp>
        <p:nvSpPr>
          <p:cNvPr id="135" name="ZoneTexte 134"/>
          <p:cNvSpPr txBox="1"/>
          <p:nvPr userDrawn="1"/>
        </p:nvSpPr>
        <p:spPr>
          <a:xfrm>
            <a:off x="1233169" y="4442959"/>
            <a:ext cx="538612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DPJ</a:t>
            </a:r>
          </a:p>
        </p:txBody>
      </p:sp>
      <p:sp>
        <p:nvSpPr>
          <p:cNvPr id="136" name="ZoneTexte 135"/>
          <p:cNvSpPr txBox="1"/>
          <p:nvPr userDrawn="1"/>
        </p:nvSpPr>
        <p:spPr>
          <a:xfrm>
            <a:off x="1785724" y="4440780"/>
            <a:ext cx="1035525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DPSMD</a:t>
            </a:r>
          </a:p>
        </p:txBody>
      </p:sp>
      <p:sp>
        <p:nvSpPr>
          <p:cNvPr id="137" name="ZoneTexte 136"/>
          <p:cNvSpPr txBox="1"/>
          <p:nvPr userDrawn="1"/>
        </p:nvSpPr>
        <p:spPr>
          <a:xfrm>
            <a:off x="2701685" y="4334109"/>
            <a:ext cx="766044" cy="4462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DP</a:t>
            </a:r>
          </a:p>
          <a:p>
            <a:pPr algn="ctr"/>
            <a:r>
              <a:rPr lang="fr-CA" sz="7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DI-TSA-DP</a:t>
            </a:r>
          </a:p>
          <a:p>
            <a:pPr algn="ctr"/>
            <a:endParaRPr lang="fr-CA" sz="800" dirty="0">
              <a:solidFill>
                <a:srgbClr val="000304"/>
              </a:solidFill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38" name="ZoneTexte 137"/>
          <p:cNvSpPr txBox="1"/>
          <p:nvPr userDrawn="1"/>
        </p:nvSpPr>
        <p:spPr>
          <a:xfrm>
            <a:off x="3501838" y="4440780"/>
            <a:ext cx="766044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DPSAPA</a:t>
            </a:r>
          </a:p>
        </p:txBody>
      </p:sp>
      <p:sp>
        <p:nvSpPr>
          <p:cNvPr id="139" name="ZoneTexte 138"/>
          <p:cNvSpPr txBox="1"/>
          <p:nvPr userDrawn="1"/>
        </p:nvSpPr>
        <p:spPr>
          <a:xfrm>
            <a:off x="4414930" y="4440780"/>
            <a:ext cx="538612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DSI</a:t>
            </a:r>
          </a:p>
        </p:txBody>
      </p:sp>
      <p:sp>
        <p:nvSpPr>
          <p:cNvPr id="140" name="ZoneTexte 139"/>
          <p:cNvSpPr txBox="1"/>
          <p:nvPr userDrawn="1"/>
        </p:nvSpPr>
        <p:spPr>
          <a:xfrm>
            <a:off x="5186005" y="4445564"/>
            <a:ext cx="585387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DSM</a:t>
            </a:r>
          </a:p>
        </p:txBody>
      </p:sp>
      <p:sp>
        <p:nvSpPr>
          <p:cNvPr id="141" name="ZoneTexte 140"/>
          <p:cNvSpPr txBox="1"/>
          <p:nvPr userDrawn="1"/>
        </p:nvSpPr>
        <p:spPr>
          <a:xfrm>
            <a:off x="5861979" y="4444231"/>
            <a:ext cx="810087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DAUER</a:t>
            </a:r>
          </a:p>
        </p:txBody>
      </p:sp>
      <p:sp>
        <p:nvSpPr>
          <p:cNvPr id="142" name="ZoneTexte 141"/>
          <p:cNvSpPr txBox="1"/>
          <p:nvPr userDrawn="1"/>
        </p:nvSpPr>
        <p:spPr>
          <a:xfrm>
            <a:off x="6773154" y="4445564"/>
            <a:ext cx="538612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DSP</a:t>
            </a:r>
          </a:p>
        </p:txBody>
      </p:sp>
      <p:sp>
        <p:nvSpPr>
          <p:cNvPr id="143" name="ZoneTexte 142"/>
          <p:cNvSpPr txBox="1"/>
          <p:nvPr userDrawn="1"/>
        </p:nvSpPr>
        <p:spPr>
          <a:xfrm>
            <a:off x="7476598" y="4449767"/>
            <a:ext cx="764959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DQEPE</a:t>
            </a:r>
          </a:p>
        </p:txBody>
      </p:sp>
      <p:sp>
        <p:nvSpPr>
          <p:cNvPr id="144" name="ZoneTexte 143"/>
          <p:cNvSpPr txBox="1"/>
          <p:nvPr userDrawn="1"/>
        </p:nvSpPr>
        <p:spPr>
          <a:xfrm>
            <a:off x="8378630" y="4436677"/>
            <a:ext cx="538612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DST</a:t>
            </a:r>
          </a:p>
        </p:txBody>
      </p:sp>
      <p:sp>
        <p:nvSpPr>
          <p:cNvPr id="145" name="ZoneTexte 144"/>
          <p:cNvSpPr txBox="1"/>
          <p:nvPr userDrawn="1"/>
        </p:nvSpPr>
        <p:spPr>
          <a:xfrm>
            <a:off x="9072331" y="4447599"/>
            <a:ext cx="691816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DRIGB</a:t>
            </a:r>
          </a:p>
        </p:txBody>
      </p:sp>
      <p:sp>
        <p:nvSpPr>
          <p:cNvPr id="146" name="ZoneTexte 145"/>
          <p:cNvSpPr txBox="1"/>
          <p:nvPr userDrawn="1"/>
        </p:nvSpPr>
        <p:spPr>
          <a:xfrm>
            <a:off x="10646251" y="4445564"/>
            <a:ext cx="765085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DRHCAJ</a:t>
            </a:r>
          </a:p>
        </p:txBody>
      </p:sp>
      <p:sp>
        <p:nvSpPr>
          <p:cNvPr id="147" name="Ellipse 146"/>
          <p:cNvSpPr/>
          <p:nvPr userDrawn="1"/>
        </p:nvSpPr>
        <p:spPr>
          <a:xfrm>
            <a:off x="9303148" y="3290713"/>
            <a:ext cx="608469" cy="4563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000000"/>
              </a:solidFill>
            </a:endParaRPr>
          </a:p>
        </p:txBody>
      </p:sp>
      <p:sp>
        <p:nvSpPr>
          <p:cNvPr id="148" name="ZoneTexte 147"/>
          <p:cNvSpPr txBox="1"/>
          <p:nvPr userDrawn="1"/>
        </p:nvSpPr>
        <p:spPr>
          <a:xfrm>
            <a:off x="8782229" y="3414847"/>
            <a:ext cx="1664855" cy="2308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9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MU</a:t>
            </a:r>
          </a:p>
        </p:txBody>
      </p:sp>
      <p:cxnSp>
        <p:nvCxnSpPr>
          <p:cNvPr id="149" name="Connecteur droit 148"/>
          <p:cNvCxnSpPr/>
          <p:nvPr userDrawn="1"/>
        </p:nvCxnSpPr>
        <p:spPr>
          <a:xfrm flipH="1">
            <a:off x="7837124" y="4166673"/>
            <a:ext cx="1530171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ZoneTexte 149"/>
          <p:cNvSpPr txBox="1"/>
          <p:nvPr userDrawn="1"/>
        </p:nvSpPr>
        <p:spPr>
          <a:xfrm>
            <a:off x="2616543" y="5101748"/>
            <a:ext cx="2651053" cy="26082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lang="fr-CA" sz="1000" b="1" dirty="0">
                <a:solidFill>
                  <a:srgbClr val="000000">
                    <a:lumMod val="65000"/>
                    <a:lumOff val="35000"/>
                  </a:srgbClr>
                </a:solidFill>
                <a:ea typeface="Roboto" pitchFamily="2" charset="0"/>
                <a:cs typeface="Arial" panose="020B0604020202020204" pitchFamily="34" charset="0"/>
              </a:rPr>
              <a:t>9</a:t>
            </a:r>
            <a:r>
              <a:rPr lang="fr-CA" sz="1000" dirty="0">
                <a:solidFill>
                  <a:srgbClr val="000000">
                    <a:lumMod val="65000"/>
                    <a:lumOff val="35000"/>
                  </a:srgbClr>
                </a:solidFill>
                <a:ea typeface="Roboto" pitchFamily="2" charset="0"/>
                <a:cs typeface="Arial" panose="020B0604020202020204" pitchFamily="34" charset="0"/>
              </a:rPr>
              <a:t> directions cliniques</a:t>
            </a:r>
          </a:p>
        </p:txBody>
      </p:sp>
      <p:cxnSp>
        <p:nvCxnSpPr>
          <p:cNvPr id="151" name="Connecteur droit 150"/>
          <p:cNvCxnSpPr/>
          <p:nvPr userDrawn="1"/>
        </p:nvCxnSpPr>
        <p:spPr>
          <a:xfrm>
            <a:off x="386048" y="5004171"/>
            <a:ext cx="6971043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 userDrawn="1"/>
        </p:nvCxnSpPr>
        <p:spPr>
          <a:xfrm>
            <a:off x="7366148" y="4902915"/>
            <a:ext cx="0" cy="20252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 userDrawn="1"/>
        </p:nvCxnSpPr>
        <p:spPr>
          <a:xfrm>
            <a:off x="386047" y="4902913"/>
            <a:ext cx="0" cy="20252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 userDrawn="1"/>
        </p:nvCxnSpPr>
        <p:spPr>
          <a:xfrm>
            <a:off x="7502151" y="5004171"/>
            <a:ext cx="3845363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 userDrawn="1"/>
        </p:nvCxnSpPr>
        <p:spPr>
          <a:xfrm>
            <a:off x="11347509" y="4902913"/>
            <a:ext cx="0" cy="20252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 userDrawn="1"/>
        </p:nvCxnSpPr>
        <p:spPr>
          <a:xfrm>
            <a:off x="7502147" y="4902915"/>
            <a:ext cx="0" cy="20252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/>
          <p:nvPr userDrawn="1"/>
        </p:nvCxnSpPr>
        <p:spPr>
          <a:xfrm>
            <a:off x="5226829" y="2005403"/>
            <a:ext cx="0" cy="90603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ZoneTexte 157"/>
          <p:cNvSpPr txBox="1"/>
          <p:nvPr userDrawn="1"/>
        </p:nvSpPr>
        <p:spPr>
          <a:xfrm>
            <a:off x="8149470" y="5097391"/>
            <a:ext cx="2651053" cy="26082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lang="fr-CA" sz="1000" b="1" dirty="0">
                <a:solidFill>
                  <a:srgbClr val="000000">
                    <a:lumMod val="65000"/>
                    <a:lumOff val="35000"/>
                  </a:srgbClr>
                </a:solidFill>
                <a:ea typeface="Roboto" pitchFamily="2" charset="0"/>
                <a:cs typeface="Arial" panose="020B0604020202020204" pitchFamily="34" charset="0"/>
              </a:rPr>
              <a:t>5</a:t>
            </a:r>
            <a:r>
              <a:rPr lang="fr-CA" sz="1000" dirty="0">
                <a:solidFill>
                  <a:srgbClr val="000000">
                    <a:lumMod val="65000"/>
                    <a:lumOff val="35000"/>
                  </a:srgbClr>
                </a:solidFill>
                <a:ea typeface="Roboto" pitchFamily="2" charset="0"/>
                <a:cs typeface="Arial" panose="020B0604020202020204" pitchFamily="34" charset="0"/>
              </a:rPr>
              <a:t> directions administratives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5432926" y="1240501"/>
            <a:ext cx="764500" cy="207749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160" name="ZoneTexte 159"/>
          <p:cNvSpPr txBox="1"/>
          <p:nvPr userDrawn="1"/>
        </p:nvSpPr>
        <p:spPr>
          <a:xfrm>
            <a:off x="5419581" y="1232446"/>
            <a:ext cx="859048" cy="2308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9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MSSS</a:t>
            </a:r>
          </a:p>
        </p:txBody>
      </p:sp>
      <p:sp>
        <p:nvSpPr>
          <p:cNvPr id="161" name="Rectangle 160"/>
          <p:cNvSpPr/>
          <p:nvPr userDrawn="1"/>
        </p:nvSpPr>
        <p:spPr>
          <a:xfrm>
            <a:off x="-144691" y="-99392"/>
            <a:ext cx="12481385" cy="7056784"/>
          </a:xfrm>
          <a:prstGeom prst="rect">
            <a:avLst/>
          </a:prstGeom>
          <a:solidFill>
            <a:srgbClr val="404040">
              <a:alpha val="3803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pic>
        <p:nvPicPr>
          <p:cNvPr id="162" name="Image 161"/>
          <p:cNvPicPr>
            <a:picLocks noChangeAspect="1"/>
          </p:cNvPicPr>
          <p:nvPr userDrawn="1"/>
        </p:nvPicPr>
        <p:blipFill rotWithShape="1">
          <a:blip r:embed="rId4"/>
          <a:srcRect l="21636" t="24161" r="19907" b="21700"/>
          <a:stretch/>
        </p:blipFill>
        <p:spPr>
          <a:xfrm>
            <a:off x="2364515" y="2236652"/>
            <a:ext cx="7605847" cy="2970330"/>
          </a:xfrm>
          <a:prstGeom prst="rect">
            <a:avLst/>
          </a:prstGeom>
          <a:ln w="57150">
            <a:solidFill>
              <a:srgbClr val="404040"/>
            </a:solidFill>
          </a:ln>
        </p:spPr>
      </p:pic>
      <p:pic>
        <p:nvPicPr>
          <p:cNvPr id="163" name="Image 162"/>
          <p:cNvPicPr>
            <a:picLocks noChangeAspect="1"/>
          </p:cNvPicPr>
          <p:nvPr userDrawn="1"/>
        </p:nvPicPr>
        <p:blipFill rotWithShape="1">
          <a:blip r:embed="rId5"/>
          <a:srcRect l="21658" t="50050" r="1553" b="23495"/>
          <a:stretch/>
        </p:blipFill>
        <p:spPr>
          <a:xfrm>
            <a:off x="315752" y="2829968"/>
            <a:ext cx="11642955" cy="1691375"/>
          </a:xfrm>
          <a:prstGeom prst="rect">
            <a:avLst/>
          </a:prstGeom>
          <a:ln w="57150">
            <a:solidFill>
              <a:srgbClr val="404040"/>
            </a:solidFill>
          </a:ln>
        </p:spPr>
      </p:pic>
      <p:pic>
        <p:nvPicPr>
          <p:cNvPr id="164" name="Image 163"/>
          <p:cNvPicPr>
            <a:picLocks noChangeAspect="1"/>
          </p:cNvPicPr>
          <p:nvPr userDrawn="1"/>
        </p:nvPicPr>
        <p:blipFill rotWithShape="1">
          <a:blip r:embed="rId6"/>
          <a:srcRect l="18523" t="50000" r="19561" b="21700"/>
          <a:stretch/>
        </p:blipFill>
        <p:spPr>
          <a:xfrm>
            <a:off x="1619210" y="2778208"/>
            <a:ext cx="9135079" cy="1760672"/>
          </a:xfrm>
          <a:prstGeom prst="rect">
            <a:avLst/>
          </a:prstGeom>
          <a:ln w="57150">
            <a:solidFill>
              <a:srgbClr val="404040"/>
            </a:solidFill>
          </a:ln>
        </p:spPr>
      </p:pic>
      <p:sp>
        <p:nvSpPr>
          <p:cNvPr id="84" name="ZoneTexte 83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CA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Diapositive disponible pour utilisation complémentaire à votre présentation. S’il vous plait ne pas modifier.</a:t>
            </a:r>
          </a:p>
        </p:txBody>
      </p:sp>
    </p:spTree>
    <p:extLst>
      <p:ext uri="{BB962C8B-B14F-4D97-AF65-F5344CB8AC3E}">
        <p14:creationId xmlns:p14="http://schemas.microsoft.com/office/powerpoint/2010/main" val="38951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10" grpId="0" animBg="1"/>
      <p:bldP spid="110" grpId="1" animBg="1"/>
      <p:bldP spid="112" grpId="0" animBg="1"/>
      <p:bldP spid="112" grpId="1" animBg="1"/>
      <p:bldP spid="114" grpId="0" animBg="1"/>
      <p:bldP spid="114" grpId="1" animBg="1"/>
      <p:bldP spid="116" grpId="0" animBg="1"/>
      <p:bldP spid="116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47" grpId="0" animBg="1"/>
      <p:bldP spid="147" grpId="1" animBg="1"/>
      <p:bldP spid="159" grpId="0" animBg="1"/>
      <p:bldP spid="159" grpId="1" animBg="1"/>
      <p:bldP spid="161" grpId="0" animBg="1"/>
      <p:bldP spid="161" grpId="1" animBg="1"/>
      <p:bldP spid="161" grpId="2" animBg="1"/>
      <p:bldP spid="161" grpId="3" animBg="1"/>
      <p:bldP spid="161" grpId="4" animBg="1"/>
      <p:bldP spid="161" grpId="5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re structure_ANGL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2"/>
            <a:ext cx="21166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ZoneTexte 19"/>
          <p:cNvSpPr txBox="1">
            <a:spLocks noChangeArrowheads="1"/>
          </p:cNvSpPr>
          <p:nvPr userDrawn="1"/>
        </p:nvSpPr>
        <p:spPr bwMode="auto">
          <a:xfrm>
            <a:off x="443130" y="244689"/>
            <a:ext cx="10936817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altLang="fr-FR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MS UI Gothic" pitchFamily="34" charset="-128"/>
              </a:rPr>
              <a:t>STRUCTURE</a:t>
            </a:r>
          </a:p>
        </p:txBody>
      </p:sp>
      <p:pic>
        <p:nvPicPr>
          <p:cNvPr id="86" name="Image 8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45" y="5343502"/>
            <a:ext cx="3287580" cy="127261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 flipH="1">
            <a:off x="5226833" y="2911439"/>
            <a:ext cx="298811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 flipH="1">
            <a:off x="5226837" y="2005403"/>
            <a:ext cx="343817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5846428" y="1421469"/>
            <a:ext cx="0" cy="1688387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H="1">
            <a:off x="8611767" y="3264754"/>
            <a:ext cx="8335" cy="1340034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3876680" y="3058259"/>
            <a:ext cx="0" cy="157490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7837120" y="4166676"/>
            <a:ext cx="0" cy="466484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7045365" y="3914443"/>
            <a:ext cx="0" cy="62444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10222385" y="3914443"/>
            <a:ext cx="0" cy="62444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>
            <a:off x="10987469" y="3914441"/>
            <a:ext cx="0" cy="62444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9367289" y="4166675"/>
            <a:ext cx="0" cy="372207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2301505" y="4150719"/>
            <a:ext cx="0" cy="44951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>
          <a:xfrm>
            <a:off x="3066589" y="4150719"/>
            <a:ext cx="0" cy="46547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 userDrawn="1"/>
        </p:nvCxnSpPr>
        <p:spPr>
          <a:xfrm>
            <a:off x="4686769" y="4150719"/>
            <a:ext cx="0" cy="44951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>
            <a:off x="5451855" y="4150719"/>
            <a:ext cx="0" cy="46547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6241989" y="4150719"/>
            <a:ext cx="0" cy="46547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 flipH="1">
            <a:off x="906354" y="4150713"/>
            <a:ext cx="5335639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 flipH="1">
            <a:off x="5846434" y="3524658"/>
            <a:ext cx="3760948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 flipH="1">
            <a:off x="3966693" y="3350238"/>
            <a:ext cx="1879739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 userDrawn="1"/>
        </p:nvCxnSpPr>
        <p:spPr>
          <a:xfrm flipH="1">
            <a:off x="5846434" y="2438886"/>
            <a:ext cx="1510661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 userDrawn="1"/>
        </p:nvCxnSpPr>
        <p:spPr>
          <a:xfrm>
            <a:off x="5846429" y="2872180"/>
            <a:ext cx="0" cy="1278536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 userDrawn="1"/>
        </p:nvSpPr>
        <p:spPr>
          <a:xfrm>
            <a:off x="5380476" y="1628801"/>
            <a:ext cx="916193" cy="68714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000000"/>
              </a:solidFill>
            </a:endParaRPr>
          </a:p>
        </p:txBody>
      </p:sp>
      <p:cxnSp>
        <p:nvCxnSpPr>
          <p:cNvPr id="29" name="Connecteur droit 28"/>
          <p:cNvCxnSpPr/>
          <p:nvPr userDrawn="1"/>
        </p:nvCxnSpPr>
        <p:spPr>
          <a:xfrm>
            <a:off x="1491415" y="4150719"/>
            <a:ext cx="0" cy="44951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 userDrawn="1"/>
        </p:nvSpPr>
        <p:spPr>
          <a:xfrm>
            <a:off x="4514884" y="1843391"/>
            <a:ext cx="2721243" cy="27698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12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B.O.D.</a:t>
            </a:r>
          </a:p>
        </p:txBody>
      </p:sp>
      <p:sp>
        <p:nvSpPr>
          <p:cNvPr id="31" name="Ellipse 30"/>
          <p:cNvSpPr/>
          <p:nvPr userDrawn="1"/>
        </p:nvSpPr>
        <p:spPr>
          <a:xfrm>
            <a:off x="5380476" y="2540153"/>
            <a:ext cx="916193" cy="68714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000000"/>
              </a:solidFill>
            </a:endParaRPr>
          </a:p>
        </p:txBody>
      </p:sp>
      <p:sp>
        <p:nvSpPr>
          <p:cNvPr id="32" name="ZoneTexte 31"/>
          <p:cNvSpPr txBox="1"/>
          <p:nvPr userDrawn="1"/>
        </p:nvSpPr>
        <p:spPr>
          <a:xfrm>
            <a:off x="5353813" y="2697184"/>
            <a:ext cx="994352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9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President and CEO</a:t>
            </a:r>
          </a:p>
        </p:txBody>
      </p:sp>
      <p:sp>
        <p:nvSpPr>
          <p:cNvPr id="33" name="Ellipse 32"/>
          <p:cNvSpPr/>
          <p:nvPr userDrawn="1"/>
        </p:nvSpPr>
        <p:spPr>
          <a:xfrm>
            <a:off x="6490597" y="2089283"/>
            <a:ext cx="916193" cy="68714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000000"/>
              </a:solidFill>
            </a:endParaRPr>
          </a:p>
        </p:txBody>
      </p:sp>
      <p:sp>
        <p:nvSpPr>
          <p:cNvPr id="34" name="ZoneTexte 33"/>
          <p:cNvSpPr txBox="1"/>
          <p:nvPr userDrawn="1"/>
        </p:nvSpPr>
        <p:spPr>
          <a:xfrm>
            <a:off x="6535202" y="2295711"/>
            <a:ext cx="830948" cy="27698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12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SQCC</a:t>
            </a:r>
          </a:p>
        </p:txBody>
      </p:sp>
      <p:sp>
        <p:nvSpPr>
          <p:cNvPr id="35" name="Ellipse 34"/>
          <p:cNvSpPr/>
          <p:nvPr userDrawn="1"/>
        </p:nvSpPr>
        <p:spPr>
          <a:xfrm>
            <a:off x="3429028" y="3000635"/>
            <a:ext cx="916193" cy="68714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000000"/>
              </a:solidFill>
            </a:endParaRPr>
          </a:p>
        </p:txBody>
      </p:sp>
      <p:sp>
        <p:nvSpPr>
          <p:cNvPr id="36" name="ZoneTexte 35"/>
          <p:cNvSpPr txBox="1"/>
          <p:nvPr userDrawn="1"/>
        </p:nvSpPr>
        <p:spPr>
          <a:xfrm>
            <a:off x="2975653" y="3101190"/>
            <a:ext cx="1819915" cy="50781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9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Assistant</a:t>
            </a:r>
          </a:p>
          <a:p>
            <a:pPr algn="ctr"/>
            <a:r>
              <a:rPr lang="fr-CA" sz="9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President</a:t>
            </a:r>
          </a:p>
          <a:p>
            <a:pPr algn="ctr"/>
            <a:r>
              <a:rPr lang="fr-CA" sz="9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and CEO</a:t>
            </a:r>
          </a:p>
        </p:txBody>
      </p:sp>
      <p:sp>
        <p:nvSpPr>
          <p:cNvPr id="37" name="Ellipse 36"/>
          <p:cNvSpPr/>
          <p:nvPr userDrawn="1"/>
        </p:nvSpPr>
        <p:spPr>
          <a:xfrm>
            <a:off x="8194033" y="3169403"/>
            <a:ext cx="916193" cy="68714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000000"/>
              </a:solidFill>
            </a:endParaRPr>
          </a:p>
        </p:txBody>
      </p:sp>
      <p:sp>
        <p:nvSpPr>
          <p:cNvPr id="38" name="ZoneTexte 37"/>
          <p:cNvSpPr txBox="1"/>
          <p:nvPr userDrawn="1"/>
        </p:nvSpPr>
        <p:spPr>
          <a:xfrm>
            <a:off x="7311195" y="3391933"/>
            <a:ext cx="2721243" cy="27698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12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AED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406160" y="3981948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197428" y="4353239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984111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775378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3562059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4353327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5153047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944315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6730995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7522263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8308943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9100211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9907355" y="4353241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0698620" y="4353239"/>
            <a:ext cx="648891" cy="371291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cxnSp>
        <p:nvCxnSpPr>
          <p:cNvPr id="53" name="Connecteur droit 52"/>
          <p:cNvCxnSpPr/>
          <p:nvPr userDrawn="1"/>
        </p:nvCxnSpPr>
        <p:spPr>
          <a:xfrm flipH="1">
            <a:off x="5846431" y="3914437"/>
            <a:ext cx="5141043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 userDrawn="1"/>
        </p:nvSpPr>
        <p:spPr>
          <a:xfrm>
            <a:off x="9727334" y="4461952"/>
            <a:ext cx="1035525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FRD</a:t>
            </a:r>
          </a:p>
        </p:txBody>
      </p:sp>
      <p:sp>
        <p:nvSpPr>
          <p:cNvPr id="55" name="ZoneTexte 54"/>
          <p:cNvSpPr txBox="1"/>
          <p:nvPr userDrawn="1"/>
        </p:nvSpPr>
        <p:spPr>
          <a:xfrm>
            <a:off x="219247" y="4058384"/>
            <a:ext cx="1035525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YPD</a:t>
            </a:r>
          </a:p>
        </p:txBody>
      </p:sp>
      <p:sp>
        <p:nvSpPr>
          <p:cNvPr id="56" name="ZoneTexte 55"/>
          <p:cNvSpPr txBox="1"/>
          <p:nvPr userDrawn="1"/>
        </p:nvSpPr>
        <p:spPr>
          <a:xfrm>
            <a:off x="1233169" y="4442959"/>
            <a:ext cx="538612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YPD</a:t>
            </a:r>
          </a:p>
        </p:txBody>
      </p:sp>
      <p:sp>
        <p:nvSpPr>
          <p:cNvPr id="57" name="ZoneTexte 56"/>
          <p:cNvSpPr txBox="1"/>
          <p:nvPr userDrawn="1"/>
        </p:nvSpPr>
        <p:spPr>
          <a:xfrm>
            <a:off x="1790755" y="4440780"/>
            <a:ext cx="1035525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MHAPD</a:t>
            </a:r>
          </a:p>
        </p:txBody>
      </p:sp>
      <p:sp>
        <p:nvSpPr>
          <p:cNvPr id="58" name="ZoneTexte 57"/>
          <p:cNvSpPr txBox="1"/>
          <p:nvPr userDrawn="1"/>
        </p:nvSpPr>
        <p:spPr>
          <a:xfrm>
            <a:off x="2713675" y="4388843"/>
            <a:ext cx="766044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6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ID-ASD-PD</a:t>
            </a:r>
            <a:r>
              <a:rPr lang="fr-CA" sz="7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PD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3501838" y="4440780"/>
            <a:ext cx="766044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SEAD</a:t>
            </a:r>
          </a:p>
        </p:txBody>
      </p:sp>
      <p:sp>
        <p:nvSpPr>
          <p:cNvPr id="60" name="ZoneTexte 59"/>
          <p:cNvSpPr txBox="1"/>
          <p:nvPr userDrawn="1"/>
        </p:nvSpPr>
        <p:spPr>
          <a:xfrm>
            <a:off x="4414930" y="4440780"/>
            <a:ext cx="538612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ND</a:t>
            </a:r>
          </a:p>
        </p:txBody>
      </p:sp>
      <p:sp>
        <p:nvSpPr>
          <p:cNvPr id="61" name="ZoneTexte 60"/>
          <p:cNvSpPr txBox="1"/>
          <p:nvPr userDrawn="1"/>
        </p:nvSpPr>
        <p:spPr>
          <a:xfrm>
            <a:off x="5186005" y="4445564"/>
            <a:ext cx="585387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MSD</a:t>
            </a:r>
          </a:p>
        </p:txBody>
      </p:sp>
      <p:sp>
        <p:nvSpPr>
          <p:cNvPr id="62" name="ZoneTexte 61"/>
          <p:cNvSpPr txBox="1"/>
          <p:nvPr userDrawn="1"/>
        </p:nvSpPr>
        <p:spPr>
          <a:xfrm>
            <a:off x="5861979" y="4444231"/>
            <a:ext cx="810087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AATRD</a:t>
            </a:r>
          </a:p>
        </p:txBody>
      </p:sp>
      <p:sp>
        <p:nvSpPr>
          <p:cNvPr id="63" name="ZoneTexte 62"/>
          <p:cNvSpPr txBox="1"/>
          <p:nvPr userDrawn="1"/>
        </p:nvSpPr>
        <p:spPr>
          <a:xfrm>
            <a:off x="6773154" y="4445564"/>
            <a:ext cx="538612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PSD</a:t>
            </a:r>
          </a:p>
        </p:txBody>
      </p:sp>
      <p:sp>
        <p:nvSpPr>
          <p:cNvPr id="64" name="ZoneTexte 63"/>
          <p:cNvSpPr txBox="1"/>
          <p:nvPr userDrawn="1"/>
        </p:nvSpPr>
        <p:spPr>
          <a:xfrm>
            <a:off x="7476598" y="4449767"/>
            <a:ext cx="764959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QAPED</a:t>
            </a:r>
          </a:p>
        </p:txBody>
      </p:sp>
      <p:sp>
        <p:nvSpPr>
          <p:cNvPr id="65" name="ZoneTexte 64"/>
          <p:cNvSpPr txBox="1"/>
          <p:nvPr userDrawn="1"/>
        </p:nvSpPr>
        <p:spPr>
          <a:xfrm>
            <a:off x="8378630" y="4436677"/>
            <a:ext cx="538612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TSD</a:t>
            </a:r>
          </a:p>
        </p:txBody>
      </p:sp>
      <p:sp>
        <p:nvSpPr>
          <p:cNvPr id="66" name="ZoneTexte 65"/>
          <p:cNvSpPr txBox="1"/>
          <p:nvPr userDrawn="1"/>
        </p:nvSpPr>
        <p:spPr>
          <a:xfrm>
            <a:off x="9072331" y="4447599"/>
            <a:ext cx="691816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IRBED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10646251" y="4445564"/>
            <a:ext cx="765085" cy="2154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8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HRCLAD</a:t>
            </a:r>
          </a:p>
        </p:txBody>
      </p:sp>
      <p:sp>
        <p:nvSpPr>
          <p:cNvPr id="68" name="Ellipse 67"/>
          <p:cNvSpPr/>
          <p:nvPr userDrawn="1"/>
        </p:nvSpPr>
        <p:spPr>
          <a:xfrm>
            <a:off x="9303148" y="3290713"/>
            <a:ext cx="608469" cy="4563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000000"/>
              </a:solidFill>
            </a:endParaRPr>
          </a:p>
        </p:txBody>
      </p:sp>
      <p:sp>
        <p:nvSpPr>
          <p:cNvPr id="69" name="ZoneTexte 68"/>
          <p:cNvSpPr txBox="1"/>
          <p:nvPr userDrawn="1"/>
        </p:nvSpPr>
        <p:spPr>
          <a:xfrm>
            <a:off x="8782229" y="3414847"/>
            <a:ext cx="1664855" cy="2308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9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EM</a:t>
            </a:r>
          </a:p>
        </p:txBody>
      </p:sp>
      <p:cxnSp>
        <p:nvCxnSpPr>
          <p:cNvPr id="70" name="Connecteur droit 69"/>
          <p:cNvCxnSpPr/>
          <p:nvPr userDrawn="1"/>
        </p:nvCxnSpPr>
        <p:spPr>
          <a:xfrm flipH="1">
            <a:off x="7837124" y="4166673"/>
            <a:ext cx="1530171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 userDrawn="1"/>
        </p:nvSpPr>
        <p:spPr>
          <a:xfrm>
            <a:off x="2616543" y="5101748"/>
            <a:ext cx="2651053" cy="26082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lang="fr-CA" sz="1000" b="1" dirty="0">
                <a:solidFill>
                  <a:srgbClr val="000000">
                    <a:lumMod val="65000"/>
                    <a:lumOff val="35000"/>
                  </a:srgbClr>
                </a:solidFill>
                <a:ea typeface="Roboto" pitchFamily="2" charset="0"/>
                <a:cs typeface="Arial" panose="020B0604020202020204" pitchFamily="34" charset="0"/>
              </a:rPr>
              <a:t>9</a:t>
            </a:r>
            <a:r>
              <a:rPr lang="fr-CA" sz="1000" dirty="0">
                <a:solidFill>
                  <a:srgbClr val="000000">
                    <a:lumMod val="65000"/>
                    <a:lumOff val="35000"/>
                  </a:srgbClr>
                </a:solidFill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fr-CA" sz="1000" dirty="0" err="1">
                <a:solidFill>
                  <a:srgbClr val="000000">
                    <a:lumMod val="65000"/>
                    <a:lumOff val="35000"/>
                  </a:srgbClr>
                </a:solidFill>
                <a:ea typeface="Roboto" pitchFamily="2" charset="0"/>
                <a:cs typeface="Arial" panose="020B0604020202020204" pitchFamily="34" charset="0"/>
              </a:rPr>
              <a:t>clinical</a:t>
            </a:r>
            <a:r>
              <a:rPr lang="fr-CA" sz="1000" dirty="0">
                <a:solidFill>
                  <a:srgbClr val="000000">
                    <a:lumMod val="65000"/>
                    <a:lumOff val="35000"/>
                  </a:srgbClr>
                </a:solidFill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fr-CA" sz="1000" dirty="0" err="1">
                <a:solidFill>
                  <a:srgbClr val="000000">
                    <a:lumMod val="65000"/>
                    <a:lumOff val="35000"/>
                  </a:srgbClr>
                </a:solidFill>
                <a:ea typeface="Roboto" pitchFamily="2" charset="0"/>
                <a:cs typeface="Arial" panose="020B0604020202020204" pitchFamily="34" charset="0"/>
              </a:rPr>
              <a:t>directorates</a:t>
            </a:r>
            <a:endParaRPr lang="fr-CA" sz="1000" dirty="0">
              <a:solidFill>
                <a:srgbClr val="000000">
                  <a:lumMod val="65000"/>
                  <a:lumOff val="35000"/>
                </a:srgbClr>
              </a:solidFill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72" name="Connecteur droit 71"/>
          <p:cNvCxnSpPr/>
          <p:nvPr userDrawn="1"/>
        </p:nvCxnSpPr>
        <p:spPr>
          <a:xfrm>
            <a:off x="386048" y="5004171"/>
            <a:ext cx="6971043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 userDrawn="1"/>
        </p:nvCxnSpPr>
        <p:spPr>
          <a:xfrm>
            <a:off x="7366148" y="4902915"/>
            <a:ext cx="0" cy="20252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 userDrawn="1"/>
        </p:nvCxnSpPr>
        <p:spPr>
          <a:xfrm>
            <a:off x="386047" y="4902913"/>
            <a:ext cx="0" cy="20252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 userDrawn="1"/>
        </p:nvCxnSpPr>
        <p:spPr>
          <a:xfrm>
            <a:off x="7502151" y="5004171"/>
            <a:ext cx="3845363" cy="0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 userDrawn="1"/>
        </p:nvCxnSpPr>
        <p:spPr>
          <a:xfrm>
            <a:off x="11347509" y="4902913"/>
            <a:ext cx="0" cy="20252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 userDrawn="1"/>
        </p:nvCxnSpPr>
        <p:spPr>
          <a:xfrm>
            <a:off x="7502147" y="4902915"/>
            <a:ext cx="0" cy="202523"/>
          </a:xfrm>
          <a:prstGeom prst="line">
            <a:avLst/>
          </a:prstGeom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 userDrawn="1"/>
        </p:nvCxnSpPr>
        <p:spPr>
          <a:xfrm>
            <a:off x="5226829" y="2005403"/>
            <a:ext cx="0" cy="90603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 userDrawn="1"/>
        </p:nvSpPr>
        <p:spPr>
          <a:xfrm>
            <a:off x="8076221" y="5097391"/>
            <a:ext cx="2838000" cy="26082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lang="fr-CA" sz="1000" b="1" dirty="0">
                <a:solidFill>
                  <a:srgbClr val="000000">
                    <a:lumMod val="65000"/>
                    <a:lumOff val="35000"/>
                  </a:srgbClr>
                </a:solidFill>
                <a:ea typeface="Roboto" pitchFamily="2" charset="0"/>
                <a:cs typeface="Arial" panose="020B0604020202020204" pitchFamily="34" charset="0"/>
              </a:rPr>
              <a:t>5</a:t>
            </a:r>
            <a:r>
              <a:rPr lang="fr-CA" sz="1000" dirty="0">
                <a:solidFill>
                  <a:srgbClr val="000000">
                    <a:lumMod val="65000"/>
                    <a:lumOff val="35000"/>
                  </a:srgbClr>
                </a:solidFill>
                <a:ea typeface="Roboto" pitchFamily="2" charset="0"/>
                <a:cs typeface="Arial" panose="020B0604020202020204" pitchFamily="34" charset="0"/>
              </a:rPr>
              <a:t> administrative </a:t>
            </a:r>
            <a:r>
              <a:rPr lang="fr-CA" sz="1000" dirty="0" err="1">
                <a:solidFill>
                  <a:srgbClr val="000000">
                    <a:lumMod val="65000"/>
                    <a:lumOff val="35000"/>
                  </a:srgbClr>
                </a:solidFill>
                <a:ea typeface="Roboto" pitchFamily="2" charset="0"/>
                <a:cs typeface="Arial" panose="020B0604020202020204" pitchFamily="34" charset="0"/>
              </a:rPr>
              <a:t>directorates</a:t>
            </a:r>
            <a:endParaRPr lang="fr-CA" sz="1000" dirty="0">
              <a:solidFill>
                <a:srgbClr val="000000">
                  <a:lumMod val="65000"/>
                  <a:lumOff val="35000"/>
                </a:srgbClr>
              </a:solidFill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5432926" y="1240501"/>
            <a:ext cx="764500" cy="207749"/>
          </a:xfrm>
          <a:prstGeom prst="rect">
            <a:avLst/>
          </a:prstGeom>
          <a:solidFill>
            <a:schemeClr val="bg1"/>
          </a:solidFill>
          <a:ln w="19050">
            <a:solidFill>
              <a:srgbClr val="0003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sp>
        <p:nvSpPr>
          <p:cNvPr id="81" name="ZoneTexte 80"/>
          <p:cNvSpPr txBox="1"/>
          <p:nvPr userDrawn="1"/>
        </p:nvSpPr>
        <p:spPr>
          <a:xfrm>
            <a:off x="5385649" y="1232199"/>
            <a:ext cx="859048" cy="2308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fr-CA" sz="900" dirty="0">
                <a:solidFill>
                  <a:srgbClr val="000304"/>
                </a:solidFill>
                <a:ea typeface="Roboto" pitchFamily="2" charset="0"/>
                <a:cs typeface="Arial" panose="020B0604020202020204" pitchFamily="34" charset="0"/>
              </a:rPr>
              <a:t>MSSS</a:t>
            </a:r>
          </a:p>
        </p:txBody>
      </p:sp>
      <p:sp>
        <p:nvSpPr>
          <p:cNvPr id="82" name="Rectangle 81"/>
          <p:cNvSpPr/>
          <p:nvPr userDrawn="1"/>
        </p:nvSpPr>
        <p:spPr>
          <a:xfrm>
            <a:off x="-74812" y="-99392"/>
            <a:ext cx="12390599" cy="7056784"/>
          </a:xfrm>
          <a:prstGeom prst="rect">
            <a:avLst/>
          </a:prstGeom>
          <a:solidFill>
            <a:srgbClr val="404040">
              <a:alpha val="3803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fr-CA" sz="1300">
              <a:solidFill>
                <a:srgbClr val="FFFFFF"/>
              </a:solidFill>
            </a:endParaRPr>
          </a:p>
        </p:txBody>
      </p:sp>
      <p:pic>
        <p:nvPicPr>
          <p:cNvPr id="83" name="Image 82"/>
          <p:cNvPicPr>
            <a:picLocks noChangeAspect="1"/>
          </p:cNvPicPr>
          <p:nvPr userDrawn="1"/>
        </p:nvPicPr>
        <p:blipFill rotWithShape="1">
          <a:blip r:embed="rId4"/>
          <a:srcRect l="28901" t="25392" r="6417" b="14316"/>
          <a:stretch/>
        </p:blipFill>
        <p:spPr>
          <a:xfrm>
            <a:off x="2328020" y="2100529"/>
            <a:ext cx="7658927" cy="3010327"/>
          </a:xfrm>
          <a:prstGeom prst="rect">
            <a:avLst/>
          </a:prstGeom>
          <a:ln w="57150">
            <a:solidFill>
              <a:srgbClr val="404040"/>
            </a:solidFill>
          </a:ln>
        </p:spPr>
      </p:pic>
      <p:pic>
        <p:nvPicPr>
          <p:cNvPr id="84" name="Image 83"/>
          <p:cNvPicPr>
            <a:picLocks noChangeAspect="1"/>
          </p:cNvPicPr>
          <p:nvPr userDrawn="1"/>
        </p:nvPicPr>
        <p:blipFill rotWithShape="1">
          <a:blip r:embed="rId5"/>
          <a:srcRect l="23366" t="48153" r="3304" b="27853"/>
          <a:stretch/>
        </p:blipFill>
        <p:spPr>
          <a:xfrm>
            <a:off x="238752" y="2830235"/>
            <a:ext cx="11683105" cy="1611939"/>
          </a:xfrm>
          <a:prstGeom prst="rect">
            <a:avLst/>
          </a:prstGeom>
          <a:ln w="57150">
            <a:solidFill>
              <a:srgbClr val="404040"/>
            </a:solidFill>
          </a:ln>
        </p:spPr>
      </p:pic>
      <p:pic>
        <p:nvPicPr>
          <p:cNvPr id="85" name="Image 84"/>
          <p:cNvPicPr>
            <a:picLocks noChangeAspect="1"/>
          </p:cNvPicPr>
          <p:nvPr userDrawn="1"/>
        </p:nvPicPr>
        <p:blipFill rotWithShape="1">
          <a:blip r:embed="rId6"/>
          <a:srcRect l="29938" t="50000" r="3996" b="23545"/>
          <a:stretch/>
        </p:blipFill>
        <p:spPr>
          <a:xfrm>
            <a:off x="349664" y="2712564"/>
            <a:ext cx="11461275" cy="1935215"/>
          </a:xfrm>
          <a:prstGeom prst="rect">
            <a:avLst/>
          </a:prstGeom>
          <a:ln w="57150">
            <a:solidFill>
              <a:srgbClr val="404040"/>
            </a:solidFill>
          </a:ln>
        </p:spPr>
      </p:pic>
      <p:sp>
        <p:nvSpPr>
          <p:cNvPr id="88" name="ZoneTexte 87"/>
          <p:cNvSpPr txBox="1">
            <a:spLocks noChangeArrowheads="1"/>
          </p:cNvSpPr>
          <p:nvPr userDrawn="1"/>
        </p:nvSpPr>
        <p:spPr bwMode="auto">
          <a:xfrm>
            <a:off x="12528552" y="-171450"/>
            <a:ext cx="3839633" cy="10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000" b="1" dirty="0">
                <a:solidFill>
                  <a:srgbClr val="FF0000"/>
                </a:solidFill>
                <a:ea typeface="MS UI Gothic" pitchFamily="34" charset="-128"/>
                <a:cs typeface="Arial" pitchFamily="34" charset="0"/>
              </a:rPr>
              <a:t>Slide available to complement your presentation. Please do not modify it.</a:t>
            </a:r>
          </a:p>
        </p:txBody>
      </p:sp>
    </p:spTree>
    <p:extLst>
      <p:ext uri="{BB962C8B-B14F-4D97-AF65-F5344CB8AC3E}">
        <p14:creationId xmlns:p14="http://schemas.microsoft.com/office/powerpoint/2010/main" val="238948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68" grpId="0" animBg="1"/>
      <p:bldP spid="68" grpId="1" animBg="1"/>
      <p:bldP spid="80" grpId="0" animBg="1"/>
      <p:bldP spid="80" grpId="1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56227B-31AD-42BF-BFFD-00AF5EBC7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5864" y="1915115"/>
            <a:ext cx="5018468" cy="3027770"/>
          </a:xfrm>
          <a:custGeom>
            <a:avLst/>
            <a:gdLst>
              <a:gd name="connsiteX0" fmla="*/ 504638 w 5018468"/>
              <a:gd name="connsiteY0" fmla="*/ 0 h 3027770"/>
              <a:gd name="connsiteX1" fmla="*/ 4513830 w 5018468"/>
              <a:gd name="connsiteY1" fmla="*/ 0 h 3027770"/>
              <a:gd name="connsiteX2" fmla="*/ 5018468 w 5018468"/>
              <a:gd name="connsiteY2" fmla="*/ 504638 h 3027770"/>
              <a:gd name="connsiteX3" fmla="*/ 5018468 w 5018468"/>
              <a:gd name="connsiteY3" fmla="*/ 3027770 h 3027770"/>
              <a:gd name="connsiteX4" fmla="*/ 0 w 5018468"/>
              <a:gd name="connsiteY4" fmla="*/ 3027770 h 3027770"/>
              <a:gd name="connsiteX5" fmla="*/ 0 w 5018468"/>
              <a:gd name="connsiteY5" fmla="*/ 504638 h 3027770"/>
              <a:gd name="connsiteX6" fmla="*/ 504638 w 5018468"/>
              <a:gd name="connsiteY6" fmla="*/ 0 h 302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8468" h="3027770">
                <a:moveTo>
                  <a:pt x="504638" y="0"/>
                </a:moveTo>
                <a:lnTo>
                  <a:pt x="4513830" y="0"/>
                </a:lnTo>
                <a:cubicBezTo>
                  <a:pt x="4792534" y="0"/>
                  <a:pt x="5018468" y="225934"/>
                  <a:pt x="5018468" y="504638"/>
                </a:cubicBezTo>
                <a:lnTo>
                  <a:pt x="5018468" y="3027770"/>
                </a:lnTo>
                <a:lnTo>
                  <a:pt x="0" y="3027770"/>
                </a:lnTo>
                <a:lnTo>
                  <a:pt x="0" y="504638"/>
                </a:lnTo>
                <a:cubicBezTo>
                  <a:pt x="0" y="225934"/>
                  <a:pt x="225934" y="0"/>
                  <a:pt x="5046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069F5BE1-D50A-4F30-82E6-649FE95B7687}"/>
              </a:ext>
            </a:extLst>
          </p:cNvPr>
          <p:cNvSpPr/>
          <p:nvPr userDrawn="1"/>
        </p:nvSpPr>
        <p:spPr>
          <a:xfrm>
            <a:off x="11448280" y="6128463"/>
            <a:ext cx="376093" cy="37609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C761B-0A51-4141-A15E-5652EF56F8CD}"/>
              </a:ext>
            </a:extLst>
          </p:cNvPr>
          <p:cNvSpPr txBox="1"/>
          <p:nvPr userDrawn="1"/>
        </p:nvSpPr>
        <p:spPr>
          <a:xfrm>
            <a:off x="11391960" y="6185704"/>
            <a:ext cx="488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100" smtClean="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1100" dirty="0">
              <a:solidFill>
                <a:schemeClr val="bg2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0281015-7A1E-4A86-8AB4-B79BCA67DF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3236" y="457200"/>
            <a:ext cx="5865528" cy="741363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latin typeface="+mj-lt"/>
              </a:defRPr>
            </a:lvl1pPr>
            <a:lvl2pPr>
              <a:defRPr sz="40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4000">
                <a:latin typeface="+mj-lt"/>
              </a:defRPr>
            </a:lvl4pPr>
            <a:lvl5pPr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CREATIVE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53EDB0E-698A-4E8B-84A8-7A16F6CC1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3236" y="1076038"/>
            <a:ext cx="5865528" cy="32111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latin typeface="+mj-lt"/>
              </a:defRPr>
            </a:lvl1pPr>
            <a:lvl2pPr>
              <a:defRPr sz="40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4000">
                <a:latin typeface="+mj-lt"/>
              </a:defRPr>
            </a:lvl4pPr>
            <a:lvl5pPr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0715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58B-1390-4017-A77B-33B656CCC46D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2025-11-10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CC1-A120-4F2F-A517-98654A022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58B-1390-4017-A77B-33B656CCC46D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2025-11-10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CC1-A120-4F2F-A517-98654A022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3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58B-1390-4017-A77B-33B656CCC46D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2025-11-10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CC1-A120-4F2F-A517-98654A022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8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3" indent="0">
              <a:buNone/>
              <a:defRPr sz="2000"/>
            </a:lvl4pPr>
            <a:lvl5pPr marL="1828683" indent="0">
              <a:buNone/>
              <a:defRPr sz="2000"/>
            </a:lvl5pPr>
            <a:lvl6pPr marL="2285853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3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158B-1390-4017-A77B-33B656CCC46D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2025-11-10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CC1-A120-4F2F-A517-98654A022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A158B-1390-4017-A77B-33B656CCC46D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2025-11-10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5CC1-A120-4F2F-A517-98654A022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8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8" r:id="rId44"/>
    <p:sldLayoutId id="2147483709" r:id="rId45"/>
    <p:sldLayoutId id="2147483710" r:id="rId46"/>
    <p:sldLayoutId id="2147483711" r:id="rId47"/>
    <p:sldLayoutId id="2147483712" r:id="rId48"/>
    <p:sldLayoutId id="2147483713" r:id="rId49"/>
    <p:sldLayoutId id="2147483714" r:id="rId50"/>
    <p:sldLayoutId id="2147483715" r:id="rId51"/>
    <p:sldLayoutId id="2147483987" r:id="rId52"/>
  </p:sldLayoutIdLst>
  <p:txStyles>
    <p:titleStyle>
      <a:lvl1pPr algn="ctr" defTabSz="9143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s://can01.safelinks.protection.outlook.com/?url=https%3A%2F%2Fwww.arborescence.quebec%2F&amp;data=05%7C02%7Cdiana.milton%40douglas.mcgill.ca%7C0932deda2ee741aaf2cc08ddfd29f5c7%7C06e1fe285f8b4075bf6cae24be1a7992%7C0%7C0%7C638945078869399673%7CUnknown%7CTWFpbGZsb3d8eyJFbXB0eU1hcGkiOnRydWUsIlYiOiIwLjAuMDAwMCIsIlAiOiJXaW4zMiIsIkFOIjoiTWFpbCIsIldUIjoyfQ%3D%3D%7C0%7C%7C%7C&amp;sdata=ueyFKaRXYyptq31mBwIMlAmszmGtRSFnNNwC0G1wpAM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6B4B472-38DB-1B44-B4EE-CAAD7FA9ABE7}"/>
              </a:ext>
            </a:extLst>
          </p:cNvPr>
          <p:cNvSpPr/>
          <p:nvPr/>
        </p:nvSpPr>
        <p:spPr>
          <a:xfrm>
            <a:off x="-38100" y="283866"/>
            <a:ext cx="457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6000" b="1" dirty="0">
              <a:solidFill>
                <a:srgbClr val="017ABB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1344" y="652534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https://formationcroisee.com/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E4FADD-6976-4E23-8EB5-5CC0BA0DC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5" t="-17338"/>
          <a:stretch/>
        </p:blipFill>
        <p:spPr>
          <a:xfrm>
            <a:off x="21554" y="19377"/>
            <a:ext cx="6176437" cy="16094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BAD9AE-6C87-42E7-8ECB-A448107D7D85}"/>
              </a:ext>
            </a:extLst>
          </p:cNvPr>
          <p:cNvSpPr/>
          <p:nvPr/>
        </p:nvSpPr>
        <p:spPr>
          <a:xfrm>
            <a:off x="11208568" y="5805264"/>
            <a:ext cx="792088" cy="86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>
            <a:off x="1381051" y="1412776"/>
            <a:ext cx="9937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CA" sz="3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Site internet :</a:t>
            </a:r>
            <a:r>
              <a:rPr lang="fr-CA" sz="3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pPr algn="l" fontAlgn="base"/>
            <a:r>
              <a:rPr lang="fr-CA" sz="3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  <a:hlinkClick r:id="rId4" tooltip="URL d'origine : https://www.arborescence.quebec/. Cliquez ou appuyez si vous faites confiance à ce lien."/>
              </a:rPr>
              <a:t>https://www.arborescence.quebec/</a:t>
            </a:r>
            <a:endParaRPr lang="fr-CA" sz="3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 fontAlgn="base"/>
            <a:r>
              <a:rPr lang="fr-CA" sz="3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Courriel accueil psychosocial : </a:t>
            </a:r>
          </a:p>
          <a:p>
            <a:pPr algn="l" fontAlgn="base"/>
            <a:r>
              <a:rPr lang="fr-CA" sz="3200" b="1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accueil@arborescence.quebec</a:t>
            </a:r>
            <a:endParaRPr lang="fr-CA" sz="3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 fontAlgn="base"/>
            <a:r>
              <a:rPr lang="fr-CA" sz="3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Numéro de téléphone : </a:t>
            </a:r>
          </a:p>
          <a:p>
            <a:pPr algn="l" fontAlgn="base"/>
            <a:r>
              <a:rPr lang="fr-CA" sz="3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514-524-7131</a:t>
            </a:r>
            <a:endParaRPr lang="fr-CA" sz="3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 fontAlgn="base"/>
            <a:r>
              <a:rPr lang="fr-CA" sz="3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Adresse : </a:t>
            </a:r>
          </a:p>
          <a:p>
            <a:pPr algn="l" fontAlgn="base"/>
            <a:r>
              <a:rPr lang="fr-CA" sz="3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1260 Rue Sainte-Catherine E bureau 208, Montréal, QC H2L 3B4</a:t>
            </a:r>
            <a:endParaRPr lang="fr-CA" sz="3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935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2060"/>
      </a:accent1>
      <a:accent2>
        <a:srgbClr val="595959"/>
      </a:accent2>
      <a:accent3>
        <a:srgbClr val="595959"/>
      </a:accent3>
      <a:accent4>
        <a:srgbClr val="595959"/>
      </a:accent4>
      <a:accent5>
        <a:srgbClr val="595959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12290</TotalTime>
  <Words>46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Arial Narrow</vt:lpstr>
      <vt:lpstr>Calibri</vt:lpstr>
      <vt:lpstr>Roboto Light</vt:lpstr>
      <vt:lpstr>Segoe UI</vt:lpstr>
      <vt:lpstr>Wingdings</vt:lpstr>
      <vt:lpstr>Thème Office</vt:lpstr>
      <vt:lpstr>Graphique</vt:lpstr>
      <vt:lpstr>PowerPoint Presentation</vt:lpstr>
    </vt:vector>
  </TitlesOfParts>
  <Company>Institut Douglas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Milton</dc:creator>
  <cp:lastModifiedBy>Diana Milton</cp:lastModifiedBy>
  <cp:revision>710</cp:revision>
  <cp:lastPrinted>2017-06-05T22:17:48Z</cp:lastPrinted>
  <dcterms:created xsi:type="dcterms:W3CDTF">2016-11-14T14:23:59Z</dcterms:created>
  <dcterms:modified xsi:type="dcterms:W3CDTF">2025-11-10T15:22:00Z</dcterms:modified>
</cp:coreProperties>
</file>