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56" r:id="rId2"/>
    <p:sldId id="410" r:id="rId3"/>
    <p:sldId id="411" r:id="rId4"/>
    <p:sldId id="440" r:id="rId5"/>
    <p:sldId id="257" r:id="rId6"/>
    <p:sldId id="258" r:id="rId7"/>
    <p:sldId id="412" r:id="rId8"/>
    <p:sldId id="259" r:id="rId9"/>
    <p:sldId id="415" r:id="rId10"/>
    <p:sldId id="261" r:id="rId11"/>
    <p:sldId id="413" r:id="rId12"/>
    <p:sldId id="416" r:id="rId13"/>
    <p:sldId id="414" r:id="rId14"/>
    <p:sldId id="417" r:id="rId15"/>
    <p:sldId id="418" r:id="rId16"/>
    <p:sldId id="419" r:id="rId17"/>
    <p:sldId id="420" r:id="rId18"/>
    <p:sldId id="421" r:id="rId19"/>
    <p:sldId id="422" r:id="rId20"/>
    <p:sldId id="423" r:id="rId21"/>
    <p:sldId id="424" r:id="rId22"/>
    <p:sldId id="425" r:id="rId23"/>
    <p:sldId id="263" r:id="rId24"/>
    <p:sldId id="426" r:id="rId25"/>
    <p:sldId id="428" r:id="rId26"/>
    <p:sldId id="434" r:id="rId27"/>
    <p:sldId id="430" r:id="rId28"/>
    <p:sldId id="431" r:id="rId29"/>
    <p:sldId id="432" r:id="rId30"/>
    <p:sldId id="262" r:id="rId31"/>
    <p:sldId id="433" r:id="rId32"/>
    <p:sldId id="265" r:id="rId33"/>
    <p:sldId id="408" r:id="rId34"/>
    <p:sldId id="409" r:id="rId35"/>
    <p:sldId id="435" r:id="rId36"/>
    <p:sldId id="438" r:id="rId37"/>
    <p:sldId id="439" r:id="rId38"/>
    <p:sldId id="437" r:id="rId39"/>
  </p:sldIdLst>
  <p:sldSz cx="18288000" cy="10287000"/>
  <p:notesSz cx="6858000" cy="9144000"/>
  <p:embeddedFontLst>
    <p:embeddedFont>
      <p:font typeface="Cy Grotesk Wide Semi-Bold" pitchFamily="2" charset="77"/>
      <p:regular r:id="rId41"/>
      <p:bold r:id="rId42"/>
    </p:embeddedFont>
    <p:embeddedFont>
      <p:font typeface="MuktaMahee Bold" pitchFamily="2" charset="77"/>
      <p:bold r:id="rId43"/>
    </p:embeddedFont>
    <p:embeddedFont>
      <p:font typeface="Roboto" panose="02000000000000000000" pitchFamily="2" charset="0"/>
      <p:regular r:id="rId44"/>
      <p:bold r:id="rId45"/>
      <p:italic r:id="rId46"/>
      <p:boldItalic r:id="rId47"/>
    </p:embeddedFont>
    <p:embeddedFont>
      <p:font typeface="TT Lovelies Script" panose="02000505060000020003" pitchFamily="2" charset="77"/>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F1"/>
    <a:srgbClr val="F4DFB8"/>
    <a:srgbClr val="F4DEB8"/>
    <a:srgbClr val="D3DED4"/>
    <a:srgbClr val="FFE7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70" autoAdjust="0"/>
    <p:restoredTop sz="84353" autoAdjust="0"/>
  </p:normalViewPr>
  <p:slideViewPr>
    <p:cSldViewPr>
      <p:cViewPr varScale="1">
        <p:scale>
          <a:sx n="65" d="100"/>
          <a:sy n="65" d="100"/>
        </p:scale>
        <p:origin x="1712"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ine Gaudreault" userId="2b5fbac8-c7aa-496a-9223-d28c97a370d1" providerId="ADAL" clId="{C3FB2BBB-70FD-527F-9092-8A5438360474}"/>
    <pc:docChg chg="custSel addSld modSld">
      <pc:chgData name="Karine Gaudreault" userId="2b5fbac8-c7aa-496a-9223-d28c97a370d1" providerId="ADAL" clId="{C3FB2BBB-70FD-527F-9092-8A5438360474}" dt="2026-02-20T16:55:25.614" v="11" actId="1076"/>
      <pc:docMkLst>
        <pc:docMk/>
      </pc:docMkLst>
      <pc:sldChg chg="addSp delSp modSp add mod">
        <pc:chgData name="Karine Gaudreault" userId="2b5fbac8-c7aa-496a-9223-d28c97a370d1" providerId="ADAL" clId="{C3FB2BBB-70FD-527F-9092-8A5438360474}" dt="2026-02-20T16:55:25.614" v="11" actId="1076"/>
        <pc:sldMkLst>
          <pc:docMk/>
          <pc:sldMk cId="3113721505" sldId="440"/>
        </pc:sldMkLst>
        <pc:spChg chg="mod">
          <ac:chgData name="Karine Gaudreault" userId="2b5fbac8-c7aa-496a-9223-d28c97a370d1" providerId="ADAL" clId="{C3FB2BBB-70FD-527F-9092-8A5438360474}" dt="2026-02-20T16:55:20.552" v="9" actId="14100"/>
          <ac:spMkLst>
            <pc:docMk/>
            <pc:sldMk cId="3113721505" sldId="440"/>
            <ac:spMk id="3" creationId="{EAEBDD7A-44DF-8280-5D6A-A8AA4D407F58}"/>
          </ac:spMkLst>
        </pc:spChg>
        <pc:spChg chg="del">
          <ac:chgData name="Karine Gaudreault" userId="2b5fbac8-c7aa-496a-9223-d28c97a370d1" providerId="ADAL" clId="{C3FB2BBB-70FD-527F-9092-8A5438360474}" dt="2026-02-20T16:54:18.861" v="1" actId="478"/>
          <ac:spMkLst>
            <pc:docMk/>
            <pc:sldMk cId="3113721505" sldId="440"/>
            <ac:spMk id="4" creationId="{7E27965E-1C63-21C1-C915-8CA66BD3C48A}"/>
          </ac:spMkLst>
        </pc:spChg>
        <pc:spChg chg="del">
          <ac:chgData name="Karine Gaudreault" userId="2b5fbac8-c7aa-496a-9223-d28c97a370d1" providerId="ADAL" clId="{C3FB2BBB-70FD-527F-9092-8A5438360474}" dt="2026-02-20T16:54:18.861" v="1" actId="478"/>
          <ac:spMkLst>
            <pc:docMk/>
            <pc:sldMk cId="3113721505" sldId="440"/>
            <ac:spMk id="5" creationId="{1C4FEE45-D7B0-98C3-E777-CED1AA14CDA3}"/>
          </ac:spMkLst>
        </pc:spChg>
        <pc:spChg chg="mod">
          <ac:chgData name="Karine Gaudreault" userId="2b5fbac8-c7aa-496a-9223-d28c97a370d1" providerId="ADAL" clId="{C3FB2BBB-70FD-527F-9092-8A5438360474}" dt="2026-02-20T16:55:11.976" v="7" actId="1076"/>
          <ac:spMkLst>
            <pc:docMk/>
            <pc:sldMk cId="3113721505" sldId="440"/>
            <ac:spMk id="9" creationId="{7F154D0A-9F0E-B76B-7EF8-E6334B93BD6F}"/>
          </ac:spMkLst>
        </pc:spChg>
        <pc:spChg chg="mod">
          <ac:chgData name="Karine Gaudreault" userId="2b5fbac8-c7aa-496a-9223-d28c97a370d1" providerId="ADAL" clId="{C3FB2BBB-70FD-527F-9092-8A5438360474}" dt="2026-02-20T16:55:15.750" v="8" actId="1076"/>
          <ac:spMkLst>
            <pc:docMk/>
            <pc:sldMk cId="3113721505" sldId="440"/>
            <ac:spMk id="17" creationId="{DC4EF23F-16B5-FB97-6C22-D9CEE87A2AC9}"/>
          </ac:spMkLst>
        </pc:spChg>
        <pc:picChg chg="add mod">
          <ac:chgData name="Karine Gaudreault" userId="2b5fbac8-c7aa-496a-9223-d28c97a370d1" providerId="ADAL" clId="{C3FB2BBB-70FD-527F-9092-8A5438360474}" dt="2026-02-20T16:55:25.614" v="11" actId="1076"/>
          <ac:picMkLst>
            <pc:docMk/>
            <pc:sldMk cId="3113721505" sldId="440"/>
            <ac:picMk id="7" creationId="{C62E127E-7EF6-6C29-AB3E-65BA40BDB583}"/>
          </ac:picMkLst>
        </pc:picChg>
        <pc:picChg chg="del">
          <ac:chgData name="Karine Gaudreault" userId="2b5fbac8-c7aa-496a-9223-d28c97a370d1" providerId="ADAL" clId="{C3FB2BBB-70FD-527F-9092-8A5438360474}" dt="2026-02-20T16:54:18.861" v="1" actId="478"/>
          <ac:picMkLst>
            <pc:docMk/>
            <pc:sldMk cId="3113721505" sldId="440"/>
            <ac:picMk id="18" creationId="{369BEA8F-3F18-1A4A-4F75-175754EA2B0D}"/>
          </ac:picMkLst>
        </pc:picChg>
        <pc:picChg chg="del">
          <ac:chgData name="Karine Gaudreault" userId="2b5fbac8-c7aa-496a-9223-d28c97a370d1" providerId="ADAL" clId="{C3FB2BBB-70FD-527F-9092-8A5438360474}" dt="2026-02-20T16:54:18.861" v="1" actId="478"/>
          <ac:picMkLst>
            <pc:docMk/>
            <pc:sldMk cId="3113721505" sldId="440"/>
            <ac:picMk id="19" creationId="{FA21D864-8913-8B8C-AA28-B8DF81399A2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F65E95-FE48-924B-9DA8-51BAB7583B45}" type="datetimeFigureOut">
              <a:rPr lang="fr-FR" smtClean="0"/>
              <a:t>20/02/2026</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901597-7EF1-CA4D-B3B9-60ACAD586719}" type="slidenum">
              <a:rPr lang="fr-FR" smtClean="0"/>
              <a:t>‹n°›</a:t>
            </a:fld>
            <a:endParaRPr lang="fr-FR"/>
          </a:p>
        </p:txBody>
      </p:sp>
    </p:spTree>
    <p:extLst>
      <p:ext uri="{BB962C8B-B14F-4D97-AF65-F5344CB8AC3E}">
        <p14:creationId xmlns:p14="http://schemas.microsoft.com/office/powerpoint/2010/main" val="2303176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1901597-7EF1-CA4D-B3B9-60ACAD586719}" type="slidenum">
              <a:rPr lang="fr-FR" smtClean="0"/>
              <a:t>6</a:t>
            </a:fld>
            <a:endParaRPr lang="fr-FR"/>
          </a:p>
        </p:txBody>
      </p:sp>
    </p:spTree>
    <p:extLst>
      <p:ext uri="{BB962C8B-B14F-4D97-AF65-F5344CB8AC3E}">
        <p14:creationId xmlns:p14="http://schemas.microsoft.com/office/powerpoint/2010/main" val="1604403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21901597-7EF1-CA4D-B3B9-60ACAD586719}" type="slidenum">
              <a:rPr lang="fr-FR" smtClean="0"/>
              <a:t>24</a:t>
            </a:fld>
            <a:endParaRPr lang="fr-FR"/>
          </a:p>
        </p:txBody>
      </p:sp>
    </p:spTree>
    <p:extLst>
      <p:ext uri="{BB962C8B-B14F-4D97-AF65-F5344CB8AC3E}">
        <p14:creationId xmlns:p14="http://schemas.microsoft.com/office/powerpoint/2010/main" val="4212393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21901597-7EF1-CA4D-B3B9-60ACAD586719}" type="slidenum">
              <a:rPr lang="fr-FR" smtClean="0"/>
              <a:t>27</a:t>
            </a:fld>
            <a:endParaRPr lang="fr-FR"/>
          </a:p>
        </p:txBody>
      </p:sp>
    </p:spTree>
    <p:extLst>
      <p:ext uri="{BB962C8B-B14F-4D97-AF65-F5344CB8AC3E}">
        <p14:creationId xmlns:p14="http://schemas.microsoft.com/office/powerpoint/2010/main" val="1260374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21901597-7EF1-CA4D-B3B9-60ACAD586719}" type="slidenum">
              <a:rPr lang="fr-FR" smtClean="0"/>
              <a:t>28</a:t>
            </a:fld>
            <a:endParaRPr lang="fr-FR"/>
          </a:p>
        </p:txBody>
      </p:sp>
    </p:spTree>
    <p:extLst>
      <p:ext uri="{BB962C8B-B14F-4D97-AF65-F5344CB8AC3E}">
        <p14:creationId xmlns:p14="http://schemas.microsoft.com/office/powerpoint/2010/main" val="1918873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21901597-7EF1-CA4D-B3B9-60ACAD586719}" type="slidenum">
              <a:rPr lang="fr-FR" smtClean="0"/>
              <a:t>36</a:t>
            </a:fld>
            <a:endParaRPr lang="fr-FR"/>
          </a:p>
        </p:txBody>
      </p:sp>
    </p:spTree>
    <p:extLst>
      <p:ext uri="{BB962C8B-B14F-4D97-AF65-F5344CB8AC3E}">
        <p14:creationId xmlns:p14="http://schemas.microsoft.com/office/powerpoint/2010/main" val="1189712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468CD-9234-A83B-7B80-7A1C51B8DCFF}"/>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8157FD58-EFEC-193E-FA47-A03AD21DCAF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2FCF993-216F-4D05-6943-0BF201625A0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9F2889C-4A17-9103-89F4-293FA5178D34}"/>
              </a:ext>
            </a:extLst>
          </p:cNvPr>
          <p:cNvSpPr>
            <a:spLocks noGrp="1"/>
          </p:cNvSpPr>
          <p:nvPr>
            <p:ph type="sldNum" sz="quarter" idx="5"/>
          </p:nvPr>
        </p:nvSpPr>
        <p:spPr/>
        <p:txBody>
          <a:bodyPr/>
          <a:lstStyle/>
          <a:p>
            <a:fld id="{21901597-7EF1-CA4D-B3B9-60ACAD586719}" type="slidenum">
              <a:rPr lang="fr-FR" smtClean="0"/>
              <a:t>7</a:t>
            </a:fld>
            <a:endParaRPr lang="fr-FR"/>
          </a:p>
        </p:txBody>
      </p:sp>
    </p:spTree>
    <p:extLst>
      <p:ext uri="{BB962C8B-B14F-4D97-AF65-F5344CB8AC3E}">
        <p14:creationId xmlns:p14="http://schemas.microsoft.com/office/powerpoint/2010/main" val="2691817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21901597-7EF1-CA4D-B3B9-60ACAD586719}" type="slidenum">
              <a:rPr lang="fr-FR" smtClean="0"/>
              <a:t>8</a:t>
            </a:fld>
            <a:endParaRPr lang="fr-FR"/>
          </a:p>
        </p:txBody>
      </p:sp>
    </p:spTree>
    <p:extLst>
      <p:ext uri="{BB962C8B-B14F-4D97-AF65-F5344CB8AC3E}">
        <p14:creationId xmlns:p14="http://schemas.microsoft.com/office/powerpoint/2010/main" val="743762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F30C2-AABC-940B-14CD-18A00298045F}"/>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0110D72A-FFAE-FC24-393E-2E5EC14833A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033868F-9500-6817-6D46-BAFB6888D3A8}"/>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6E09073A-B3E3-F7CE-0FF4-8CF59CDF6E0F}"/>
              </a:ext>
            </a:extLst>
          </p:cNvPr>
          <p:cNvSpPr>
            <a:spLocks noGrp="1"/>
          </p:cNvSpPr>
          <p:nvPr>
            <p:ph type="sldNum" sz="quarter" idx="5"/>
          </p:nvPr>
        </p:nvSpPr>
        <p:spPr/>
        <p:txBody>
          <a:bodyPr/>
          <a:lstStyle/>
          <a:p>
            <a:fld id="{21901597-7EF1-CA4D-B3B9-60ACAD586719}" type="slidenum">
              <a:rPr lang="fr-FR" smtClean="0"/>
              <a:t>9</a:t>
            </a:fld>
            <a:endParaRPr lang="fr-FR"/>
          </a:p>
        </p:txBody>
      </p:sp>
    </p:spTree>
    <p:extLst>
      <p:ext uri="{BB962C8B-B14F-4D97-AF65-F5344CB8AC3E}">
        <p14:creationId xmlns:p14="http://schemas.microsoft.com/office/powerpoint/2010/main" val="990238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21901597-7EF1-CA4D-B3B9-60ACAD586719}" type="slidenum">
              <a:rPr lang="fr-FR" smtClean="0"/>
              <a:t>10</a:t>
            </a:fld>
            <a:endParaRPr lang="fr-FR"/>
          </a:p>
        </p:txBody>
      </p:sp>
    </p:spTree>
    <p:extLst>
      <p:ext uri="{BB962C8B-B14F-4D97-AF65-F5344CB8AC3E}">
        <p14:creationId xmlns:p14="http://schemas.microsoft.com/office/powerpoint/2010/main" val="172157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C4C67-7617-B95C-E3CD-9F51DDA59D2A}"/>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EDEA4E8E-1E82-5AFF-B81B-B483FDE9B2D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564B662-832A-A260-CBFD-B0AED802370A}"/>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F059466D-2702-4066-9F77-1802F8C8AB5E}"/>
              </a:ext>
            </a:extLst>
          </p:cNvPr>
          <p:cNvSpPr>
            <a:spLocks noGrp="1"/>
          </p:cNvSpPr>
          <p:nvPr>
            <p:ph type="sldNum" sz="quarter" idx="5"/>
          </p:nvPr>
        </p:nvSpPr>
        <p:spPr/>
        <p:txBody>
          <a:bodyPr/>
          <a:lstStyle/>
          <a:p>
            <a:fld id="{21901597-7EF1-CA4D-B3B9-60ACAD586719}" type="slidenum">
              <a:rPr lang="fr-FR" smtClean="0"/>
              <a:t>12</a:t>
            </a:fld>
            <a:endParaRPr lang="fr-FR"/>
          </a:p>
        </p:txBody>
      </p:sp>
    </p:spTree>
    <p:extLst>
      <p:ext uri="{BB962C8B-B14F-4D97-AF65-F5344CB8AC3E}">
        <p14:creationId xmlns:p14="http://schemas.microsoft.com/office/powerpoint/2010/main" val="1636056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7985A-507F-F06D-67AF-1DCB1B47E248}"/>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D15321D3-C73B-3A89-EB0A-4A035F75F7F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71E7CE2-8C57-505A-CE3E-A8BB8B79406E}"/>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9BA595D9-5D4F-EDDB-9FF8-362872C32DA0}"/>
              </a:ext>
            </a:extLst>
          </p:cNvPr>
          <p:cNvSpPr>
            <a:spLocks noGrp="1"/>
          </p:cNvSpPr>
          <p:nvPr>
            <p:ph type="sldNum" sz="quarter" idx="5"/>
          </p:nvPr>
        </p:nvSpPr>
        <p:spPr/>
        <p:txBody>
          <a:bodyPr/>
          <a:lstStyle/>
          <a:p>
            <a:fld id="{21901597-7EF1-CA4D-B3B9-60ACAD586719}" type="slidenum">
              <a:rPr lang="fr-FR" smtClean="0"/>
              <a:t>16</a:t>
            </a:fld>
            <a:endParaRPr lang="fr-FR"/>
          </a:p>
        </p:txBody>
      </p:sp>
    </p:spTree>
    <p:extLst>
      <p:ext uri="{BB962C8B-B14F-4D97-AF65-F5344CB8AC3E}">
        <p14:creationId xmlns:p14="http://schemas.microsoft.com/office/powerpoint/2010/main" val="3980109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21901597-7EF1-CA4D-B3B9-60ACAD586719}" type="slidenum">
              <a:rPr lang="fr-FR" smtClean="0"/>
              <a:t>19</a:t>
            </a:fld>
            <a:endParaRPr lang="fr-FR"/>
          </a:p>
        </p:txBody>
      </p:sp>
    </p:spTree>
    <p:extLst>
      <p:ext uri="{BB962C8B-B14F-4D97-AF65-F5344CB8AC3E}">
        <p14:creationId xmlns:p14="http://schemas.microsoft.com/office/powerpoint/2010/main" val="2438318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15E2A-25F3-4452-7291-B99470887A2A}"/>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F57A2635-C611-D106-5876-45E97362E03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807AC76-96CF-B301-F197-824CFF2B244A}"/>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E8AD096B-8FEF-6397-9555-15B97B610937}"/>
              </a:ext>
            </a:extLst>
          </p:cNvPr>
          <p:cNvSpPr>
            <a:spLocks noGrp="1"/>
          </p:cNvSpPr>
          <p:nvPr>
            <p:ph type="sldNum" sz="quarter" idx="5"/>
          </p:nvPr>
        </p:nvSpPr>
        <p:spPr/>
        <p:txBody>
          <a:bodyPr/>
          <a:lstStyle/>
          <a:p>
            <a:fld id="{21901597-7EF1-CA4D-B3B9-60ACAD586719}" type="slidenum">
              <a:rPr lang="fr-FR" smtClean="0"/>
              <a:t>20</a:t>
            </a:fld>
            <a:endParaRPr lang="fr-FR"/>
          </a:p>
        </p:txBody>
      </p:sp>
    </p:spTree>
    <p:extLst>
      <p:ext uri="{BB962C8B-B14F-4D97-AF65-F5344CB8AC3E}">
        <p14:creationId xmlns:p14="http://schemas.microsoft.com/office/powerpoint/2010/main" val="2982762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5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1.png"/><Relationship Id="rId5" Type="http://schemas.openxmlformats.org/officeDocument/2006/relationships/image" Target="../media/image23.png"/><Relationship Id="rId10" Type="http://schemas.openxmlformats.org/officeDocument/2006/relationships/image" Target="../media/image55.svg"/><Relationship Id="rId4" Type="http://schemas.openxmlformats.org/officeDocument/2006/relationships/image" Target="../media/image22.svg"/><Relationship Id="rId9"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4.svg"/><Relationship Id="rId3" Type="http://schemas.openxmlformats.org/officeDocument/2006/relationships/image" Target="../media/image22.svg"/><Relationship Id="rId7" Type="http://schemas.openxmlformats.org/officeDocument/2006/relationships/image" Target="../media/image28.svg"/><Relationship Id="rId12"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7.png"/><Relationship Id="rId5" Type="http://schemas.openxmlformats.org/officeDocument/2006/relationships/image" Target="../media/image12.svg"/><Relationship Id="rId10" Type="http://schemas.openxmlformats.org/officeDocument/2006/relationships/image" Target="../media/image29.png"/><Relationship Id="rId4" Type="http://schemas.openxmlformats.org/officeDocument/2006/relationships/image" Target="../media/image11.png"/><Relationship Id="rId9" Type="http://schemas.openxmlformats.org/officeDocument/2006/relationships/image" Target="../media/image14.sv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3.png"/><Relationship Id="rId7"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 Id="rId9" Type="http://schemas.openxmlformats.org/officeDocument/2006/relationships/image" Target="../media/image60.sv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3.png"/><Relationship Id="rId3" Type="http://schemas.openxmlformats.org/officeDocument/2006/relationships/image" Target="../media/image22.svg"/><Relationship Id="rId7" Type="http://schemas.openxmlformats.org/officeDocument/2006/relationships/image" Target="../media/image28.svg"/><Relationship Id="rId12"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62.svg"/><Relationship Id="rId5" Type="http://schemas.openxmlformats.org/officeDocument/2006/relationships/image" Target="../media/image12.svg"/><Relationship Id="rId10" Type="http://schemas.openxmlformats.org/officeDocument/2006/relationships/image" Target="../media/image61.png"/><Relationship Id="rId4" Type="http://schemas.openxmlformats.org/officeDocument/2006/relationships/image" Target="../media/image11.png"/><Relationship Id="rId9" Type="http://schemas.openxmlformats.org/officeDocument/2006/relationships/image" Target="../media/image14.svg"/><Relationship Id="rId14" Type="http://schemas.openxmlformats.org/officeDocument/2006/relationships/image" Target="../media/image24.sv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3.png"/><Relationship Id="rId3" Type="http://schemas.openxmlformats.org/officeDocument/2006/relationships/image" Target="../media/image22.svg"/><Relationship Id="rId7" Type="http://schemas.openxmlformats.org/officeDocument/2006/relationships/image" Target="../media/image28.svg"/><Relationship Id="rId12"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62.svg"/><Relationship Id="rId5" Type="http://schemas.openxmlformats.org/officeDocument/2006/relationships/image" Target="../media/image12.svg"/><Relationship Id="rId10" Type="http://schemas.openxmlformats.org/officeDocument/2006/relationships/image" Target="../media/image61.png"/><Relationship Id="rId4" Type="http://schemas.openxmlformats.org/officeDocument/2006/relationships/image" Target="../media/image11.png"/><Relationship Id="rId9" Type="http://schemas.openxmlformats.org/officeDocument/2006/relationships/image" Target="../media/image14.svg"/><Relationship Id="rId14" Type="http://schemas.openxmlformats.org/officeDocument/2006/relationships/image" Target="../media/image24.sv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6.svg"/><Relationship Id="rId3" Type="http://schemas.openxmlformats.org/officeDocument/2006/relationships/image" Target="../media/image22.svg"/><Relationship Id="rId7" Type="http://schemas.openxmlformats.org/officeDocument/2006/relationships/image" Target="../media/image28.svg"/><Relationship Id="rId12"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7.png"/><Relationship Id="rId5" Type="http://schemas.openxmlformats.org/officeDocument/2006/relationships/image" Target="../media/image12.svg"/><Relationship Id="rId10" Type="http://schemas.openxmlformats.org/officeDocument/2006/relationships/image" Target="../media/image29.png"/><Relationship Id="rId4" Type="http://schemas.openxmlformats.org/officeDocument/2006/relationships/image" Target="../media/image11.png"/><Relationship Id="rId9" Type="http://schemas.openxmlformats.org/officeDocument/2006/relationships/image" Target="../media/image14.sv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1.png"/><Relationship Id="rId7"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2.svg"/><Relationship Id="rId9" Type="http://schemas.openxmlformats.org/officeDocument/2006/relationships/image" Target="../media/image60.sv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5.png"/><Relationship Id="rId3" Type="http://schemas.openxmlformats.org/officeDocument/2006/relationships/image" Target="../media/image22.svg"/><Relationship Id="rId7" Type="http://schemas.openxmlformats.org/officeDocument/2006/relationships/image" Target="../media/image28.svg"/><Relationship Id="rId12"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62.svg"/><Relationship Id="rId5" Type="http://schemas.openxmlformats.org/officeDocument/2006/relationships/image" Target="../media/image12.svg"/><Relationship Id="rId10" Type="http://schemas.openxmlformats.org/officeDocument/2006/relationships/image" Target="../media/image61.png"/><Relationship Id="rId4" Type="http://schemas.openxmlformats.org/officeDocument/2006/relationships/image" Target="../media/image11.png"/><Relationship Id="rId9" Type="http://schemas.openxmlformats.org/officeDocument/2006/relationships/image" Target="../media/image14.svg"/><Relationship Id="rId14" Type="http://schemas.openxmlformats.org/officeDocument/2006/relationships/image" Target="../media/image26.sv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1.png"/><Relationship Id="rId3" Type="http://schemas.openxmlformats.org/officeDocument/2006/relationships/image" Target="../media/image22.svg"/><Relationship Id="rId7" Type="http://schemas.openxmlformats.org/officeDocument/2006/relationships/image" Target="../media/image28.svg"/><Relationship Id="rId12"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25.png"/><Relationship Id="rId5" Type="http://schemas.openxmlformats.org/officeDocument/2006/relationships/image" Target="../media/image12.svg"/><Relationship Id="rId10" Type="http://schemas.openxmlformats.org/officeDocument/2006/relationships/image" Target="../media/image30.png"/><Relationship Id="rId4" Type="http://schemas.openxmlformats.org/officeDocument/2006/relationships/image" Target="../media/image11.png"/><Relationship Id="rId9" Type="http://schemas.openxmlformats.org/officeDocument/2006/relationships/image" Target="../media/image14.svg"/><Relationship Id="rId14" Type="http://schemas.openxmlformats.org/officeDocument/2006/relationships/image" Target="../media/image62.svg"/></Relationships>
</file>

<file path=ppt/slides/_rels/slide19.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54.png"/><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29.png"/><Relationship Id="rId5" Type="http://schemas.openxmlformats.org/officeDocument/2006/relationships/image" Target="../media/image11.png"/><Relationship Id="rId10" Type="http://schemas.openxmlformats.org/officeDocument/2006/relationships/image" Target="../media/image14.svg"/><Relationship Id="rId4" Type="http://schemas.openxmlformats.org/officeDocument/2006/relationships/image" Target="../media/image22.svg"/><Relationship Id="rId9" Type="http://schemas.openxmlformats.org/officeDocument/2006/relationships/image" Target="../media/image13.png"/><Relationship Id="rId14" Type="http://schemas.openxmlformats.org/officeDocument/2006/relationships/image" Target="../media/image55.svg"/></Relationships>
</file>

<file path=ppt/slides/_rels/slide2.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6.svg"/><Relationship Id="rId7" Type="http://schemas.openxmlformats.org/officeDocument/2006/relationships/image" Target="../media/image14.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0.emf"/></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1.png"/><Relationship Id="rId7"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12.svg"/><Relationship Id="rId9" Type="http://schemas.openxmlformats.org/officeDocument/2006/relationships/image" Target="../media/image55.sv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54.png"/><Relationship Id="rId3" Type="http://schemas.openxmlformats.org/officeDocument/2006/relationships/image" Target="../media/image22.svg"/><Relationship Id="rId7" Type="http://schemas.openxmlformats.org/officeDocument/2006/relationships/image" Target="../media/image28.svg"/><Relationship Id="rId12"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62.svg"/><Relationship Id="rId5" Type="http://schemas.openxmlformats.org/officeDocument/2006/relationships/image" Target="../media/image12.svg"/><Relationship Id="rId10" Type="http://schemas.openxmlformats.org/officeDocument/2006/relationships/image" Target="../media/image61.png"/><Relationship Id="rId4" Type="http://schemas.openxmlformats.org/officeDocument/2006/relationships/image" Target="../media/image11.png"/><Relationship Id="rId9" Type="http://schemas.openxmlformats.org/officeDocument/2006/relationships/image" Target="../media/image14.svg"/><Relationship Id="rId14" Type="http://schemas.openxmlformats.org/officeDocument/2006/relationships/image" Target="../media/image55.svg"/></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1.png"/><Relationship Id="rId3" Type="http://schemas.openxmlformats.org/officeDocument/2006/relationships/image" Target="../media/image22.svg"/><Relationship Id="rId7" Type="http://schemas.openxmlformats.org/officeDocument/2006/relationships/image" Target="../media/image28.svg"/><Relationship Id="rId12" Type="http://schemas.openxmlformats.org/officeDocument/2006/relationships/image" Target="../media/image55.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4.png"/><Relationship Id="rId5" Type="http://schemas.openxmlformats.org/officeDocument/2006/relationships/image" Target="../media/image12.svg"/><Relationship Id="rId10" Type="http://schemas.openxmlformats.org/officeDocument/2006/relationships/image" Target="../media/image30.png"/><Relationship Id="rId4" Type="http://schemas.openxmlformats.org/officeDocument/2006/relationships/image" Target="../media/image11.png"/><Relationship Id="rId9" Type="http://schemas.openxmlformats.org/officeDocument/2006/relationships/image" Target="../media/image14.svg"/><Relationship Id="rId14" Type="http://schemas.openxmlformats.org/officeDocument/2006/relationships/image" Target="../media/image62.svg"/></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svg"/><Relationship Id="rId7" Type="http://schemas.openxmlformats.org/officeDocument/2006/relationships/image" Target="../media/image14.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0.png"/><Relationship Id="rId5" Type="http://schemas.openxmlformats.org/officeDocument/2006/relationships/image" Target="../media/image67.svg"/><Relationship Id="rId10" Type="http://schemas.openxmlformats.org/officeDocument/2006/relationships/image" Target="../media/image29.png"/><Relationship Id="rId4" Type="http://schemas.openxmlformats.org/officeDocument/2006/relationships/image" Target="../media/image66.png"/><Relationship Id="rId9" Type="http://schemas.openxmlformats.org/officeDocument/2006/relationships/image" Target="../media/image69.svg"/></Relationships>
</file>

<file path=ppt/slides/_rels/slide2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70.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65.svg"/><Relationship Id="rId5" Type="http://schemas.openxmlformats.org/officeDocument/2006/relationships/image" Target="../media/image66.png"/><Relationship Id="rId10" Type="http://schemas.openxmlformats.org/officeDocument/2006/relationships/image" Target="../media/image64.png"/><Relationship Id="rId4" Type="http://schemas.openxmlformats.org/officeDocument/2006/relationships/image" Target="../media/image71.svg"/><Relationship Id="rId9" Type="http://schemas.openxmlformats.org/officeDocument/2006/relationships/image" Target="../media/image72.emf"/></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svg"/><Relationship Id="rId7" Type="http://schemas.openxmlformats.org/officeDocument/2006/relationships/image" Target="../media/image14.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0.png"/><Relationship Id="rId5" Type="http://schemas.openxmlformats.org/officeDocument/2006/relationships/image" Target="../media/image67.svg"/><Relationship Id="rId10" Type="http://schemas.openxmlformats.org/officeDocument/2006/relationships/image" Target="../media/image29.png"/><Relationship Id="rId4" Type="http://schemas.openxmlformats.org/officeDocument/2006/relationships/image" Target="../media/image66.png"/><Relationship Id="rId9" Type="http://schemas.openxmlformats.org/officeDocument/2006/relationships/image" Target="../media/image69.svg"/></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4.svg"/><Relationship Id="rId7" Type="http://schemas.openxmlformats.org/officeDocument/2006/relationships/image" Target="../media/image67.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71.svg"/><Relationship Id="rId10" Type="http://schemas.openxmlformats.org/officeDocument/2006/relationships/image" Target="../media/image75.png"/><Relationship Id="rId4" Type="http://schemas.openxmlformats.org/officeDocument/2006/relationships/image" Target="../media/image70.png"/><Relationship Id="rId9" Type="http://schemas.openxmlformats.org/officeDocument/2006/relationships/image" Target="../media/image14.svg"/></Relationships>
</file>

<file path=ppt/slides/_rels/slide2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64.png"/><Relationship Id="rId7" Type="http://schemas.openxmlformats.org/officeDocument/2006/relationships/image" Target="../media/image13.png"/><Relationship Id="rId12"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29.png"/><Relationship Id="rId5" Type="http://schemas.openxmlformats.org/officeDocument/2006/relationships/image" Target="../media/image66.png"/><Relationship Id="rId10" Type="http://schemas.openxmlformats.org/officeDocument/2006/relationships/image" Target="../media/image69.svg"/><Relationship Id="rId4" Type="http://schemas.openxmlformats.org/officeDocument/2006/relationships/image" Target="../media/image65.svg"/><Relationship Id="rId9" Type="http://schemas.openxmlformats.org/officeDocument/2006/relationships/image" Target="../media/image68.png"/></Relationships>
</file>

<file path=ppt/slides/_rels/slide2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70.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71.svg"/><Relationship Id="rId9" Type="http://schemas.openxmlformats.org/officeDocument/2006/relationships/image" Target="../media/image76.emf"/></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svg"/><Relationship Id="rId7" Type="http://schemas.openxmlformats.org/officeDocument/2006/relationships/image" Target="../media/image14.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0.png"/><Relationship Id="rId5" Type="http://schemas.openxmlformats.org/officeDocument/2006/relationships/image" Target="../media/image67.svg"/><Relationship Id="rId10" Type="http://schemas.openxmlformats.org/officeDocument/2006/relationships/image" Target="../media/image29.png"/><Relationship Id="rId4" Type="http://schemas.openxmlformats.org/officeDocument/2006/relationships/image" Target="../media/image66.png"/><Relationship Id="rId9" Type="http://schemas.openxmlformats.org/officeDocument/2006/relationships/image" Target="../media/image69.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8.svg"/><Relationship Id="rId5" Type="http://schemas.openxmlformats.org/officeDocument/2006/relationships/image" Target="../media/image24.svg"/><Relationship Id="rId15" Type="http://schemas.openxmlformats.org/officeDocument/2006/relationships/image" Target="../media/image30.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12.svg"/><Relationship Id="rId14" Type="http://schemas.openxmlformats.org/officeDocument/2006/relationships/image" Target="../media/image29.png"/></Relationships>
</file>

<file path=ppt/slides/_rels/slide3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tags" Target="../tags/tag3.xml"/><Relationship Id="rId7" Type="http://schemas.openxmlformats.org/officeDocument/2006/relationships/image" Target="../media/image78.svg"/><Relationship Id="rId12" Type="http://schemas.openxmlformats.org/officeDocument/2006/relationships/image" Target="../media/image8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slideLayout" Target="../slideLayouts/slideLayout7.xml"/><Relationship Id="rId10" Type="http://schemas.openxmlformats.org/officeDocument/2006/relationships/image" Target="../media/image81.png"/><Relationship Id="rId4" Type="http://schemas.openxmlformats.org/officeDocument/2006/relationships/tags" Target="../tags/tag4.xml"/><Relationship Id="rId9" Type="http://schemas.openxmlformats.org/officeDocument/2006/relationships/image" Target="../media/image80.svg"/></Relationships>
</file>

<file path=ppt/slides/_rels/slide3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0.svg"/><Relationship Id="rId7" Type="http://schemas.openxmlformats.org/officeDocument/2006/relationships/image" Target="../media/image86.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82.svg"/><Relationship Id="rId10" Type="http://schemas.openxmlformats.org/officeDocument/2006/relationships/image" Target="../media/image52.png"/><Relationship Id="rId4" Type="http://schemas.openxmlformats.org/officeDocument/2006/relationships/image" Target="../media/image81.png"/><Relationship Id="rId9" Type="http://schemas.openxmlformats.org/officeDocument/2006/relationships/image" Target="../media/image88.png"/></Relationships>
</file>

<file path=ppt/slides/_rels/slide3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93.svg"/><Relationship Id="rId3" Type="http://schemas.openxmlformats.org/officeDocument/2006/relationships/image" Target="../media/image69.svg"/><Relationship Id="rId7" Type="http://schemas.openxmlformats.org/officeDocument/2006/relationships/image" Target="../media/image71.svg"/><Relationship Id="rId12" Type="http://schemas.openxmlformats.org/officeDocument/2006/relationships/image" Target="../media/image92.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14.svg"/><Relationship Id="rId5" Type="http://schemas.openxmlformats.org/officeDocument/2006/relationships/image" Target="../media/image91.svg"/><Relationship Id="rId10" Type="http://schemas.openxmlformats.org/officeDocument/2006/relationships/image" Target="../media/image13.png"/><Relationship Id="rId4" Type="http://schemas.openxmlformats.org/officeDocument/2006/relationships/image" Target="../media/image90.png"/><Relationship Id="rId9" Type="http://schemas.openxmlformats.org/officeDocument/2006/relationships/image" Target="../media/image67.svg"/><Relationship Id="rId14" Type="http://schemas.openxmlformats.org/officeDocument/2006/relationships/image" Target="../media/image29.png"/></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95.png"/><Relationship Id="rId3" Type="http://schemas.openxmlformats.org/officeDocument/2006/relationships/image" Target="../media/image74.svg"/><Relationship Id="rId7" Type="http://schemas.openxmlformats.org/officeDocument/2006/relationships/image" Target="../media/image91.svg"/><Relationship Id="rId12" Type="http://schemas.openxmlformats.org/officeDocument/2006/relationships/image" Target="../media/image94.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14.svg"/><Relationship Id="rId5" Type="http://schemas.openxmlformats.org/officeDocument/2006/relationships/image" Target="../media/image69.svg"/><Relationship Id="rId15" Type="http://schemas.openxmlformats.org/officeDocument/2006/relationships/image" Target="../media/image97.png"/><Relationship Id="rId10" Type="http://schemas.openxmlformats.org/officeDocument/2006/relationships/image" Target="../media/image13.png"/><Relationship Id="rId4" Type="http://schemas.openxmlformats.org/officeDocument/2006/relationships/image" Target="../media/image68.png"/><Relationship Id="rId9" Type="http://schemas.openxmlformats.org/officeDocument/2006/relationships/image" Target="../media/image67.svg"/><Relationship Id="rId14" Type="http://schemas.openxmlformats.org/officeDocument/2006/relationships/image" Target="../media/image96.png"/></Relationships>
</file>

<file path=ppt/slides/_rels/slide3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9.svg"/><Relationship Id="rId7" Type="http://schemas.openxmlformats.org/officeDocument/2006/relationships/image" Target="../media/image14.svg"/><Relationship Id="rId12" Type="http://schemas.openxmlformats.org/officeDocument/2006/relationships/image" Target="../media/image100.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99.png"/><Relationship Id="rId5" Type="http://schemas.openxmlformats.org/officeDocument/2006/relationships/image" Target="../media/image67.svg"/><Relationship Id="rId10" Type="http://schemas.openxmlformats.org/officeDocument/2006/relationships/image" Target="../media/image98.png"/><Relationship Id="rId4" Type="http://schemas.openxmlformats.org/officeDocument/2006/relationships/image" Target="../media/image66.png"/><Relationship Id="rId9" Type="http://schemas.openxmlformats.org/officeDocument/2006/relationships/image" Target="../media/image71.svg"/></Relationships>
</file>

<file path=ppt/slides/_rels/slide35.xml.rels><?xml version="1.0" encoding="UTF-8" standalone="yes"?>
<Relationships xmlns="http://schemas.openxmlformats.org/package/2006/relationships"><Relationship Id="rId8" Type="http://schemas.openxmlformats.org/officeDocument/2006/relationships/hyperlink" Target="https://doi.org/10.1186/s43058-024-00666-w" TargetMode="External"/><Relationship Id="rId3" Type="http://schemas.openxmlformats.org/officeDocument/2006/relationships/image" Target="../media/image16.svg"/><Relationship Id="rId7" Type="http://schemas.openxmlformats.org/officeDocument/2006/relationships/image" Target="../media/image14.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hyperlink" Target="https://doi.org/10.1111/inm.12837"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doi.org/10.1016/j.drugalcdep.2019.01.017" TargetMode="External"/><Relationship Id="rId3" Type="http://schemas.openxmlformats.org/officeDocument/2006/relationships/image" Target="../media/image16.svg"/><Relationship Id="rId7" Type="http://schemas.openxmlformats.org/officeDocument/2006/relationships/image" Target="../media/image14.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4.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2.svg"/><Relationship Id="rId7" Type="http://schemas.openxmlformats.org/officeDocument/2006/relationships/image" Target="../media/image28.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2.svg"/><Relationship Id="rId10" Type="http://schemas.openxmlformats.org/officeDocument/2006/relationships/image" Target="../media/image31.png"/><Relationship Id="rId4" Type="http://schemas.openxmlformats.org/officeDocument/2006/relationships/image" Target="../media/image11.pn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11" Type="http://schemas.microsoft.com/office/2007/relationships/hdphoto" Target="../media/hdphoto1.wdp"/><Relationship Id="rId5" Type="http://schemas.openxmlformats.org/officeDocument/2006/relationships/image" Target="../media/image35.sv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13.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18.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1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13.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18.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1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14.svg"/></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47.png"/><Relationship Id="rId7" Type="http://schemas.openxmlformats.org/officeDocument/2006/relationships/image" Target="../media/image15.png"/><Relationship Id="rId12" Type="http://schemas.openxmlformats.org/officeDocument/2006/relationships/image" Target="../media/image14.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13.png"/><Relationship Id="rId5" Type="http://schemas.openxmlformats.org/officeDocument/2006/relationships/image" Target="../media/image49.png"/><Relationship Id="rId10" Type="http://schemas.openxmlformats.org/officeDocument/2006/relationships/image" Target="../media/image18.svg"/><Relationship Id="rId4" Type="http://schemas.openxmlformats.org/officeDocument/2006/relationships/image" Target="../media/image48.sv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53.png"/><Relationship Id="rId5" Type="http://schemas.openxmlformats.org/officeDocument/2006/relationships/image" Target="../media/image17.png"/><Relationship Id="rId10" Type="http://schemas.openxmlformats.org/officeDocument/2006/relationships/image" Target="../media/image52.png"/><Relationship Id="rId4" Type="http://schemas.openxmlformats.org/officeDocument/2006/relationships/image" Target="../media/image16.svg"/><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sp>
        <p:nvSpPr>
          <p:cNvPr id="2" name="Freeform 2"/>
          <p:cNvSpPr/>
          <p:nvPr/>
        </p:nvSpPr>
        <p:spPr>
          <a:xfrm rot="-1162478" flipH="1">
            <a:off x="13790853" y="3860330"/>
            <a:ext cx="3043568" cy="3267779"/>
          </a:xfrm>
          <a:custGeom>
            <a:avLst/>
            <a:gdLst/>
            <a:ahLst/>
            <a:cxnLst/>
            <a:rect l="l" t="t" r="r" b="b"/>
            <a:pathLst>
              <a:path w="3896888" h="4409491">
                <a:moveTo>
                  <a:pt x="3896888" y="0"/>
                </a:moveTo>
                <a:lnTo>
                  <a:pt x="0" y="0"/>
                </a:lnTo>
                <a:lnTo>
                  <a:pt x="0" y="4409491"/>
                </a:lnTo>
                <a:lnTo>
                  <a:pt x="3896888" y="4409491"/>
                </a:lnTo>
                <a:lnTo>
                  <a:pt x="3896888" y="0"/>
                </a:lnTo>
                <a:close/>
              </a:path>
            </a:pathLst>
          </a:custGeom>
          <a:blipFill>
            <a:blip r:embed="rId2"/>
            <a:stretch>
              <a:fillRect/>
            </a:stretch>
          </a:blipFill>
        </p:spPr>
        <p:txBody>
          <a:bodyPr/>
          <a:lstStyle/>
          <a:p>
            <a:endParaRPr lang="fr-CA" dirty="0"/>
          </a:p>
        </p:txBody>
      </p:sp>
      <p:sp>
        <p:nvSpPr>
          <p:cNvPr id="3" name="Freeform 3"/>
          <p:cNvSpPr/>
          <p:nvPr/>
        </p:nvSpPr>
        <p:spPr>
          <a:xfrm rot="921161">
            <a:off x="15314861" y="3763288"/>
            <a:ext cx="3147706" cy="3916999"/>
          </a:xfrm>
          <a:custGeom>
            <a:avLst/>
            <a:gdLst/>
            <a:ahLst/>
            <a:cxnLst/>
            <a:rect l="l" t="t" r="r" b="b"/>
            <a:pathLst>
              <a:path w="4030223" h="5285539">
                <a:moveTo>
                  <a:pt x="0" y="0"/>
                </a:moveTo>
                <a:lnTo>
                  <a:pt x="4030223" y="0"/>
                </a:lnTo>
                <a:lnTo>
                  <a:pt x="4030223" y="5285538"/>
                </a:lnTo>
                <a:lnTo>
                  <a:pt x="0" y="5285538"/>
                </a:lnTo>
                <a:lnTo>
                  <a:pt x="0" y="0"/>
                </a:lnTo>
                <a:close/>
              </a:path>
            </a:pathLst>
          </a:custGeom>
          <a:blipFill>
            <a:blip r:embed="rId3"/>
            <a:stretch>
              <a:fillRect/>
            </a:stretch>
          </a:blipFill>
        </p:spPr>
        <p:txBody>
          <a:bodyPr/>
          <a:lstStyle/>
          <a:p>
            <a:endParaRPr lang="fr-CA" dirty="0"/>
          </a:p>
        </p:txBody>
      </p:sp>
      <p:sp>
        <p:nvSpPr>
          <p:cNvPr id="4" name="Freeform 4"/>
          <p:cNvSpPr/>
          <p:nvPr/>
        </p:nvSpPr>
        <p:spPr>
          <a:xfrm>
            <a:off x="14095787" y="6674574"/>
            <a:ext cx="4192213" cy="3650526"/>
          </a:xfrm>
          <a:custGeom>
            <a:avLst/>
            <a:gdLst/>
            <a:ahLst/>
            <a:cxnLst/>
            <a:rect l="l" t="t" r="r" b="b"/>
            <a:pathLst>
              <a:path w="4192213" h="3650526">
                <a:moveTo>
                  <a:pt x="0" y="0"/>
                </a:moveTo>
                <a:lnTo>
                  <a:pt x="4192213" y="0"/>
                </a:lnTo>
                <a:lnTo>
                  <a:pt x="4192213" y="3650526"/>
                </a:lnTo>
                <a:lnTo>
                  <a:pt x="0" y="3650526"/>
                </a:lnTo>
                <a:lnTo>
                  <a:pt x="0" y="0"/>
                </a:lnTo>
                <a:close/>
              </a:path>
            </a:pathLst>
          </a:custGeom>
          <a:blipFill>
            <a:blip r:embed="rId4">
              <a:extLst>
                <a:ext uri="{96DAC541-7B7A-43D3-8B79-37D633B846F1}">
                  <asvg:svgBlip xmlns:asvg="http://schemas.microsoft.com/office/drawing/2016/SVG/main" r:embed="rId5"/>
                </a:ext>
              </a:extLst>
            </a:blip>
            <a:stretch>
              <a:fillRect t="-28550"/>
            </a:stretch>
          </a:blipFill>
          <a:ln cap="sq">
            <a:noFill/>
            <a:prstDash val="solid"/>
            <a:miter/>
          </a:ln>
        </p:spPr>
        <p:txBody>
          <a:bodyPr/>
          <a:lstStyle/>
          <a:p>
            <a:endParaRPr lang="fr-CA" dirty="0"/>
          </a:p>
        </p:txBody>
      </p:sp>
      <p:sp>
        <p:nvSpPr>
          <p:cNvPr id="5" name="Freeform 5"/>
          <p:cNvSpPr/>
          <p:nvPr/>
        </p:nvSpPr>
        <p:spPr>
          <a:xfrm>
            <a:off x="17341286" y="1723260"/>
            <a:ext cx="249798" cy="249798"/>
          </a:xfrm>
          <a:custGeom>
            <a:avLst/>
            <a:gdLst/>
            <a:ahLst/>
            <a:cxnLst/>
            <a:rect l="l" t="t" r="r" b="b"/>
            <a:pathLst>
              <a:path w="249798" h="249798">
                <a:moveTo>
                  <a:pt x="0" y="0"/>
                </a:moveTo>
                <a:lnTo>
                  <a:pt x="249798" y="0"/>
                </a:lnTo>
                <a:lnTo>
                  <a:pt x="249798" y="249797"/>
                </a:lnTo>
                <a:lnTo>
                  <a:pt x="0" y="24979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fr-CA" dirty="0"/>
          </a:p>
        </p:txBody>
      </p:sp>
      <p:sp>
        <p:nvSpPr>
          <p:cNvPr id="6" name="Freeform 6"/>
          <p:cNvSpPr/>
          <p:nvPr/>
        </p:nvSpPr>
        <p:spPr>
          <a:xfrm>
            <a:off x="17946596" y="6134199"/>
            <a:ext cx="249798" cy="249798"/>
          </a:xfrm>
          <a:custGeom>
            <a:avLst/>
            <a:gdLst/>
            <a:ahLst/>
            <a:cxnLst/>
            <a:rect l="l" t="t" r="r" b="b"/>
            <a:pathLst>
              <a:path w="249798" h="249798">
                <a:moveTo>
                  <a:pt x="0" y="0"/>
                </a:moveTo>
                <a:lnTo>
                  <a:pt x="249798" y="0"/>
                </a:lnTo>
                <a:lnTo>
                  <a:pt x="249798" y="249797"/>
                </a:lnTo>
                <a:lnTo>
                  <a:pt x="0" y="24979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fr-CA" dirty="0"/>
          </a:p>
        </p:txBody>
      </p:sp>
      <p:sp>
        <p:nvSpPr>
          <p:cNvPr id="7" name="Freeform 7"/>
          <p:cNvSpPr/>
          <p:nvPr/>
        </p:nvSpPr>
        <p:spPr>
          <a:xfrm>
            <a:off x="12426982" y="713238"/>
            <a:ext cx="249798" cy="249798"/>
          </a:xfrm>
          <a:custGeom>
            <a:avLst/>
            <a:gdLst/>
            <a:ahLst/>
            <a:cxnLst/>
            <a:rect l="l" t="t" r="r" b="b"/>
            <a:pathLst>
              <a:path w="249798" h="249798">
                <a:moveTo>
                  <a:pt x="0" y="0"/>
                </a:moveTo>
                <a:lnTo>
                  <a:pt x="249797" y="0"/>
                </a:lnTo>
                <a:lnTo>
                  <a:pt x="249797" y="249797"/>
                </a:lnTo>
                <a:lnTo>
                  <a:pt x="0" y="2497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CA" dirty="0"/>
          </a:p>
        </p:txBody>
      </p:sp>
      <p:sp>
        <p:nvSpPr>
          <p:cNvPr id="8" name="Freeform 8"/>
          <p:cNvSpPr/>
          <p:nvPr/>
        </p:nvSpPr>
        <p:spPr>
          <a:xfrm>
            <a:off x="15797894" y="713238"/>
            <a:ext cx="249798" cy="249798"/>
          </a:xfrm>
          <a:custGeom>
            <a:avLst/>
            <a:gdLst/>
            <a:ahLst/>
            <a:cxnLst/>
            <a:rect l="l" t="t" r="r" b="b"/>
            <a:pathLst>
              <a:path w="249798" h="249798">
                <a:moveTo>
                  <a:pt x="0" y="0"/>
                </a:moveTo>
                <a:lnTo>
                  <a:pt x="249798" y="0"/>
                </a:lnTo>
                <a:lnTo>
                  <a:pt x="249798" y="249797"/>
                </a:lnTo>
                <a:lnTo>
                  <a:pt x="0" y="2497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CA" dirty="0"/>
          </a:p>
        </p:txBody>
      </p:sp>
      <p:sp>
        <p:nvSpPr>
          <p:cNvPr id="9" name="Freeform 9"/>
          <p:cNvSpPr/>
          <p:nvPr/>
        </p:nvSpPr>
        <p:spPr>
          <a:xfrm>
            <a:off x="14146012" y="1598361"/>
            <a:ext cx="249798" cy="249798"/>
          </a:xfrm>
          <a:custGeom>
            <a:avLst/>
            <a:gdLst/>
            <a:ahLst/>
            <a:cxnLst/>
            <a:rect l="l" t="t" r="r" b="b"/>
            <a:pathLst>
              <a:path w="249798" h="249798">
                <a:moveTo>
                  <a:pt x="0" y="0"/>
                </a:moveTo>
                <a:lnTo>
                  <a:pt x="249798" y="0"/>
                </a:lnTo>
                <a:lnTo>
                  <a:pt x="249798" y="249798"/>
                </a:lnTo>
                <a:lnTo>
                  <a:pt x="0" y="249798"/>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fr-CA" dirty="0"/>
          </a:p>
        </p:txBody>
      </p:sp>
      <p:sp>
        <p:nvSpPr>
          <p:cNvPr id="10" name="Freeform 10"/>
          <p:cNvSpPr/>
          <p:nvPr/>
        </p:nvSpPr>
        <p:spPr>
          <a:xfrm rot="1028180">
            <a:off x="17529754" y="615845"/>
            <a:ext cx="381466" cy="297598"/>
          </a:xfrm>
          <a:custGeom>
            <a:avLst/>
            <a:gdLst/>
            <a:ahLst/>
            <a:cxnLst/>
            <a:rect l="l" t="t" r="r" b="b"/>
            <a:pathLst>
              <a:path w="381466" h="297598">
                <a:moveTo>
                  <a:pt x="0" y="0"/>
                </a:moveTo>
                <a:lnTo>
                  <a:pt x="381467" y="0"/>
                </a:lnTo>
                <a:lnTo>
                  <a:pt x="381467" y="297597"/>
                </a:lnTo>
                <a:lnTo>
                  <a:pt x="0" y="2975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CA" dirty="0"/>
          </a:p>
        </p:txBody>
      </p:sp>
      <p:sp>
        <p:nvSpPr>
          <p:cNvPr id="11" name="Freeform 11"/>
          <p:cNvSpPr/>
          <p:nvPr/>
        </p:nvSpPr>
        <p:spPr>
          <a:xfrm rot="-1449872">
            <a:off x="14923904" y="2285450"/>
            <a:ext cx="381466" cy="297598"/>
          </a:xfrm>
          <a:custGeom>
            <a:avLst/>
            <a:gdLst/>
            <a:ahLst/>
            <a:cxnLst/>
            <a:rect l="l" t="t" r="r" b="b"/>
            <a:pathLst>
              <a:path w="381466" h="297598">
                <a:moveTo>
                  <a:pt x="0" y="0"/>
                </a:moveTo>
                <a:lnTo>
                  <a:pt x="381466" y="0"/>
                </a:lnTo>
                <a:lnTo>
                  <a:pt x="381466" y="297597"/>
                </a:lnTo>
                <a:lnTo>
                  <a:pt x="0" y="2975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CA" dirty="0"/>
          </a:p>
        </p:txBody>
      </p:sp>
      <p:sp>
        <p:nvSpPr>
          <p:cNvPr id="12" name="Freeform 12"/>
          <p:cNvSpPr/>
          <p:nvPr/>
        </p:nvSpPr>
        <p:spPr>
          <a:xfrm rot="-1449872">
            <a:off x="16839831" y="3131963"/>
            <a:ext cx="381466" cy="297598"/>
          </a:xfrm>
          <a:custGeom>
            <a:avLst/>
            <a:gdLst/>
            <a:ahLst/>
            <a:cxnLst/>
            <a:rect l="l" t="t" r="r" b="b"/>
            <a:pathLst>
              <a:path w="381466" h="297598">
                <a:moveTo>
                  <a:pt x="0" y="0"/>
                </a:moveTo>
                <a:lnTo>
                  <a:pt x="381466" y="0"/>
                </a:lnTo>
                <a:lnTo>
                  <a:pt x="381466" y="297597"/>
                </a:lnTo>
                <a:lnTo>
                  <a:pt x="0" y="2975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CA" dirty="0"/>
          </a:p>
        </p:txBody>
      </p:sp>
      <p:sp>
        <p:nvSpPr>
          <p:cNvPr id="13" name="AutoShape 13"/>
          <p:cNvSpPr/>
          <p:nvPr/>
        </p:nvSpPr>
        <p:spPr>
          <a:xfrm>
            <a:off x="2328718" y="9809480"/>
            <a:ext cx="9391348" cy="0"/>
          </a:xfrm>
          <a:prstGeom prst="line">
            <a:avLst/>
          </a:prstGeom>
          <a:ln w="38100" cap="flat">
            <a:solidFill>
              <a:srgbClr val="F4DEB8"/>
            </a:solidFill>
            <a:prstDash val="solid"/>
            <a:headEnd type="none" w="sm" len="sm"/>
            <a:tailEnd type="none" w="sm" len="sm"/>
          </a:ln>
        </p:spPr>
        <p:txBody>
          <a:bodyPr/>
          <a:lstStyle/>
          <a:p>
            <a:endParaRPr lang="fr-CA" dirty="0"/>
          </a:p>
        </p:txBody>
      </p:sp>
      <p:sp>
        <p:nvSpPr>
          <p:cNvPr id="14" name="Freeform 14"/>
          <p:cNvSpPr/>
          <p:nvPr/>
        </p:nvSpPr>
        <p:spPr>
          <a:xfrm rot="-1746155" flipH="1">
            <a:off x="-2449371" y="-717440"/>
            <a:ext cx="6354153" cy="3143995"/>
          </a:xfrm>
          <a:custGeom>
            <a:avLst/>
            <a:gdLst/>
            <a:ahLst/>
            <a:cxnLst/>
            <a:rect l="l" t="t" r="r" b="b"/>
            <a:pathLst>
              <a:path w="7273993" h="5082605">
                <a:moveTo>
                  <a:pt x="7273993" y="0"/>
                </a:moveTo>
                <a:lnTo>
                  <a:pt x="0" y="0"/>
                </a:lnTo>
                <a:lnTo>
                  <a:pt x="0" y="5082606"/>
                </a:lnTo>
                <a:lnTo>
                  <a:pt x="7273993" y="5082606"/>
                </a:lnTo>
                <a:lnTo>
                  <a:pt x="7273993"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fr-CA" dirty="0"/>
          </a:p>
        </p:txBody>
      </p:sp>
      <p:sp>
        <p:nvSpPr>
          <p:cNvPr id="15" name="Freeform 15"/>
          <p:cNvSpPr/>
          <p:nvPr/>
        </p:nvSpPr>
        <p:spPr>
          <a:xfrm>
            <a:off x="-1320465" y="566251"/>
            <a:ext cx="2167940" cy="2323044"/>
          </a:xfrm>
          <a:custGeom>
            <a:avLst/>
            <a:gdLst/>
            <a:ahLst/>
            <a:cxnLst/>
            <a:rect l="l" t="t" r="r" b="b"/>
            <a:pathLst>
              <a:path w="2167940" h="2323044">
                <a:moveTo>
                  <a:pt x="0" y="0"/>
                </a:moveTo>
                <a:lnTo>
                  <a:pt x="2167939" y="0"/>
                </a:lnTo>
                <a:lnTo>
                  <a:pt x="2167939" y="2323045"/>
                </a:lnTo>
                <a:lnTo>
                  <a:pt x="0" y="2323045"/>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fr-CA" dirty="0"/>
          </a:p>
        </p:txBody>
      </p:sp>
      <p:sp>
        <p:nvSpPr>
          <p:cNvPr id="16" name="TextBox 16"/>
          <p:cNvSpPr txBox="1"/>
          <p:nvPr/>
        </p:nvSpPr>
        <p:spPr>
          <a:xfrm>
            <a:off x="890643" y="1443586"/>
            <a:ext cx="12044497" cy="1129155"/>
          </a:xfrm>
          <a:prstGeom prst="rect">
            <a:avLst/>
          </a:prstGeom>
        </p:spPr>
        <p:txBody>
          <a:bodyPr lIns="0" tIns="0" rIns="0" bIns="0" rtlCol="0" anchor="t">
            <a:spAutoFit/>
          </a:bodyPr>
          <a:lstStyle/>
          <a:p>
            <a:pPr algn="ctr">
              <a:lnSpc>
                <a:spcPts val="10260"/>
              </a:lnSpc>
            </a:pPr>
            <a:r>
              <a:rPr lang="fr-CA" sz="5400" b="1" dirty="0">
                <a:solidFill>
                  <a:srgbClr val="353C59"/>
                </a:solidFill>
                <a:latin typeface="Cy Grotesk Wide Semi-Bold"/>
                <a:ea typeface="Cy Grotesk Wide Semi-Bold"/>
                <a:cs typeface="Cy Grotesk Wide Semi-Bold"/>
                <a:sym typeface="Cy Grotesk Wide Semi-Bold"/>
              </a:rPr>
              <a:t>Quand les besoins changent :</a:t>
            </a:r>
          </a:p>
        </p:txBody>
      </p:sp>
      <p:sp>
        <p:nvSpPr>
          <p:cNvPr id="17" name="TextBox 17"/>
          <p:cNvSpPr txBox="1"/>
          <p:nvPr/>
        </p:nvSpPr>
        <p:spPr>
          <a:xfrm>
            <a:off x="916884" y="2734377"/>
            <a:ext cx="11992013" cy="3046988"/>
          </a:xfrm>
          <a:prstGeom prst="rect">
            <a:avLst/>
          </a:prstGeom>
        </p:spPr>
        <p:txBody>
          <a:bodyPr wrap="square" lIns="0" tIns="0" rIns="0" bIns="0" rtlCol="0" anchor="t">
            <a:spAutoFit/>
          </a:bodyPr>
          <a:lstStyle/>
          <a:p>
            <a:pPr algn="ctr"/>
            <a:r>
              <a:rPr lang="fr-CA" sz="6600" b="1" dirty="0">
                <a:solidFill>
                  <a:srgbClr val="5C745C"/>
                </a:solidFill>
                <a:latin typeface="TT Lovelies Script"/>
                <a:ea typeface="TT Lovelies Script"/>
                <a:cs typeface="TT Lovelies Script"/>
                <a:sym typeface="TT Lovelies Script"/>
              </a:rPr>
              <a:t>accompagner les membres de l’entourage au fil du parcours des troubles concomitants</a:t>
            </a:r>
          </a:p>
        </p:txBody>
      </p:sp>
      <p:sp>
        <p:nvSpPr>
          <p:cNvPr id="19" name="TextBox 19"/>
          <p:cNvSpPr txBox="1"/>
          <p:nvPr/>
        </p:nvSpPr>
        <p:spPr>
          <a:xfrm>
            <a:off x="1028700" y="9570085"/>
            <a:ext cx="1300018" cy="450215"/>
          </a:xfrm>
          <a:prstGeom prst="rect">
            <a:avLst/>
          </a:prstGeom>
        </p:spPr>
        <p:txBody>
          <a:bodyPr lIns="0" tIns="0" rIns="0" bIns="0" rtlCol="0" anchor="t">
            <a:spAutoFit/>
          </a:bodyPr>
          <a:lstStyle/>
          <a:p>
            <a:pPr algn="l">
              <a:lnSpc>
                <a:spcPts val="3640"/>
              </a:lnSpc>
            </a:pPr>
            <a:r>
              <a:rPr lang="fr-CA" sz="2800" spc="28" dirty="0">
                <a:solidFill>
                  <a:srgbClr val="141724"/>
                </a:solidFill>
                <a:latin typeface="MuktaMahee Bold"/>
                <a:ea typeface="MuktaMahee Bold"/>
                <a:cs typeface="MuktaMahee Bold"/>
                <a:sym typeface="Mukta Mahee"/>
              </a:rPr>
              <a:t>Page 01</a:t>
            </a:r>
          </a:p>
        </p:txBody>
      </p:sp>
      <p:sp>
        <p:nvSpPr>
          <p:cNvPr id="20" name="Freeform 8">
            <a:extLst>
              <a:ext uri="{FF2B5EF4-FFF2-40B4-BE49-F238E27FC236}">
                <a16:creationId xmlns:a16="http://schemas.microsoft.com/office/drawing/2014/main" id="{9A146122-704A-E70E-33B5-2AF520BF202C}"/>
              </a:ext>
            </a:extLst>
          </p:cNvPr>
          <p:cNvSpPr/>
          <p:nvPr/>
        </p:nvSpPr>
        <p:spPr>
          <a:xfrm>
            <a:off x="15950294" y="2484579"/>
            <a:ext cx="249798" cy="249798"/>
          </a:xfrm>
          <a:custGeom>
            <a:avLst/>
            <a:gdLst/>
            <a:ahLst/>
            <a:cxnLst/>
            <a:rect l="l" t="t" r="r" b="b"/>
            <a:pathLst>
              <a:path w="249798" h="249798">
                <a:moveTo>
                  <a:pt x="0" y="0"/>
                </a:moveTo>
                <a:lnTo>
                  <a:pt x="249798" y="0"/>
                </a:lnTo>
                <a:lnTo>
                  <a:pt x="249798" y="249797"/>
                </a:lnTo>
                <a:lnTo>
                  <a:pt x="0" y="2497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CA" dirty="0"/>
          </a:p>
        </p:txBody>
      </p:sp>
      <p:sp>
        <p:nvSpPr>
          <p:cNvPr id="21" name="Freeform 9">
            <a:extLst>
              <a:ext uri="{FF2B5EF4-FFF2-40B4-BE49-F238E27FC236}">
                <a16:creationId xmlns:a16="http://schemas.microsoft.com/office/drawing/2014/main" id="{E161D4C1-382F-6B78-5FB2-EE0FE4B8D0BF}"/>
              </a:ext>
            </a:extLst>
          </p:cNvPr>
          <p:cNvSpPr/>
          <p:nvPr/>
        </p:nvSpPr>
        <p:spPr>
          <a:xfrm>
            <a:off x="14298412" y="3369702"/>
            <a:ext cx="249798" cy="249798"/>
          </a:xfrm>
          <a:custGeom>
            <a:avLst/>
            <a:gdLst/>
            <a:ahLst/>
            <a:cxnLst/>
            <a:rect l="l" t="t" r="r" b="b"/>
            <a:pathLst>
              <a:path w="249798" h="249798">
                <a:moveTo>
                  <a:pt x="0" y="0"/>
                </a:moveTo>
                <a:lnTo>
                  <a:pt x="249798" y="0"/>
                </a:lnTo>
                <a:lnTo>
                  <a:pt x="249798" y="249798"/>
                </a:lnTo>
                <a:lnTo>
                  <a:pt x="0" y="249798"/>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fr-CA" dirty="0"/>
          </a:p>
        </p:txBody>
      </p:sp>
      <p:sp>
        <p:nvSpPr>
          <p:cNvPr id="22" name="TextBox 16">
            <a:extLst>
              <a:ext uri="{FF2B5EF4-FFF2-40B4-BE49-F238E27FC236}">
                <a16:creationId xmlns:a16="http://schemas.microsoft.com/office/drawing/2014/main" id="{D1C42049-BC33-1D64-B8E8-A65CE1973133}"/>
              </a:ext>
            </a:extLst>
          </p:cNvPr>
          <p:cNvSpPr txBox="1"/>
          <p:nvPr/>
        </p:nvSpPr>
        <p:spPr>
          <a:xfrm>
            <a:off x="695048" y="6518915"/>
            <a:ext cx="13684781" cy="2585323"/>
          </a:xfrm>
          <a:prstGeom prst="rect">
            <a:avLst/>
          </a:prstGeom>
        </p:spPr>
        <p:txBody>
          <a:bodyPr wrap="square" lIns="0" tIns="0" rIns="0" bIns="0" rtlCol="0" anchor="t">
            <a:spAutoFit/>
          </a:bodyPr>
          <a:lstStyle/>
          <a:p>
            <a:r>
              <a:rPr lang="fr-CA" sz="3200" b="1" dirty="0">
                <a:solidFill>
                  <a:srgbClr val="353C59"/>
                </a:solidFill>
                <a:latin typeface="Cy Grotesk Wide Semi-Bold"/>
                <a:ea typeface="Cy Grotesk Wide Semi-Bold"/>
                <a:cs typeface="Cy Grotesk Wide Semi-Bold"/>
                <a:sym typeface="Cy Grotesk Wide Semi-Bold"/>
              </a:rPr>
              <a:t>Nicole </a:t>
            </a:r>
            <a:r>
              <a:rPr lang="fr-CA" sz="3200" b="1" dirty="0" err="1">
                <a:solidFill>
                  <a:srgbClr val="353C59"/>
                </a:solidFill>
                <a:latin typeface="Cy Grotesk Wide Semi-Bold"/>
                <a:ea typeface="Cy Grotesk Wide Semi-Bold"/>
                <a:cs typeface="Cy Grotesk Wide Semi-Bold"/>
                <a:sym typeface="Cy Grotesk Wide Semi-Bold"/>
              </a:rPr>
              <a:t>Thauvette</a:t>
            </a:r>
            <a:endParaRPr lang="fr-CA" sz="3200" b="1" dirty="0">
              <a:solidFill>
                <a:srgbClr val="353C59"/>
              </a:solidFill>
              <a:latin typeface="Cy Grotesk Wide Semi-Bold"/>
              <a:ea typeface="Cy Grotesk Wide Semi-Bold"/>
              <a:cs typeface="Cy Grotesk Wide Semi-Bold"/>
              <a:sym typeface="Cy Grotesk Wide Semi-Bold"/>
            </a:endParaRPr>
          </a:p>
          <a:p>
            <a:r>
              <a:rPr lang="fr-CA" sz="2800" dirty="0">
                <a:solidFill>
                  <a:srgbClr val="353C59"/>
                </a:solidFill>
                <a:latin typeface="Cy Grotesk Wide Semi-Bold"/>
                <a:ea typeface="Cy Grotesk Wide Semi-Bold"/>
                <a:cs typeface="Cy Grotesk Wide Semi-Bold"/>
                <a:sym typeface="Cy Grotesk Wide Semi-Bold"/>
              </a:rPr>
              <a:t>Proche aidante famille</a:t>
            </a:r>
          </a:p>
          <a:p>
            <a:endParaRPr lang="fr-CA" sz="2000" b="1" dirty="0">
              <a:solidFill>
                <a:srgbClr val="353C59"/>
              </a:solidFill>
              <a:latin typeface="Cy Grotesk Wide Semi-Bold"/>
              <a:ea typeface="Cy Grotesk Wide Semi-Bold"/>
              <a:cs typeface="Cy Grotesk Wide Semi-Bold"/>
              <a:sym typeface="Cy Grotesk Wide Semi-Bold"/>
            </a:endParaRPr>
          </a:p>
          <a:p>
            <a:r>
              <a:rPr lang="fr-CA" sz="3200" b="1" dirty="0">
                <a:solidFill>
                  <a:srgbClr val="353C59"/>
                </a:solidFill>
                <a:latin typeface="Cy Grotesk Wide Semi-Bold"/>
                <a:ea typeface="Cy Grotesk Wide Semi-Bold"/>
                <a:cs typeface="Cy Grotesk Wide Semi-Bold"/>
                <a:sym typeface="Cy Grotesk Wide Semi-Bold"/>
              </a:rPr>
              <a:t>Karine Gaudreault, T.S., PhD, </a:t>
            </a:r>
          </a:p>
          <a:p>
            <a:r>
              <a:rPr lang="fr-CA" sz="2800" dirty="0">
                <a:solidFill>
                  <a:srgbClr val="353C59"/>
                </a:solidFill>
                <a:latin typeface="Cy Grotesk Wide Semi-Bold"/>
                <a:ea typeface="Cy Grotesk Wide Semi-Bold"/>
                <a:cs typeface="Cy Grotesk Wide Semi-Bold"/>
                <a:sym typeface="Cy Grotesk Wide Semi-Bold"/>
              </a:rPr>
              <a:t>Professeure adjointe, Université de Sherbrooke</a:t>
            </a:r>
          </a:p>
          <a:p>
            <a:r>
              <a:rPr lang="fr-CA" sz="2800" dirty="0">
                <a:solidFill>
                  <a:srgbClr val="353C59"/>
                </a:solidFill>
                <a:latin typeface="Cy Grotesk Wide Semi-Bold"/>
                <a:ea typeface="Cy Grotesk Wide Semi-Bold"/>
                <a:cs typeface="Cy Grotesk Wide Semi-Bold"/>
                <a:sym typeface="Cy Grotesk Wide Semi-Bold"/>
              </a:rPr>
              <a:t>Faculté de médecine et des sciences de la santé</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sp>
        <p:nvSpPr>
          <p:cNvPr id="2" name="AutoShape 2"/>
          <p:cNvSpPr/>
          <p:nvPr/>
        </p:nvSpPr>
        <p:spPr>
          <a:xfrm>
            <a:off x="16369268" y="2867377"/>
            <a:ext cx="890032" cy="0"/>
          </a:xfrm>
          <a:prstGeom prst="line">
            <a:avLst/>
          </a:prstGeom>
          <a:ln w="38100" cap="flat">
            <a:solidFill>
              <a:srgbClr val="F4DEB8"/>
            </a:solidFill>
            <a:prstDash val="solid"/>
            <a:headEnd type="none" w="sm" len="sm"/>
            <a:tailEnd type="none" w="sm" len="sm"/>
          </a:ln>
        </p:spPr>
        <p:txBody>
          <a:bodyPr/>
          <a:lstStyle/>
          <a:p>
            <a:endParaRPr lang="fr-FR"/>
          </a:p>
        </p:txBody>
      </p:sp>
      <p:sp>
        <p:nvSpPr>
          <p:cNvPr id="3" name="Freeform 3"/>
          <p:cNvSpPr/>
          <p:nvPr/>
        </p:nvSpPr>
        <p:spPr>
          <a:xfrm rot="-933232" flipV="1">
            <a:off x="729254" y="4399091"/>
            <a:ext cx="2767675" cy="2696227"/>
          </a:xfrm>
          <a:custGeom>
            <a:avLst/>
            <a:gdLst/>
            <a:ahLst/>
            <a:cxnLst/>
            <a:rect l="l" t="t" r="r" b="b"/>
            <a:pathLst>
              <a:path w="2767675" h="2696227">
                <a:moveTo>
                  <a:pt x="0" y="2696227"/>
                </a:moveTo>
                <a:lnTo>
                  <a:pt x="2767674" y="2696227"/>
                </a:lnTo>
                <a:lnTo>
                  <a:pt x="2767674" y="0"/>
                </a:lnTo>
                <a:lnTo>
                  <a:pt x="0" y="0"/>
                </a:lnTo>
                <a:lnTo>
                  <a:pt x="0" y="2696227"/>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4" name="Freeform 4"/>
          <p:cNvSpPr/>
          <p:nvPr/>
        </p:nvSpPr>
        <p:spPr>
          <a:xfrm>
            <a:off x="4450938" y="4733925"/>
            <a:ext cx="857250" cy="857250"/>
          </a:xfrm>
          <a:custGeom>
            <a:avLst/>
            <a:gdLst/>
            <a:ahLst/>
            <a:cxnLst/>
            <a:rect l="l" t="t" r="r" b="b"/>
            <a:pathLst>
              <a:path w="857250" h="857250">
                <a:moveTo>
                  <a:pt x="0" y="0"/>
                </a:moveTo>
                <a:lnTo>
                  <a:pt x="857250" y="0"/>
                </a:lnTo>
                <a:lnTo>
                  <a:pt x="857250" y="857250"/>
                </a:lnTo>
                <a:lnTo>
                  <a:pt x="0" y="85725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fr-FR"/>
          </a:p>
        </p:txBody>
      </p:sp>
      <p:sp>
        <p:nvSpPr>
          <p:cNvPr id="5" name="Freeform 5"/>
          <p:cNvSpPr/>
          <p:nvPr/>
        </p:nvSpPr>
        <p:spPr>
          <a:xfrm>
            <a:off x="4450938" y="5855665"/>
            <a:ext cx="857250" cy="928125"/>
          </a:xfrm>
          <a:custGeom>
            <a:avLst/>
            <a:gdLst/>
            <a:ahLst/>
            <a:cxnLst/>
            <a:rect l="l" t="t" r="r" b="b"/>
            <a:pathLst>
              <a:path w="857250" h="928125">
                <a:moveTo>
                  <a:pt x="0" y="0"/>
                </a:moveTo>
                <a:lnTo>
                  <a:pt x="857250" y="0"/>
                </a:lnTo>
                <a:lnTo>
                  <a:pt x="857250" y="928125"/>
                </a:lnTo>
                <a:lnTo>
                  <a:pt x="0" y="928125"/>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fr-FR"/>
          </a:p>
        </p:txBody>
      </p:sp>
      <p:sp>
        <p:nvSpPr>
          <p:cNvPr id="6" name="Freeform 6"/>
          <p:cNvSpPr/>
          <p:nvPr/>
        </p:nvSpPr>
        <p:spPr>
          <a:xfrm>
            <a:off x="4450938" y="7065217"/>
            <a:ext cx="857250" cy="858811"/>
          </a:xfrm>
          <a:custGeom>
            <a:avLst/>
            <a:gdLst/>
            <a:ahLst/>
            <a:cxnLst/>
            <a:rect l="l" t="t" r="r" b="b"/>
            <a:pathLst>
              <a:path w="857250" h="858811">
                <a:moveTo>
                  <a:pt x="0" y="0"/>
                </a:moveTo>
                <a:lnTo>
                  <a:pt x="857250" y="0"/>
                </a:lnTo>
                <a:lnTo>
                  <a:pt x="857250" y="858811"/>
                </a:lnTo>
                <a:lnTo>
                  <a:pt x="0" y="858811"/>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fr-FR"/>
          </a:p>
        </p:txBody>
      </p:sp>
      <p:sp>
        <p:nvSpPr>
          <p:cNvPr id="8" name="Freeform 8"/>
          <p:cNvSpPr/>
          <p:nvPr/>
        </p:nvSpPr>
        <p:spPr>
          <a:xfrm rot="-10464619" flipH="1">
            <a:off x="-2910870" y="7170707"/>
            <a:ext cx="7273993" cy="5082605"/>
          </a:xfrm>
          <a:custGeom>
            <a:avLst/>
            <a:gdLst/>
            <a:ahLst/>
            <a:cxnLst/>
            <a:rect l="l" t="t" r="r" b="b"/>
            <a:pathLst>
              <a:path w="7273993" h="5082605">
                <a:moveTo>
                  <a:pt x="7273992" y="0"/>
                </a:moveTo>
                <a:lnTo>
                  <a:pt x="0" y="0"/>
                </a:lnTo>
                <a:lnTo>
                  <a:pt x="0" y="5082606"/>
                </a:lnTo>
                <a:lnTo>
                  <a:pt x="7273992" y="5082606"/>
                </a:lnTo>
                <a:lnTo>
                  <a:pt x="7273992"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fr-FR"/>
          </a:p>
        </p:txBody>
      </p:sp>
      <p:sp>
        <p:nvSpPr>
          <p:cNvPr id="10" name="TextBox 10"/>
          <p:cNvSpPr txBox="1"/>
          <p:nvPr/>
        </p:nvSpPr>
        <p:spPr>
          <a:xfrm>
            <a:off x="1028700" y="1655162"/>
            <a:ext cx="9791700" cy="2162130"/>
          </a:xfrm>
          <a:prstGeom prst="rect">
            <a:avLst/>
          </a:prstGeom>
        </p:spPr>
        <p:txBody>
          <a:bodyPr wrap="square" lIns="0" tIns="0" rIns="0" bIns="0" rtlCol="0" anchor="t">
            <a:spAutoFit/>
          </a:bodyPr>
          <a:lstStyle/>
          <a:p>
            <a:pPr algn="l">
              <a:lnSpc>
                <a:spcPts val="8759"/>
              </a:lnSpc>
            </a:pPr>
            <a:r>
              <a:rPr lang="fr-CA" sz="7299" b="1" noProof="1">
                <a:solidFill>
                  <a:srgbClr val="353C59"/>
                </a:solidFill>
                <a:latin typeface="Cy Grotesk Wide Semi-Bold"/>
                <a:ea typeface="Cy Grotesk Wide Semi-Bold"/>
                <a:cs typeface="Cy Grotesk Wide Semi-Bold"/>
                <a:sym typeface="Cy Grotesk Wide Semi-Bold"/>
              </a:rPr>
              <a:t>Un processus de rétablissement</a:t>
            </a:r>
          </a:p>
        </p:txBody>
      </p:sp>
      <p:sp>
        <p:nvSpPr>
          <p:cNvPr id="12" name="TextBox 12"/>
          <p:cNvSpPr txBox="1"/>
          <p:nvPr/>
        </p:nvSpPr>
        <p:spPr>
          <a:xfrm>
            <a:off x="5638800" y="4895850"/>
            <a:ext cx="6319934" cy="495300"/>
          </a:xfrm>
          <a:prstGeom prst="rect">
            <a:avLst/>
          </a:prstGeom>
        </p:spPr>
        <p:txBody>
          <a:bodyPr lIns="0" tIns="0" rIns="0" bIns="0" rtlCol="0" anchor="t">
            <a:spAutoFit/>
          </a:bodyPr>
          <a:lstStyle/>
          <a:p>
            <a:pPr algn="l">
              <a:lnSpc>
                <a:spcPts val="3900"/>
              </a:lnSpc>
            </a:pPr>
            <a:r>
              <a:rPr lang="fr-CA" sz="3000" spc="30" noProof="1">
                <a:solidFill>
                  <a:srgbClr val="141724"/>
                </a:solidFill>
                <a:latin typeface="MuktaMahee Bold"/>
                <a:ea typeface="MuktaMahee Bold"/>
                <a:cs typeface="MuktaMahee Bold"/>
                <a:sym typeface="Mukta Mahee"/>
              </a:rPr>
              <a:t>Le voyage dans la maladie</a:t>
            </a:r>
          </a:p>
        </p:txBody>
      </p:sp>
      <p:sp>
        <p:nvSpPr>
          <p:cNvPr id="13" name="TextBox 13"/>
          <p:cNvSpPr txBox="1"/>
          <p:nvPr/>
        </p:nvSpPr>
        <p:spPr>
          <a:xfrm>
            <a:off x="5638800" y="6053027"/>
            <a:ext cx="5257800" cy="500137"/>
          </a:xfrm>
          <a:prstGeom prst="rect">
            <a:avLst/>
          </a:prstGeom>
        </p:spPr>
        <p:txBody>
          <a:bodyPr wrap="square" lIns="0" tIns="0" rIns="0" bIns="0" rtlCol="0" anchor="t">
            <a:spAutoFit/>
          </a:bodyPr>
          <a:lstStyle/>
          <a:p>
            <a:pPr algn="l">
              <a:lnSpc>
                <a:spcPts val="3900"/>
              </a:lnSpc>
            </a:pPr>
            <a:r>
              <a:rPr lang="fr-CA" sz="3000" spc="30" noProof="1">
                <a:solidFill>
                  <a:srgbClr val="141724"/>
                </a:solidFill>
                <a:latin typeface="MuktaMahee Bold"/>
                <a:ea typeface="MuktaMahee Bold"/>
                <a:cs typeface="MuktaMahee Bold"/>
                <a:sym typeface="Mukta Mahee"/>
              </a:rPr>
              <a:t>Le voyage à travers la maladie</a:t>
            </a:r>
          </a:p>
        </p:txBody>
      </p:sp>
      <p:sp>
        <p:nvSpPr>
          <p:cNvPr id="14" name="TextBox 14"/>
          <p:cNvSpPr txBox="1"/>
          <p:nvPr/>
        </p:nvSpPr>
        <p:spPr>
          <a:xfrm>
            <a:off x="5638800" y="7210204"/>
            <a:ext cx="5257800" cy="500137"/>
          </a:xfrm>
          <a:prstGeom prst="rect">
            <a:avLst/>
          </a:prstGeom>
        </p:spPr>
        <p:txBody>
          <a:bodyPr wrap="square" lIns="0" tIns="0" rIns="0" bIns="0" rtlCol="0" anchor="t">
            <a:spAutoFit/>
          </a:bodyPr>
          <a:lstStyle/>
          <a:p>
            <a:pPr algn="l">
              <a:lnSpc>
                <a:spcPts val="3900"/>
              </a:lnSpc>
            </a:pPr>
            <a:r>
              <a:rPr lang="fr-CA" sz="3000" spc="30" noProof="1">
                <a:solidFill>
                  <a:srgbClr val="141724"/>
                </a:solidFill>
                <a:latin typeface="MuktaMahee Bold"/>
                <a:ea typeface="MuktaMahee Bold"/>
                <a:cs typeface="MuktaMahee Bold"/>
                <a:sym typeface="Mukta Mahee"/>
              </a:rPr>
              <a:t>Voyager au-delà de la maladie</a:t>
            </a:r>
          </a:p>
        </p:txBody>
      </p:sp>
      <p:sp>
        <p:nvSpPr>
          <p:cNvPr id="16" name="TextBox 16"/>
          <p:cNvSpPr txBox="1"/>
          <p:nvPr/>
        </p:nvSpPr>
        <p:spPr>
          <a:xfrm>
            <a:off x="15069250" y="2627983"/>
            <a:ext cx="1300018" cy="461665"/>
          </a:xfrm>
          <a:prstGeom prst="rect">
            <a:avLst/>
          </a:prstGeom>
        </p:spPr>
        <p:txBody>
          <a:bodyPr lIns="0" tIns="0" rIns="0" bIns="0" rtlCol="0" anchor="t">
            <a:spAutoFit/>
          </a:bodyPr>
          <a:lstStyle/>
          <a:p>
            <a:pPr algn="l">
              <a:lnSpc>
                <a:spcPts val="3640"/>
              </a:lnSpc>
            </a:pPr>
            <a:r>
              <a:rPr lang="en-US" sz="2800" spc="28" dirty="0">
                <a:solidFill>
                  <a:srgbClr val="141724"/>
                </a:solidFill>
                <a:latin typeface="MuktaMahee Bold"/>
                <a:ea typeface="MuktaMahee Bold"/>
                <a:cs typeface="MuktaMahee Bold"/>
                <a:sym typeface="Mukta Mahee"/>
              </a:rPr>
              <a:t>Page 09</a:t>
            </a:r>
          </a:p>
        </p:txBody>
      </p:sp>
      <p:pic>
        <p:nvPicPr>
          <p:cNvPr id="18" name="Image 17">
            <a:extLst>
              <a:ext uri="{FF2B5EF4-FFF2-40B4-BE49-F238E27FC236}">
                <a16:creationId xmlns:a16="http://schemas.microsoft.com/office/drawing/2014/main" id="{1F1D3726-D37D-4FD8-6FBA-EED2A2AA86D2}"/>
              </a:ext>
            </a:extLst>
          </p:cNvPr>
          <p:cNvPicPr>
            <a:picLocks noChangeAspect="1"/>
          </p:cNvPicPr>
          <p:nvPr/>
        </p:nvPicPr>
        <p:blipFill>
          <a:blip r:embed="rId13"/>
          <a:stretch>
            <a:fillRect/>
          </a:stretch>
        </p:blipFill>
        <p:spPr>
          <a:xfrm>
            <a:off x="11300806" y="5524499"/>
            <a:ext cx="6568751" cy="4379167"/>
          </a:xfrm>
          <a:prstGeom prst="rect">
            <a:avLst/>
          </a:prstGeom>
          <a:ln>
            <a:noFill/>
          </a:ln>
          <a:effectLst>
            <a:outerShdw blurRad="190500" algn="tl" rotWithShape="0">
              <a:srgbClr val="000000">
                <a:alpha val="70000"/>
              </a:srgbClr>
            </a:outerShdw>
          </a:effectLst>
        </p:spPr>
      </p:pic>
      <p:sp>
        <p:nvSpPr>
          <p:cNvPr id="19" name="ZoneTexte 18">
            <a:extLst>
              <a:ext uri="{FF2B5EF4-FFF2-40B4-BE49-F238E27FC236}">
                <a16:creationId xmlns:a16="http://schemas.microsoft.com/office/drawing/2014/main" id="{E3301750-0CD1-CC18-6C13-8AA1D474F480}"/>
              </a:ext>
            </a:extLst>
          </p:cNvPr>
          <p:cNvSpPr txBox="1"/>
          <p:nvPr/>
        </p:nvSpPr>
        <p:spPr>
          <a:xfrm>
            <a:off x="4450938" y="9155226"/>
            <a:ext cx="4191000" cy="369332"/>
          </a:xfrm>
          <a:prstGeom prst="rect">
            <a:avLst/>
          </a:prstGeom>
          <a:noFill/>
        </p:spPr>
        <p:txBody>
          <a:bodyPr wrap="square" rtlCol="0">
            <a:spAutoFit/>
          </a:bodyPr>
          <a:lstStyle/>
          <a:p>
            <a:r>
              <a:rPr lang="fr-CA" dirty="0"/>
              <a:t>(</a:t>
            </a:r>
            <a:r>
              <a:rPr lang="fr-CA" dirty="0" err="1"/>
              <a:t>O’Grady</a:t>
            </a:r>
            <a:r>
              <a:rPr lang="fr-CA" dirty="0"/>
              <a:t> et Skinner,  2012)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a:extLst>
            <a:ext uri="{FF2B5EF4-FFF2-40B4-BE49-F238E27FC236}">
              <a16:creationId xmlns:a16="http://schemas.microsoft.com/office/drawing/2014/main" id="{CA44D773-EF6B-265A-FFB6-3A975E5FBE19}"/>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0448B7E8-892B-DA7E-3CB4-A66BB8C5E084}"/>
              </a:ext>
            </a:extLst>
          </p:cNvPr>
          <p:cNvSpPr/>
          <p:nvPr/>
        </p:nvSpPr>
        <p:spPr>
          <a:xfrm>
            <a:off x="16369268" y="2867377"/>
            <a:ext cx="890032" cy="0"/>
          </a:xfrm>
          <a:prstGeom prst="line">
            <a:avLst/>
          </a:prstGeom>
          <a:ln w="38100" cap="flat">
            <a:solidFill>
              <a:srgbClr val="F4DEB8"/>
            </a:solidFill>
            <a:prstDash val="solid"/>
            <a:headEnd type="none" w="sm" len="sm"/>
            <a:tailEnd type="none" w="sm" len="sm"/>
          </a:ln>
        </p:spPr>
        <p:txBody>
          <a:bodyPr/>
          <a:lstStyle/>
          <a:p>
            <a:endParaRPr lang="fr-CA" dirty="0"/>
          </a:p>
        </p:txBody>
      </p:sp>
      <p:sp>
        <p:nvSpPr>
          <p:cNvPr id="3" name="Freeform 3">
            <a:extLst>
              <a:ext uri="{FF2B5EF4-FFF2-40B4-BE49-F238E27FC236}">
                <a16:creationId xmlns:a16="http://schemas.microsoft.com/office/drawing/2014/main" id="{2BDAD6A4-9A39-E99B-5056-6102FE583EE3}"/>
              </a:ext>
            </a:extLst>
          </p:cNvPr>
          <p:cNvSpPr/>
          <p:nvPr/>
        </p:nvSpPr>
        <p:spPr>
          <a:xfrm rot="-933232" flipV="1">
            <a:off x="920412" y="2396858"/>
            <a:ext cx="2767675" cy="2696227"/>
          </a:xfrm>
          <a:custGeom>
            <a:avLst/>
            <a:gdLst/>
            <a:ahLst/>
            <a:cxnLst/>
            <a:rect l="l" t="t" r="r" b="b"/>
            <a:pathLst>
              <a:path w="2767675" h="2696227">
                <a:moveTo>
                  <a:pt x="0" y="2696227"/>
                </a:moveTo>
                <a:lnTo>
                  <a:pt x="2767674" y="2696227"/>
                </a:lnTo>
                <a:lnTo>
                  <a:pt x="2767674" y="0"/>
                </a:lnTo>
                <a:lnTo>
                  <a:pt x="0" y="0"/>
                </a:lnTo>
                <a:lnTo>
                  <a:pt x="0" y="269622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dirty="0"/>
          </a:p>
        </p:txBody>
      </p:sp>
      <p:sp>
        <p:nvSpPr>
          <p:cNvPr id="8" name="Freeform 8">
            <a:extLst>
              <a:ext uri="{FF2B5EF4-FFF2-40B4-BE49-F238E27FC236}">
                <a16:creationId xmlns:a16="http://schemas.microsoft.com/office/drawing/2014/main" id="{14734EA3-5C35-1C0F-3BB3-4231B0A0DB98}"/>
              </a:ext>
            </a:extLst>
          </p:cNvPr>
          <p:cNvSpPr/>
          <p:nvPr/>
        </p:nvSpPr>
        <p:spPr>
          <a:xfrm rot="-10464619" flipH="1">
            <a:off x="-2910870" y="7170707"/>
            <a:ext cx="7273993" cy="5082605"/>
          </a:xfrm>
          <a:custGeom>
            <a:avLst/>
            <a:gdLst/>
            <a:ahLst/>
            <a:cxnLst/>
            <a:rect l="l" t="t" r="r" b="b"/>
            <a:pathLst>
              <a:path w="7273993" h="5082605">
                <a:moveTo>
                  <a:pt x="7273992" y="0"/>
                </a:moveTo>
                <a:lnTo>
                  <a:pt x="0" y="0"/>
                </a:lnTo>
                <a:lnTo>
                  <a:pt x="0" y="5082606"/>
                </a:lnTo>
                <a:lnTo>
                  <a:pt x="7273992" y="5082606"/>
                </a:lnTo>
                <a:lnTo>
                  <a:pt x="7273992"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fr-CA" dirty="0"/>
          </a:p>
        </p:txBody>
      </p:sp>
      <p:sp>
        <p:nvSpPr>
          <p:cNvPr id="9" name="Freeform 9">
            <a:extLst>
              <a:ext uri="{FF2B5EF4-FFF2-40B4-BE49-F238E27FC236}">
                <a16:creationId xmlns:a16="http://schemas.microsoft.com/office/drawing/2014/main" id="{26F10B82-8035-CF34-4BD4-40547202DDCE}"/>
              </a:ext>
            </a:extLst>
          </p:cNvPr>
          <p:cNvSpPr/>
          <p:nvPr/>
        </p:nvSpPr>
        <p:spPr>
          <a:xfrm rot="-3020274">
            <a:off x="14515750" y="8032008"/>
            <a:ext cx="6111783" cy="5018524"/>
          </a:xfrm>
          <a:custGeom>
            <a:avLst/>
            <a:gdLst/>
            <a:ahLst/>
            <a:cxnLst/>
            <a:rect l="l" t="t" r="r" b="b"/>
            <a:pathLst>
              <a:path w="6111783" h="5018524">
                <a:moveTo>
                  <a:pt x="0" y="0"/>
                </a:moveTo>
                <a:lnTo>
                  <a:pt x="6111783" y="0"/>
                </a:lnTo>
                <a:lnTo>
                  <a:pt x="6111783" y="5018523"/>
                </a:lnTo>
                <a:lnTo>
                  <a:pt x="0" y="5018523"/>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fr-CA" dirty="0"/>
          </a:p>
        </p:txBody>
      </p:sp>
      <p:sp>
        <p:nvSpPr>
          <p:cNvPr id="16" name="TextBox 16">
            <a:extLst>
              <a:ext uri="{FF2B5EF4-FFF2-40B4-BE49-F238E27FC236}">
                <a16:creationId xmlns:a16="http://schemas.microsoft.com/office/drawing/2014/main" id="{DC236AD6-CD8B-85BF-E206-9098F2745362}"/>
              </a:ext>
            </a:extLst>
          </p:cNvPr>
          <p:cNvSpPr txBox="1"/>
          <p:nvPr/>
        </p:nvSpPr>
        <p:spPr>
          <a:xfrm>
            <a:off x="15069250" y="2627983"/>
            <a:ext cx="1300018" cy="461665"/>
          </a:xfrm>
          <a:prstGeom prst="rect">
            <a:avLst/>
          </a:prstGeom>
        </p:spPr>
        <p:txBody>
          <a:bodyPr lIns="0" tIns="0" rIns="0" bIns="0" rtlCol="0" anchor="t">
            <a:spAutoFit/>
          </a:bodyPr>
          <a:lstStyle/>
          <a:p>
            <a:pPr algn="l">
              <a:lnSpc>
                <a:spcPts val="3640"/>
              </a:lnSpc>
            </a:pPr>
            <a:r>
              <a:rPr lang="fr-CA" sz="2800" spc="28" dirty="0">
                <a:solidFill>
                  <a:srgbClr val="141724"/>
                </a:solidFill>
                <a:latin typeface="MuktaMahee Bold"/>
                <a:ea typeface="MuktaMahee Bold"/>
                <a:cs typeface="MuktaMahee Bold"/>
                <a:sym typeface="Mukta Mahee"/>
              </a:rPr>
              <a:t>Page 10</a:t>
            </a:r>
          </a:p>
        </p:txBody>
      </p:sp>
      <p:sp>
        <p:nvSpPr>
          <p:cNvPr id="17" name="Freeform 17">
            <a:extLst>
              <a:ext uri="{FF2B5EF4-FFF2-40B4-BE49-F238E27FC236}">
                <a16:creationId xmlns:a16="http://schemas.microsoft.com/office/drawing/2014/main" id="{25CF2CA0-2190-4CB0-D143-4651DFB2F9F1}"/>
              </a:ext>
            </a:extLst>
          </p:cNvPr>
          <p:cNvSpPr/>
          <p:nvPr/>
        </p:nvSpPr>
        <p:spPr>
          <a:xfrm rot="-5623371">
            <a:off x="14500860" y="8872878"/>
            <a:ext cx="2167940" cy="2323044"/>
          </a:xfrm>
          <a:custGeom>
            <a:avLst/>
            <a:gdLst/>
            <a:ahLst/>
            <a:cxnLst/>
            <a:rect l="l" t="t" r="r" b="b"/>
            <a:pathLst>
              <a:path w="2167940" h="2323044">
                <a:moveTo>
                  <a:pt x="0" y="0"/>
                </a:moveTo>
                <a:lnTo>
                  <a:pt x="2167940" y="0"/>
                </a:lnTo>
                <a:lnTo>
                  <a:pt x="2167940" y="2323045"/>
                </a:lnTo>
                <a:lnTo>
                  <a:pt x="0" y="232304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fr-CA" dirty="0"/>
          </a:p>
        </p:txBody>
      </p:sp>
      <p:pic>
        <p:nvPicPr>
          <p:cNvPr id="18" name="Image 17">
            <a:extLst>
              <a:ext uri="{FF2B5EF4-FFF2-40B4-BE49-F238E27FC236}">
                <a16:creationId xmlns:a16="http://schemas.microsoft.com/office/drawing/2014/main" id="{45B72C18-CE78-0C94-A81B-34087254B116}"/>
              </a:ext>
            </a:extLst>
          </p:cNvPr>
          <p:cNvPicPr>
            <a:picLocks noChangeAspect="1"/>
          </p:cNvPicPr>
          <p:nvPr/>
        </p:nvPicPr>
        <p:blipFill>
          <a:blip r:embed="rId10"/>
          <a:srcRect t="4594" b="8886"/>
          <a:stretch>
            <a:fillRect/>
          </a:stretch>
        </p:blipFill>
        <p:spPr>
          <a:xfrm>
            <a:off x="5360942" y="3924300"/>
            <a:ext cx="3274069" cy="4249102"/>
          </a:xfrm>
          <a:prstGeom prst="rect">
            <a:avLst/>
          </a:prstGeom>
          <a:ln w="28575">
            <a:solidFill>
              <a:srgbClr val="F4DFB8"/>
            </a:solidFill>
          </a:ln>
        </p:spPr>
      </p:pic>
      <p:sp>
        <p:nvSpPr>
          <p:cNvPr id="13" name="TextBox 13">
            <a:extLst>
              <a:ext uri="{FF2B5EF4-FFF2-40B4-BE49-F238E27FC236}">
                <a16:creationId xmlns:a16="http://schemas.microsoft.com/office/drawing/2014/main" id="{A2283333-3680-9CE0-1479-6BBBF905DCE4}"/>
              </a:ext>
            </a:extLst>
          </p:cNvPr>
          <p:cNvSpPr txBox="1"/>
          <p:nvPr/>
        </p:nvSpPr>
        <p:spPr>
          <a:xfrm>
            <a:off x="10435214" y="4138184"/>
            <a:ext cx="6781884" cy="495300"/>
          </a:xfrm>
          <a:prstGeom prst="rect">
            <a:avLst/>
          </a:prstGeom>
        </p:spPr>
        <p:txBody>
          <a:bodyPr lIns="0" tIns="0" rIns="0" bIns="0" rtlCol="0" anchor="t">
            <a:spAutoFit/>
          </a:bodyPr>
          <a:lstStyle/>
          <a:p>
            <a:pPr algn="l">
              <a:lnSpc>
                <a:spcPts val="3900"/>
              </a:lnSpc>
            </a:pPr>
            <a:r>
              <a:rPr lang="fr-CA" sz="3000" spc="30" noProof="1">
                <a:solidFill>
                  <a:srgbClr val="141724"/>
                </a:solidFill>
                <a:latin typeface="MuktaMahee Bold"/>
                <a:ea typeface="MuktaMahee Bold"/>
                <a:cs typeface="MuktaMahee Bold"/>
                <a:sym typeface="Mukta Mahee"/>
              </a:rPr>
              <a:t>Le choc</a:t>
            </a:r>
          </a:p>
        </p:txBody>
      </p:sp>
      <p:sp>
        <p:nvSpPr>
          <p:cNvPr id="14" name="TextBox 14">
            <a:extLst>
              <a:ext uri="{FF2B5EF4-FFF2-40B4-BE49-F238E27FC236}">
                <a16:creationId xmlns:a16="http://schemas.microsoft.com/office/drawing/2014/main" id="{CD4E97EA-9E3A-6F48-B56D-A44E2B4A9D7C}"/>
              </a:ext>
            </a:extLst>
          </p:cNvPr>
          <p:cNvSpPr txBox="1"/>
          <p:nvPr/>
        </p:nvSpPr>
        <p:spPr>
          <a:xfrm>
            <a:off x="10435214" y="5307765"/>
            <a:ext cx="6379070" cy="500137"/>
          </a:xfrm>
          <a:prstGeom prst="rect">
            <a:avLst/>
          </a:prstGeom>
        </p:spPr>
        <p:txBody>
          <a:bodyPr wrap="square" lIns="0" tIns="0" rIns="0" bIns="0" rtlCol="0" anchor="t">
            <a:spAutoFit/>
          </a:bodyPr>
          <a:lstStyle/>
          <a:p>
            <a:pPr algn="l">
              <a:lnSpc>
                <a:spcPts val="3900"/>
              </a:lnSpc>
            </a:pPr>
            <a:r>
              <a:rPr lang="fr-CA" sz="3000" spc="30" noProof="1">
                <a:solidFill>
                  <a:srgbClr val="141724"/>
                </a:solidFill>
                <a:latin typeface="MuktaMahee Bold"/>
                <a:ea typeface="MuktaMahee Bold"/>
                <a:cs typeface="MuktaMahee Bold"/>
                <a:sym typeface="Mukta Mahee"/>
              </a:rPr>
              <a:t>C’est la faute de la consommation</a:t>
            </a:r>
          </a:p>
        </p:txBody>
      </p:sp>
      <p:sp>
        <p:nvSpPr>
          <p:cNvPr id="15" name="TextBox 15">
            <a:extLst>
              <a:ext uri="{FF2B5EF4-FFF2-40B4-BE49-F238E27FC236}">
                <a16:creationId xmlns:a16="http://schemas.microsoft.com/office/drawing/2014/main" id="{0590CA37-5D2A-5E68-4218-9D5109BD5DE9}"/>
              </a:ext>
            </a:extLst>
          </p:cNvPr>
          <p:cNvSpPr txBox="1"/>
          <p:nvPr/>
        </p:nvSpPr>
        <p:spPr>
          <a:xfrm>
            <a:off x="10435214" y="6477347"/>
            <a:ext cx="8211619" cy="495300"/>
          </a:xfrm>
          <a:prstGeom prst="rect">
            <a:avLst/>
          </a:prstGeom>
        </p:spPr>
        <p:txBody>
          <a:bodyPr lIns="0" tIns="0" rIns="0" bIns="0" rtlCol="0" anchor="t">
            <a:spAutoFit/>
          </a:bodyPr>
          <a:lstStyle/>
          <a:p>
            <a:pPr algn="l">
              <a:lnSpc>
                <a:spcPts val="3900"/>
              </a:lnSpc>
            </a:pPr>
            <a:r>
              <a:rPr lang="fr-CA" sz="3000" spc="30" noProof="1">
                <a:solidFill>
                  <a:srgbClr val="141724"/>
                </a:solidFill>
                <a:latin typeface="MuktaMahee Bold"/>
                <a:ea typeface="MuktaMahee Bold"/>
                <a:cs typeface="MuktaMahee Bold"/>
                <a:sym typeface="Mukta Mahee"/>
              </a:rPr>
              <a:t>Ça va passer </a:t>
            </a:r>
          </a:p>
        </p:txBody>
      </p:sp>
      <p:sp>
        <p:nvSpPr>
          <p:cNvPr id="20" name="TextBox 16">
            <a:extLst>
              <a:ext uri="{FF2B5EF4-FFF2-40B4-BE49-F238E27FC236}">
                <a16:creationId xmlns:a16="http://schemas.microsoft.com/office/drawing/2014/main" id="{B0CAC84F-7140-B328-07C8-710204E5F8DE}"/>
              </a:ext>
            </a:extLst>
          </p:cNvPr>
          <p:cNvSpPr txBox="1"/>
          <p:nvPr/>
        </p:nvSpPr>
        <p:spPr>
          <a:xfrm>
            <a:off x="10435214" y="7603992"/>
            <a:ext cx="5642986" cy="1000274"/>
          </a:xfrm>
          <a:prstGeom prst="rect">
            <a:avLst/>
          </a:prstGeom>
        </p:spPr>
        <p:txBody>
          <a:bodyPr wrap="square" lIns="0" tIns="0" rIns="0" bIns="0" rtlCol="0" anchor="t">
            <a:spAutoFit/>
          </a:bodyPr>
          <a:lstStyle/>
          <a:p>
            <a:pPr algn="l">
              <a:lnSpc>
                <a:spcPts val="3900"/>
              </a:lnSpc>
            </a:pPr>
            <a:r>
              <a:rPr lang="fr-CA" sz="3000" spc="30" noProof="1">
                <a:solidFill>
                  <a:srgbClr val="141724"/>
                </a:solidFill>
                <a:latin typeface="MuktaMahee Bold"/>
                <a:ea typeface="MuktaMahee Bold"/>
                <a:cs typeface="MuktaMahee Bold"/>
                <a:sym typeface="Mukta Mahee"/>
              </a:rPr>
              <a:t>Et tout cela au milieu d’un tourbillon vraiment important</a:t>
            </a:r>
          </a:p>
        </p:txBody>
      </p:sp>
      <p:pic>
        <p:nvPicPr>
          <p:cNvPr id="21" name="Image 20">
            <a:extLst>
              <a:ext uri="{FF2B5EF4-FFF2-40B4-BE49-F238E27FC236}">
                <a16:creationId xmlns:a16="http://schemas.microsoft.com/office/drawing/2014/main" id="{D1DE331D-D9FC-DD8E-56FB-B307349EA4C7}"/>
              </a:ext>
            </a:extLst>
          </p:cNvPr>
          <p:cNvPicPr>
            <a:picLocks noChangeAspect="1"/>
          </p:cNvPicPr>
          <p:nvPr/>
        </p:nvPicPr>
        <p:blipFill>
          <a:blip r:embed="rId11"/>
          <a:stretch>
            <a:fillRect/>
          </a:stretch>
        </p:blipFill>
        <p:spPr>
          <a:xfrm>
            <a:off x="9483982" y="4049177"/>
            <a:ext cx="685648" cy="685648"/>
          </a:xfrm>
          <a:prstGeom prst="rect">
            <a:avLst/>
          </a:prstGeom>
        </p:spPr>
      </p:pic>
      <p:pic>
        <p:nvPicPr>
          <p:cNvPr id="22" name="Image 21">
            <a:extLst>
              <a:ext uri="{FF2B5EF4-FFF2-40B4-BE49-F238E27FC236}">
                <a16:creationId xmlns:a16="http://schemas.microsoft.com/office/drawing/2014/main" id="{01034DEF-5665-3468-3C5A-AE601F08FADB}"/>
              </a:ext>
            </a:extLst>
          </p:cNvPr>
          <p:cNvPicPr>
            <a:picLocks noChangeAspect="1"/>
          </p:cNvPicPr>
          <p:nvPr/>
        </p:nvPicPr>
        <p:blipFill>
          <a:blip r:embed="rId11"/>
          <a:stretch>
            <a:fillRect/>
          </a:stretch>
        </p:blipFill>
        <p:spPr>
          <a:xfrm>
            <a:off x="9634131" y="5143500"/>
            <a:ext cx="685648" cy="685648"/>
          </a:xfrm>
          <a:prstGeom prst="rect">
            <a:avLst/>
          </a:prstGeom>
        </p:spPr>
      </p:pic>
      <p:pic>
        <p:nvPicPr>
          <p:cNvPr id="23" name="Image 22">
            <a:extLst>
              <a:ext uri="{FF2B5EF4-FFF2-40B4-BE49-F238E27FC236}">
                <a16:creationId xmlns:a16="http://schemas.microsoft.com/office/drawing/2014/main" id="{1F5F6247-E242-8D48-BB9B-2BB3506386B4}"/>
              </a:ext>
            </a:extLst>
          </p:cNvPr>
          <p:cNvPicPr>
            <a:picLocks noChangeAspect="1"/>
          </p:cNvPicPr>
          <p:nvPr/>
        </p:nvPicPr>
        <p:blipFill>
          <a:blip r:embed="rId11"/>
          <a:stretch>
            <a:fillRect/>
          </a:stretch>
        </p:blipFill>
        <p:spPr>
          <a:xfrm>
            <a:off x="9634131" y="6393431"/>
            <a:ext cx="685648" cy="685648"/>
          </a:xfrm>
          <a:prstGeom prst="rect">
            <a:avLst/>
          </a:prstGeom>
        </p:spPr>
      </p:pic>
      <p:pic>
        <p:nvPicPr>
          <p:cNvPr id="24" name="Image 23">
            <a:extLst>
              <a:ext uri="{FF2B5EF4-FFF2-40B4-BE49-F238E27FC236}">
                <a16:creationId xmlns:a16="http://schemas.microsoft.com/office/drawing/2014/main" id="{90CB28CA-B616-92FE-2210-E98DD0B9C6E6}"/>
              </a:ext>
            </a:extLst>
          </p:cNvPr>
          <p:cNvPicPr>
            <a:picLocks noChangeAspect="1"/>
          </p:cNvPicPr>
          <p:nvPr/>
        </p:nvPicPr>
        <p:blipFill>
          <a:blip r:embed="rId11"/>
          <a:stretch>
            <a:fillRect/>
          </a:stretch>
        </p:blipFill>
        <p:spPr>
          <a:xfrm>
            <a:off x="9675149" y="7487754"/>
            <a:ext cx="685648" cy="685648"/>
          </a:xfrm>
          <a:prstGeom prst="rect">
            <a:avLst/>
          </a:prstGeom>
        </p:spPr>
      </p:pic>
      <p:sp>
        <p:nvSpPr>
          <p:cNvPr id="25" name="Freeform 4">
            <a:extLst>
              <a:ext uri="{FF2B5EF4-FFF2-40B4-BE49-F238E27FC236}">
                <a16:creationId xmlns:a16="http://schemas.microsoft.com/office/drawing/2014/main" id="{93077FA8-B90F-21B9-4427-FFD014480B1D}"/>
              </a:ext>
            </a:extLst>
          </p:cNvPr>
          <p:cNvSpPr/>
          <p:nvPr/>
        </p:nvSpPr>
        <p:spPr>
          <a:xfrm>
            <a:off x="439224" y="758978"/>
            <a:ext cx="857250" cy="857250"/>
          </a:xfrm>
          <a:custGeom>
            <a:avLst/>
            <a:gdLst/>
            <a:ahLst/>
            <a:cxnLst/>
            <a:rect l="l" t="t" r="r" b="b"/>
            <a:pathLst>
              <a:path w="857250" h="857250">
                <a:moveTo>
                  <a:pt x="0" y="0"/>
                </a:moveTo>
                <a:lnTo>
                  <a:pt x="857250" y="0"/>
                </a:lnTo>
                <a:lnTo>
                  <a:pt x="857250" y="857250"/>
                </a:lnTo>
                <a:lnTo>
                  <a:pt x="0" y="857250"/>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fr-FR"/>
          </a:p>
        </p:txBody>
      </p:sp>
      <p:sp>
        <p:nvSpPr>
          <p:cNvPr id="4" name="TextBox 11">
            <a:extLst>
              <a:ext uri="{FF2B5EF4-FFF2-40B4-BE49-F238E27FC236}">
                <a16:creationId xmlns:a16="http://schemas.microsoft.com/office/drawing/2014/main" id="{166C274C-FC69-3207-26B6-6D99CD8D8686}"/>
              </a:ext>
            </a:extLst>
          </p:cNvPr>
          <p:cNvSpPr txBox="1"/>
          <p:nvPr/>
        </p:nvSpPr>
        <p:spPr>
          <a:xfrm>
            <a:off x="1582266" y="589130"/>
            <a:ext cx="12001500" cy="1179810"/>
          </a:xfrm>
          <a:prstGeom prst="rect">
            <a:avLst/>
          </a:prstGeom>
        </p:spPr>
        <p:txBody>
          <a:bodyPr wrap="square" lIns="0" tIns="0" rIns="0" bIns="0" rtlCol="0" anchor="t">
            <a:spAutoFit/>
          </a:bodyPr>
          <a:lstStyle/>
          <a:p>
            <a:pPr algn="l">
              <a:lnSpc>
                <a:spcPts val="9239"/>
              </a:lnSpc>
            </a:pPr>
            <a:r>
              <a:rPr lang="fr-CA" sz="6599" spc="300" noProof="1">
                <a:solidFill>
                  <a:srgbClr val="5C745C"/>
                </a:solidFill>
                <a:latin typeface="TT Lovelies Script"/>
                <a:ea typeface="TT Lovelies Script"/>
                <a:cs typeface="TT Lovelies Script"/>
                <a:sym typeface="TT Lovelies Script"/>
              </a:rPr>
              <a:t>Le voyage dans la maladie</a:t>
            </a:r>
          </a:p>
        </p:txBody>
      </p:sp>
    </p:spTree>
    <p:extLst>
      <p:ext uri="{BB962C8B-B14F-4D97-AF65-F5344CB8AC3E}">
        <p14:creationId xmlns:p14="http://schemas.microsoft.com/office/powerpoint/2010/main" val="747608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a:extLst>
            <a:ext uri="{FF2B5EF4-FFF2-40B4-BE49-F238E27FC236}">
              <a16:creationId xmlns:a16="http://schemas.microsoft.com/office/drawing/2014/main" id="{1C096C81-3D8E-C253-F6B0-12499F2E6FA3}"/>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C68E844B-0010-1FF9-009E-23943B4F379F}"/>
              </a:ext>
            </a:extLst>
          </p:cNvPr>
          <p:cNvSpPr/>
          <p:nvPr/>
        </p:nvSpPr>
        <p:spPr>
          <a:xfrm>
            <a:off x="16369268" y="2867377"/>
            <a:ext cx="890032" cy="0"/>
          </a:xfrm>
          <a:prstGeom prst="line">
            <a:avLst/>
          </a:prstGeom>
          <a:ln w="38100" cap="flat">
            <a:solidFill>
              <a:srgbClr val="F4DEB8"/>
            </a:solidFill>
            <a:prstDash val="solid"/>
            <a:headEnd type="none" w="sm" len="sm"/>
            <a:tailEnd type="none" w="sm" len="sm"/>
          </a:ln>
        </p:spPr>
        <p:txBody>
          <a:bodyPr/>
          <a:lstStyle/>
          <a:p>
            <a:endParaRPr lang="fr-FR"/>
          </a:p>
        </p:txBody>
      </p:sp>
      <p:sp>
        <p:nvSpPr>
          <p:cNvPr id="4" name="Freeform 4">
            <a:extLst>
              <a:ext uri="{FF2B5EF4-FFF2-40B4-BE49-F238E27FC236}">
                <a16:creationId xmlns:a16="http://schemas.microsoft.com/office/drawing/2014/main" id="{1DDD95BC-652B-B588-4FFE-E627D1B8E90F}"/>
              </a:ext>
            </a:extLst>
          </p:cNvPr>
          <p:cNvSpPr/>
          <p:nvPr/>
        </p:nvSpPr>
        <p:spPr>
          <a:xfrm>
            <a:off x="439224" y="758978"/>
            <a:ext cx="857250" cy="857250"/>
          </a:xfrm>
          <a:custGeom>
            <a:avLst/>
            <a:gdLst/>
            <a:ahLst/>
            <a:cxnLst/>
            <a:rect l="l" t="t" r="r" b="b"/>
            <a:pathLst>
              <a:path w="857250" h="857250">
                <a:moveTo>
                  <a:pt x="0" y="0"/>
                </a:moveTo>
                <a:lnTo>
                  <a:pt x="857250" y="0"/>
                </a:lnTo>
                <a:lnTo>
                  <a:pt x="857250" y="857250"/>
                </a:lnTo>
                <a:lnTo>
                  <a:pt x="0" y="85725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fr-FR"/>
          </a:p>
        </p:txBody>
      </p:sp>
      <p:sp>
        <p:nvSpPr>
          <p:cNvPr id="8" name="Freeform 8">
            <a:extLst>
              <a:ext uri="{FF2B5EF4-FFF2-40B4-BE49-F238E27FC236}">
                <a16:creationId xmlns:a16="http://schemas.microsoft.com/office/drawing/2014/main" id="{B1A4F246-A0E5-6F44-317B-D8D883B0A9DC}"/>
              </a:ext>
            </a:extLst>
          </p:cNvPr>
          <p:cNvSpPr/>
          <p:nvPr/>
        </p:nvSpPr>
        <p:spPr>
          <a:xfrm rot="-10464619" flipH="1">
            <a:off x="-2910870" y="7170707"/>
            <a:ext cx="7273993" cy="5082605"/>
          </a:xfrm>
          <a:custGeom>
            <a:avLst/>
            <a:gdLst/>
            <a:ahLst/>
            <a:cxnLst/>
            <a:rect l="l" t="t" r="r" b="b"/>
            <a:pathLst>
              <a:path w="7273993" h="5082605">
                <a:moveTo>
                  <a:pt x="7273992" y="0"/>
                </a:moveTo>
                <a:lnTo>
                  <a:pt x="0" y="0"/>
                </a:lnTo>
                <a:lnTo>
                  <a:pt x="0" y="5082606"/>
                </a:lnTo>
                <a:lnTo>
                  <a:pt x="7273992" y="5082606"/>
                </a:lnTo>
                <a:lnTo>
                  <a:pt x="7273992"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fr-FR"/>
          </a:p>
        </p:txBody>
      </p:sp>
      <p:sp>
        <p:nvSpPr>
          <p:cNvPr id="13" name="TextBox 13">
            <a:extLst>
              <a:ext uri="{FF2B5EF4-FFF2-40B4-BE49-F238E27FC236}">
                <a16:creationId xmlns:a16="http://schemas.microsoft.com/office/drawing/2014/main" id="{4E5DB13F-EF11-E77A-FC0D-7CC443A8F283}"/>
              </a:ext>
            </a:extLst>
          </p:cNvPr>
          <p:cNvSpPr txBox="1"/>
          <p:nvPr/>
        </p:nvSpPr>
        <p:spPr>
          <a:xfrm>
            <a:off x="4038600" y="3120821"/>
            <a:ext cx="8444345" cy="3500958"/>
          </a:xfrm>
          <a:prstGeom prst="rect">
            <a:avLst/>
          </a:prstGeom>
        </p:spPr>
        <p:txBody>
          <a:bodyPr wrap="square" lIns="0" tIns="0" rIns="0" bIns="0" rtlCol="0" anchor="t">
            <a:spAutoFit/>
          </a:bodyPr>
          <a:lstStyle/>
          <a:p>
            <a:pPr marL="457200" indent="-457200" algn="l">
              <a:lnSpc>
                <a:spcPts val="3900"/>
              </a:lnSpc>
              <a:buFont typeface="Arial" panose="020B0604020202020204" pitchFamily="34" charset="0"/>
              <a:buChar char="•"/>
            </a:pPr>
            <a:r>
              <a:rPr lang="fr-CA" sz="3000" spc="30" noProof="1">
                <a:solidFill>
                  <a:srgbClr val="141724"/>
                </a:solidFill>
                <a:latin typeface="MuktaMahee Bold"/>
                <a:ea typeface="MuktaMahee Bold"/>
                <a:cs typeface="MuktaMahee Bold"/>
                <a:sym typeface="Mukta Mahee"/>
              </a:rPr>
              <a:t>Écrasante complexité</a:t>
            </a:r>
          </a:p>
          <a:p>
            <a:pPr marL="457200" indent="-457200" algn="l">
              <a:lnSpc>
                <a:spcPts val="3900"/>
              </a:lnSpc>
              <a:buFont typeface="Arial" panose="020B0604020202020204" pitchFamily="34" charset="0"/>
              <a:buChar char="•"/>
            </a:pPr>
            <a:r>
              <a:rPr lang="fr-CA" sz="3000" spc="30" noProof="1">
                <a:solidFill>
                  <a:srgbClr val="141724"/>
                </a:solidFill>
                <a:latin typeface="MuktaMahee Bold"/>
                <a:ea typeface="MuktaMahee Bold"/>
                <a:cs typeface="MuktaMahee Bold"/>
                <a:sym typeface="Mukta Mahee"/>
              </a:rPr>
              <a:t>Défi d’accepter une problématique complexe</a:t>
            </a:r>
          </a:p>
          <a:p>
            <a:pPr marL="457200" indent="-457200" algn="l">
              <a:lnSpc>
                <a:spcPts val="3900"/>
              </a:lnSpc>
              <a:buFont typeface="Arial" panose="020B0604020202020204" pitchFamily="34" charset="0"/>
              <a:buChar char="•"/>
            </a:pPr>
            <a:r>
              <a:rPr lang="fr-CA" sz="3000" spc="30" noProof="1">
                <a:solidFill>
                  <a:srgbClr val="141724"/>
                </a:solidFill>
                <a:latin typeface="MuktaMahee Bold"/>
                <a:ea typeface="MuktaMahee Bold"/>
                <a:cs typeface="MuktaMahee Bold"/>
                <a:sym typeface="Mukta Mahee"/>
              </a:rPr>
              <a:t>Difficulté d’accès :</a:t>
            </a:r>
          </a:p>
          <a:p>
            <a:pPr marL="914400" lvl="1" indent="-457200">
              <a:lnSpc>
                <a:spcPts val="3900"/>
              </a:lnSpc>
              <a:buFont typeface="Courier New" panose="02070309020205020404" pitchFamily="49" charset="0"/>
              <a:buChar char="o"/>
            </a:pPr>
            <a:r>
              <a:rPr lang="fr-CA" sz="2400" spc="30" noProof="1">
                <a:solidFill>
                  <a:srgbClr val="141724"/>
                </a:solidFill>
                <a:latin typeface="MuktaMahee Bold"/>
                <a:ea typeface="MuktaMahee Bold"/>
                <a:cs typeface="MuktaMahee Bold"/>
                <a:sym typeface="Mukta Mahee"/>
              </a:rPr>
              <a:t>Information</a:t>
            </a:r>
          </a:p>
          <a:p>
            <a:pPr marL="914400" lvl="1" indent="-457200">
              <a:lnSpc>
                <a:spcPts val="3900"/>
              </a:lnSpc>
              <a:buFont typeface="Courier New" panose="02070309020205020404" pitchFamily="49" charset="0"/>
              <a:buChar char="o"/>
            </a:pPr>
            <a:r>
              <a:rPr lang="fr-CA" sz="2400" spc="30" noProof="1">
                <a:solidFill>
                  <a:srgbClr val="141724"/>
                </a:solidFill>
                <a:latin typeface="MuktaMahee Bold"/>
                <a:ea typeface="MuktaMahee Bold"/>
                <a:cs typeface="MuktaMahee Bold"/>
                <a:sym typeface="Mukta Mahee"/>
              </a:rPr>
              <a:t>Aide</a:t>
            </a:r>
          </a:p>
          <a:p>
            <a:pPr marL="914400" lvl="1" indent="-457200">
              <a:lnSpc>
                <a:spcPts val="3900"/>
              </a:lnSpc>
              <a:buFont typeface="Courier New" panose="02070309020205020404" pitchFamily="49" charset="0"/>
              <a:buChar char="o"/>
            </a:pPr>
            <a:r>
              <a:rPr lang="fr-CA" sz="2400" spc="30" noProof="1">
                <a:solidFill>
                  <a:srgbClr val="141724"/>
                </a:solidFill>
                <a:latin typeface="MuktaMahee Bold"/>
                <a:ea typeface="MuktaMahee Bold"/>
                <a:cs typeface="MuktaMahee Bold"/>
                <a:sym typeface="Mukta Mahee"/>
              </a:rPr>
              <a:t>Aux services santé ME et proche</a:t>
            </a:r>
          </a:p>
          <a:p>
            <a:pPr marL="914400" lvl="1" indent="-457200">
              <a:lnSpc>
                <a:spcPts val="3900"/>
              </a:lnSpc>
              <a:buFontTx/>
              <a:buChar char="-"/>
            </a:pPr>
            <a:endParaRPr lang="fr-CA" sz="3000" spc="30" noProof="1">
              <a:solidFill>
                <a:srgbClr val="141724"/>
              </a:solidFill>
              <a:latin typeface="MuktaMahee Bold"/>
              <a:ea typeface="MuktaMahee Bold"/>
              <a:cs typeface="MuktaMahee Bold"/>
              <a:sym typeface="Mukta Mahee"/>
            </a:endParaRPr>
          </a:p>
        </p:txBody>
      </p:sp>
      <p:sp>
        <p:nvSpPr>
          <p:cNvPr id="16" name="TextBox 16">
            <a:extLst>
              <a:ext uri="{FF2B5EF4-FFF2-40B4-BE49-F238E27FC236}">
                <a16:creationId xmlns:a16="http://schemas.microsoft.com/office/drawing/2014/main" id="{0F7853B6-7DFF-0529-EF86-4B65FE2C8267}"/>
              </a:ext>
            </a:extLst>
          </p:cNvPr>
          <p:cNvSpPr txBox="1"/>
          <p:nvPr/>
        </p:nvSpPr>
        <p:spPr>
          <a:xfrm>
            <a:off x="15069250" y="2627983"/>
            <a:ext cx="1300018" cy="461665"/>
          </a:xfrm>
          <a:prstGeom prst="rect">
            <a:avLst/>
          </a:prstGeom>
        </p:spPr>
        <p:txBody>
          <a:bodyPr lIns="0" tIns="0" rIns="0" bIns="0" rtlCol="0" anchor="t">
            <a:spAutoFit/>
          </a:bodyPr>
          <a:lstStyle/>
          <a:p>
            <a:pPr algn="l">
              <a:lnSpc>
                <a:spcPts val="3640"/>
              </a:lnSpc>
            </a:pPr>
            <a:r>
              <a:rPr lang="en-US" sz="2800" spc="28" dirty="0">
                <a:solidFill>
                  <a:srgbClr val="141724"/>
                </a:solidFill>
                <a:latin typeface="MuktaMahee Bold"/>
                <a:ea typeface="MuktaMahee Bold"/>
                <a:cs typeface="MuktaMahee Bold"/>
                <a:sym typeface="Mukta Mahee"/>
              </a:rPr>
              <a:t>Page 11</a:t>
            </a:r>
          </a:p>
        </p:txBody>
      </p:sp>
      <p:sp>
        <p:nvSpPr>
          <p:cNvPr id="19" name="ZoneTexte 18">
            <a:extLst>
              <a:ext uri="{FF2B5EF4-FFF2-40B4-BE49-F238E27FC236}">
                <a16:creationId xmlns:a16="http://schemas.microsoft.com/office/drawing/2014/main" id="{7BD4C0AC-5D4A-FD03-2318-3C363F980769}"/>
              </a:ext>
            </a:extLst>
          </p:cNvPr>
          <p:cNvSpPr txBox="1"/>
          <p:nvPr/>
        </p:nvSpPr>
        <p:spPr>
          <a:xfrm>
            <a:off x="4450938" y="9155226"/>
            <a:ext cx="4191000" cy="369332"/>
          </a:xfrm>
          <a:prstGeom prst="rect">
            <a:avLst/>
          </a:prstGeom>
          <a:noFill/>
        </p:spPr>
        <p:txBody>
          <a:bodyPr wrap="square" rtlCol="0">
            <a:spAutoFit/>
          </a:bodyPr>
          <a:lstStyle/>
          <a:p>
            <a:r>
              <a:rPr lang="fr-CA" dirty="0"/>
              <a:t>(</a:t>
            </a:r>
            <a:r>
              <a:rPr lang="fr-CA" dirty="0" err="1"/>
              <a:t>O’Grady</a:t>
            </a:r>
            <a:r>
              <a:rPr lang="fr-CA" dirty="0"/>
              <a:t> et Skinner,  2012) </a:t>
            </a:r>
          </a:p>
        </p:txBody>
      </p:sp>
      <p:pic>
        <p:nvPicPr>
          <p:cNvPr id="7" name="Image 6">
            <a:extLst>
              <a:ext uri="{FF2B5EF4-FFF2-40B4-BE49-F238E27FC236}">
                <a16:creationId xmlns:a16="http://schemas.microsoft.com/office/drawing/2014/main" id="{4FBFF691-14B9-D265-8792-3F84EED3787C}"/>
              </a:ext>
            </a:extLst>
          </p:cNvPr>
          <p:cNvPicPr>
            <a:picLocks noChangeAspect="1"/>
          </p:cNvPicPr>
          <p:nvPr/>
        </p:nvPicPr>
        <p:blipFill>
          <a:blip r:embed="rId7"/>
          <a:stretch>
            <a:fillRect/>
          </a:stretch>
        </p:blipFill>
        <p:spPr>
          <a:xfrm>
            <a:off x="11283496" y="5591174"/>
            <a:ext cx="6439766" cy="4293177"/>
          </a:xfrm>
          <a:prstGeom prst="rect">
            <a:avLst/>
          </a:prstGeom>
          <a:ln>
            <a:noFill/>
          </a:ln>
          <a:effectLst>
            <a:outerShdw blurRad="190500" algn="tl" rotWithShape="0">
              <a:srgbClr val="000000">
                <a:alpha val="70000"/>
              </a:srgbClr>
            </a:outerShdw>
          </a:effectLst>
        </p:spPr>
      </p:pic>
      <p:sp>
        <p:nvSpPr>
          <p:cNvPr id="9" name="Freeform 7">
            <a:extLst>
              <a:ext uri="{FF2B5EF4-FFF2-40B4-BE49-F238E27FC236}">
                <a16:creationId xmlns:a16="http://schemas.microsoft.com/office/drawing/2014/main" id="{19F46BE8-911C-1993-BAAA-2B49B059F3FD}"/>
              </a:ext>
            </a:extLst>
          </p:cNvPr>
          <p:cNvSpPr/>
          <p:nvPr/>
        </p:nvSpPr>
        <p:spPr>
          <a:xfrm flipH="1">
            <a:off x="1324183" y="3848100"/>
            <a:ext cx="2366321" cy="2311517"/>
          </a:xfrm>
          <a:custGeom>
            <a:avLst/>
            <a:gdLst/>
            <a:ahLst/>
            <a:cxnLst/>
            <a:rect l="l" t="t" r="r" b="b"/>
            <a:pathLst>
              <a:path w="4986826" h="4986826">
                <a:moveTo>
                  <a:pt x="4986826" y="0"/>
                </a:moveTo>
                <a:lnTo>
                  <a:pt x="0" y="0"/>
                </a:lnTo>
                <a:lnTo>
                  <a:pt x="0" y="4986826"/>
                </a:lnTo>
                <a:lnTo>
                  <a:pt x="4986826" y="4986826"/>
                </a:lnTo>
                <a:lnTo>
                  <a:pt x="4986826"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fr-FR" dirty="0"/>
          </a:p>
        </p:txBody>
      </p:sp>
      <p:sp>
        <p:nvSpPr>
          <p:cNvPr id="3" name="TextBox 11">
            <a:extLst>
              <a:ext uri="{FF2B5EF4-FFF2-40B4-BE49-F238E27FC236}">
                <a16:creationId xmlns:a16="http://schemas.microsoft.com/office/drawing/2014/main" id="{6CD48CC5-337F-6121-6F42-2FE0E97A7C81}"/>
              </a:ext>
            </a:extLst>
          </p:cNvPr>
          <p:cNvSpPr txBox="1"/>
          <p:nvPr/>
        </p:nvSpPr>
        <p:spPr>
          <a:xfrm>
            <a:off x="1582266" y="589130"/>
            <a:ext cx="12001500" cy="1179810"/>
          </a:xfrm>
          <a:prstGeom prst="rect">
            <a:avLst/>
          </a:prstGeom>
        </p:spPr>
        <p:txBody>
          <a:bodyPr wrap="square" lIns="0" tIns="0" rIns="0" bIns="0" rtlCol="0" anchor="t">
            <a:spAutoFit/>
          </a:bodyPr>
          <a:lstStyle/>
          <a:p>
            <a:pPr algn="l">
              <a:lnSpc>
                <a:spcPts val="9239"/>
              </a:lnSpc>
            </a:pPr>
            <a:r>
              <a:rPr lang="fr-CA" sz="6599" spc="300" noProof="1">
                <a:solidFill>
                  <a:srgbClr val="5C745C"/>
                </a:solidFill>
                <a:latin typeface="TT Lovelies Script"/>
                <a:ea typeface="TT Lovelies Script"/>
                <a:cs typeface="TT Lovelies Script"/>
                <a:sym typeface="TT Lovelies Script"/>
              </a:rPr>
              <a:t>Le voyage dans la maladie</a:t>
            </a:r>
          </a:p>
        </p:txBody>
      </p:sp>
    </p:spTree>
    <p:extLst>
      <p:ext uri="{BB962C8B-B14F-4D97-AF65-F5344CB8AC3E}">
        <p14:creationId xmlns:p14="http://schemas.microsoft.com/office/powerpoint/2010/main" val="456478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a:extLst>
            <a:ext uri="{FF2B5EF4-FFF2-40B4-BE49-F238E27FC236}">
              <a16:creationId xmlns:a16="http://schemas.microsoft.com/office/drawing/2014/main" id="{30FC4103-B986-0A98-5EE8-54272A9FC697}"/>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1B6A11A4-D497-EEDC-EE02-F04BDD2DC876}"/>
              </a:ext>
            </a:extLst>
          </p:cNvPr>
          <p:cNvSpPr/>
          <p:nvPr/>
        </p:nvSpPr>
        <p:spPr>
          <a:xfrm>
            <a:off x="16369268" y="2867377"/>
            <a:ext cx="890032" cy="0"/>
          </a:xfrm>
          <a:prstGeom prst="line">
            <a:avLst/>
          </a:prstGeom>
          <a:ln w="38100" cap="flat">
            <a:solidFill>
              <a:srgbClr val="F4DEB8"/>
            </a:solidFill>
            <a:prstDash val="solid"/>
            <a:headEnd type="none" w="sm" len="sm"/>
            <a:tailEnd type="none" w="sm" len="sm"/>
          </a:ln>
        </p:spPr>
        <p:txBody>
          <a:bodyPr/>
          <a:lstStyle/>
          <a:p>
            <a:endParaRPr lang="fr-CA" dirty="0"/>
          </a:p>
        </p:txBody>
      </p:sp>
      <p:sp>
        <p:nvSpPr>
          <p:cNvPr id="3" name="Freeform 3">
            <a:extLst>
              <a:ext uri="{FF2B5EF4-FFF2-40B4-BE49-F238E27FC236}">
                <a16:creationId xmlns:a16="http://schemas.microsoft.com/office/drawing/2014/main" id="{76E29763-3DD4-8774-236B-84CB36044774}"/>
              </a:ext>
            </a:extLst>
          </p:cNvPr>
          <p:cNvSpPr/>
          <p:nvPr/>
        </p:nvSpPr>
        <p:spPr>
          <a:xfrm rot="-933232" flipV="1">
            <a:off x="920412" y="2396858"/>
            <a:ext cx="2767675" cy="2696227"/>
          </a:xfrm>
          <a:custGeom>
            <a:avLst/>
            <a:gdLst/>
            <a:ahLst/>
            <a:cxnLst/>
            <a:rect l="l" t="t" r="r" b="b"/>
            <a:pathLst>
              <a:path w="2767675" h="2696227">
                <a:moveTo>
                  <a:pt x="0" y="2696227"/>
                </a:moveTo>
                <a:lnTo>
                  <a:pt x="2767674" y="2696227"/>
                </a:lnTo>
                <a:lnTo>
                  <a:pt x="2767674" y="0"/>
                </a:lnTo>
                <a:lnTo>
                  <a:pt x="0" y="0"/>
                </a:lnTo>
                <a:lnTo>
                  <a:pt x="0" y="269622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dirty="0"/>
          </a:p>
        </p:txBody>
      </p:sp>
      <p:sp>
        <p:nvSpPr>
          <p:cNvPr id="8" name="Freeform 8">
            <a:extLst>
              <a:ext uri="{FF2B5EF4-FFF2-40B4-BE49-F238E27FC236}">
                <a16:creationId xmlns:a16="http://schemas.microsoft.com/office/drawing/2014/main" id="{695E8FB3-CF49-D3B5-43D8-EBDCBF100897}"/>
              </a:ext>
            </a:extLst>
          </p:cNvPr>
          <p:cNvSpPr/>
          <p:nvPr/>
        </p:nvSpPr>
        <p:spPr>
          <a:xfrm rot="-10464619" flipH="1">
            <a:off x="-2910870" y="7170707"/>
            <a:ext cx="7273993" cy="5082605"/>
          </a:xfrm>
          <a:custGeom>
            <a:avLst/>
            <a:gdLst/>
            <a:ahLst/>
            <a:cxnLst/>
            <a:rect l="l" t="t" r="r" b="b"/>
            <a:pathLst>
              <a:path w="7273993" h="5082605">
                <a:moveTo>
                  <a:pt x="7273992" y="0"/>
                </a:moveTo>
                <a:lnTo>
                  <a:pt x="0" y="0"/>
                </a:lnTo>
                <a:lnTo>
                  <a:pt x="0" y="5082606"/>
                </a:lnTo>
                <a:lnTo>
                  <a:pt x="7273992" y="5082606"/>
                </a:lnTo>
                <a:lnTo>
                  <a:pt x="7273992"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fr-CA" dirty="0"/>
          </a:p>
        </p:txBody>
      </p:sp>
      <p:sp>
        <p:nvSpPr>
          <p:cNvPr id="9" name="Freeform 9">
            <a:extLst>
              <a:ext uri="{FF2B5EF4-FFF2-40B4-BE49-F238E27FC236}">
                <a16:creationId xmlns:a16="http://schemas.microsoft.com/office/drawing/2014/main" id="{628A09A1-7ABE-D0EB-C645-CF9A309B6CDE}"/>
              </a:ext>
            </a:extLst>
          </p:cNvPr>
          <p:cNvSpPr/>
          <p:nvPr/>
        </p:nvSpPr>
        <p:spPr>
          <a:xfrm rot="-3020274">
            <a:off x="15422092" y="8026713"/>
            <a:ext cx="6111783" cy="5018524"/>
          </a:xfrm>
          <a:custGeom>
            <a:avLst/>
            <a:gdLst/>
            <a:ahLst/>
            <a:cxnLst/>
            <a:rect l="l" t="t" r="r" b="b"/>
            <a:pathLst>
              <a:path w="6111783" h="5018524">
                <a:moveTo>
                  <a:pt x="0" y="0"/>
                </a:moveTo>
                <a:lnTo>
                  <a:pt x="6111783" y="0"/>
                </a:lnTo>
                <a:lnTo>
                  <a:pt x="6111783" y="5018523"/>
                </a:lnTo>
                <a:lnTo>
                  <a:pt x="0" y="5018523"/>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fr-CA" dirty="0"/>
          </a:p>
        </p:txBody>
      </p:sp>
      <p:sp>
        <p:nvSpPr>
          <p:cNvPr id="16" name="TextBox 16">
            <a:extLst>
              <a:ext uri="{FF2B5EF4-FFF2-40B4-BE49-F238E27FC236}">
                <a16:creationId xmlns:a16="http://schemas.microsoft.com/office/drawing/2014/main" id="{4665EB04-1633-8F2F-47C2-F2C22CA1A829}"/>
              </a:ext>
            </a:extLst>
          </p:cNvPr>
          <p:cNvSpPr txBox="1"/>
          <p:nvPr/>
        </p:nvSpPr>
        <p:spPr>
          <a:xfrm>
            <a:off x="15069250" y="2627983"/>
            <a:ext cx="1300018" cy="461665"/>
          </a:xfrm>
          <a:prstGeom prst="rect">
            <a:avLst/>
          </a:prstGeom>
        </p:spPr>
        <p:txBody>
          <a:bodyPr lIns="0" tIns="0" rIns="0" bIns="0" rtlCol="0" anchor="t">
            <a:spAutoFit/>
          </a:bodyPr>
          <a:lstStyle/>
          <a:p>
            <a:pPr algn="l">
              <a:lnSpc>
                <a:spcPts val="3640"/>
              </a:lnSpc>
            </a:pPr>
            <a:r>
              <a:rPr lang="fr-CA" sz="2800" spc="28" dirty="0">
                <a:solidFill>
                  <a:srgbClr val="141724"/>
                </a:solidFill>
                <a:latin typeface="MuktaMahee Bold"/>
                <a:ea typeface="MuktaMahee Bold"/>
                <a:cs typeface="MuktaMahee Bold"/>
                <a:sym typeface="Mukta Mahee"/>
              </a:rPr>
              <a:t>Page 12</a:t>
            </a:r>
          </a:p>
        </p:txBody>
      </p:sp>
      <p:sp>
        <p:nvSpPr>
          <p:cNvPr id="17" name="Freeform 17">
            <a:extLst>
              <a:ext uri="{FF2B5EF4-FFF2-40B4-BE49-F238E27FC236}">
                <a16:creationId xmlns:a16="http://schemas.microsoft.com/office/drawing/2014/main" id="{5E3B60D1-3EEF-0CC7-46A1-9325E5578F0E}"/>
              </a:ext>
            </a:extLst>
          </p:cNvPr>
          <p:cNvSpPr/>
          <p:nvPr/>
        </p:nvSpPr>
        <p:spPr>
          <a:xfrm rot="-5623371">
            <a:off x="15730313" y="8644278"/>
            <a:ext cx="2167940" cy="2323044"/>
          </a:xfrm>
          <a:custGeom>
            <a:avLst/>
            <a:gdLst/>
            <a:ahLst/>
            <a:cxnLst/>
            <a:rect l="l" t="t" r="r" b="b"/>
            <a:pathLst>
              <a:path w="2167940" h="2323044">
                <a:moveTo>
                  <a:pt x="0" y="0"/>
                </a:moveTo>
                <a:lnTo>
                  <a:pt x="2167940" y="0"/>
                </a:lnTo>
                <a:lnTo>
                  <a:pt x="2167940" y="2323045"/>
                </a:lnTo>
                <a:lnTo>
                  <a:pt x="0" y="232304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fr-CA" dirty="0"/>
          </a:p>
        </p:txBody>
      </p:sp>
      <p:sp>
        <p:nvSpPr>
          <p:cNvPr id="6" name="Freeform 3">
            <a:extLst>
              <a:ext uri="{FF2B5EF4-FFF2-40B4-BE49-F238E27FC236}">
                <a16:creationId xmlns:a16="http://schemas.microsoft.com/office/drawing/2014/main" id="{B1F92428-1029-E151-3FFA-117904C3DC49}"/>
              </a:ext>
            </a:extLst>
          </p:cNvPr>
          <p:cNvSpPr/>
          <p:nvPr/>
        </p:nvSpPr>
        <p:spPr>
          <a:xfrm>
            <a:off x="7082026" y="4414179"/>
            <a:ext cx="500990" cy="601626"/>
          </a:xfrm>
          <a:custGeom>
            <a:avLst/>
            <a:gdLst/>
            <a:ahLst/>
            <a:cxnLst/>
            <a:rect l="l" t="t" r="r" b="b"/>
            <a:pathLst>
              <a:path w="500990" h="601626">
                <a:moveTo>
                  <a:pt x="0" y="0"/>
                </a:moveTo>
                <a:lnTo>
                  <a:pt x="500990" y="0"/>
                </a:lnTo>
                <a:lnTo>
                  <a:pt x="500990" y="601626"/>
                </a:lnTo>
                <a:lnTo>
                  <a:pt x="0" y="60162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fr-FR"/>
          </a:p>
        </p:txBody>
      </p:sp>
      <p:sp>
        <p:nvSpPr>
          <p:cNvPr id="10" name="Freeform 5">
            <a:extLst>
              <a:ext uri="{FF2B5EF4-FFF2-40B4-BE49-F238E27FC236}">
                <a16:creationId xmlns:a16="http://schemas.microsoft.com/office/drawing/2014/main" id="{63C61F67-02B3-0694-77E8-FEEAF1349F45}"/>
              </a:ext>
            </a:extLst>
          </p:cNvPr>
          <p:cNvSpPr/>
          <p:nvPr/>
        </p:nvSpPr>
        <p:spPr>
          <a:xfrm>
            <a:off x="7082026" y="3132174"/>
            <a:ext cx="500990" cy="601626"/>
          </a:xfrm>
          <a:custGeom>
            <a:avLst/>
            <a:gdLst/>
            <a:ahLst/>
            <a:cxnLst/>
            <a:rect l="l" t="t" r="r" b="b"/>
            <a:pathLst>
              <a:path w="500990" h="601626">
                <a:moveTo>
                  <a:pt x="0" y="0"/>
                </a:moveTo>
                <a:lnTo>
                  <a:pt x="500990" y="0"/>
                </a:lnTo>
                <a:lnTo>
                  <a:pt x="500990" y="601626"/>
                </a:lnTo>
                <a:lnTo>
                  <a:pt x="0" y="60162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fr-FR"/>
          </a:p>
        </p:txBody>
      </p:sp>
      <p:sp>
        <p:nvSpPr>
          <p:cNvPr id="12" name="Freeform 6">
            <a:extLst>
              <a:ext uri="{FF2B5EF4-FFF2-40B4-BE49-F238E27FC236}">
                <a16:creationId xmlns:a16="http://schemas.microsoft.com/office/drawing/2014/main" id="{1B067EF7-DA40-C94E-2AC5-0FBE3C339A30}"/>
              </a:ext>
            </a:extLst>
          </p:cNvPr>
          <p:cNvSpPr/>
          <p:nvPr/>
        </p:nvSpPr>
        <p:spPr>
          <a:xfrm>
            <a:off x="7082026" y="7353300"/>
            <a:ext cx="500990" cy="601626"/>
          </a:xfrm>
          <a:custGeom>
            <a:avLst/>
            <a:gdLst/>
            <a:ahLst/>
            <a:cxnLst/>
            <a:rect l="l" t="t" r="r" b="b"/>
            <a:pathLst>
              <a:path w="500990" h="601626">
                <a:moveTo>
                  <a:pt x="0" y="0"/>
                </a:moveTo>
                <a:lnTo>
                  <a:pt x="500990" y="0"/>
                </a:lnTo>
                <a:lnTo>
                  <a:pt x="500990" y="601625"/>
                </a:lnTo>
                <a:lnTo>
                  <a:pt x="0" y="60162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fr-FR"/>
          </a:p>
        </p:txBody>
      </p:sp>
      <p:sp>
        <p:nvSpPr>
          <p:cNvPr id="13" name="TextBox 13">
            <a:extLst>
              <a:ext uri="{FF2B5EF4-FFF2-40B4-BE49-F238E27FC236}">
                <a16:creationId xmlns:a16="http://schemas.microsoft.com/office/drawing/2014/main" id="{39474BC8-F639-B648-5C11-C6F82437D6DB}"/>
              </a:ext>
            </a:extLst>
          </p:cNvPr>
          <p:cNvSpPr txBox="1"/>
          <p:nvPr/>
        </p:nvSpPr>
        <p:spPr>
          <a:xfrm>
            <a:off x="7848600" y="4520505"/>
            <a:ext cx="9220200" cy="3231654"/>
          </a:xfrm>
          <a:prstGeom prst="rect">
            <a:avLst/>
          </a:prstGeom>
        </p:spPr>
        <p:txBody>
          <a:bodyPr wrap="square" lIns="0" tIns="0" rIns="0" bIns="0" rtlCol="0" anchor="t">
            <a:spAutoFit/>
          </a:bodyPr>
          <a:lstStyle/>
          <a:p>
            <a:pPr algn="l"/>
            <a:r>
              <a:rPr lang="fr-CA" sz="3000" spc="30" noProof="1">
                <a:solidFill>
                  <a:srgbClr val="141724"/>
                </a:solidFill>
                <a:latin typeface="MuktaMahee Bold"/>
                <a:ea typeface="MuktaMahee Bold"/>
                <a:cs typeface="MuktaMahee Bold"/>
                <a:sym typeface="Mukta Mahee"/>
              </a:rPr>
              <a:t>Besoins comme accompagnateur :</a:t>
            </a:r>
          </a:p>
          <a:p>
            <a:pPr marL="914400" lvl="1" indent="-457200">
              <a:buFontTx/>
              <a:buChar char="-"/>
            </a:pPr>
            <a:r>
              <a:rPr lang="fr-CA" sz="3000" spc="30" noProof="1">
                <a:solidFill>
                  <a:srgbClr val="141724"/>
                </a:solidFill>
                <a:latin typeface="MuktaMahee Bold"/>
                <a:ea typeface="MuktaMahee Bold"/>
                <a:cs typeface="MuktaMahee Bold"/>
                <a:sym typeface="Mukta Mahee"/>
              </a:rPr>
              <a:t>Connaissances 2 troubles</a:t>
            </a:r>
          </a:p>
          <a:p>
            <a:pPr marL="914400" lvl="1" indent="-457200">
              <a:buFontTx/>
              <a:buChar char="-"/>
            </a:pPr>
            <a:r>
              <a:rPr lang="fr-CA" sz="3000" spc="30" noProof="1">
                <a:solidFill>
                  <a:srgbClr val="141724"/>
                </a:solidFill>
                <a:latin typeface="MuktaMahee Bold"/>
                <a:ea typeface="MuktaMahee Bold"/>
                <a:cs typeface="MuktaMahee Bold"/>
                <a:sym typeface="Mukta Mahee"/>
              </a:rPr>
              <a:t>Habiletés : crises, ressources, interventions adéquates</a:t>
            </a:r>
          </a:p>
          <a:p>
            <a:pPr marL="914400" lvl="1" indent="-457200">
              <a:buFontTx/>
              <a:buChar char="-"/>
            </a:pPr>
            <a:r>
              <a:rPr lang="fr-CA" sz="3000" spc="30" noProof="1">
                <a:solidFill>
                  <a:srgbClr val="141724"/>
                </a:solidFill>
                <a:latin typeface="MuktaMahee Bold"/>
                <a:ea typeface="MuktaMahee Bold"/>
                <a:cs typeface="MuktaMahee Bold"/>
                <a:sym typeface="Mukta Mahee"/>
              </a:rPr>
              <a:t>Comprendre les services pour soutenir des décisions éclairées</a:t>
            </a:r>
          </a:p>
          <a:p>
            <a:pPr marL="914400" lvl="1" indent="-457200">
              <a:buFontTx/>
              <a:buChar char="-"/>
            </a:pPr>
            <a:endParaRPr lang="fr-CA" sz="3000" spc="30" noProof="1">
              <a:solidFill>
                <a:srgbClr val="141724"/>
              </a:solidFill>
              <a:latin typeface="MuktaMahee Bold"/>
              <a:ea typeface="MuktaMahee Bold"/>
              <a:cs typeface="MuktaMahee Bold"/>
              <a:sym typeface="Mukta Mahee"/>
            </a:endParaRPr>
          </a:p>
        </p:txBody>
      </p:sp>
      <p:sp>
        <p:nvSpPr>
          <p:cNvPr id="15" name="TextBox 15">
            <a:extLst>
              <a:ext uri="{FF2B5EF4-FFF2-40B4-BE49-F238E27FC236}">
                <a16:creationId xmlns:a16="http://schemas.microsoft.com/office/drawing/2014/main" id="{42765A1A-82C6-5BB8-8B09-231E1C0563ED}"/>
              </a:ext>
            </a:extLst>
          </p:cNvPr>
          <p:cNvSpPr txBox="1"/>
          <p:nvPr/>
        </p:nvSpPr>
        <p:spPr>
          <a:xfrm>
            <a:off x="7848600" y="3238500"/>
            <a:ext cx="9601200" cy="1000274"/>
          </a:xfrm>
          <a:prstGeom prst="rect">
            <a:avLst/>
          </a:prstGeom>
        </p:spPr>
        <p:txBody>
          <a:bodyPr wrap="square" lIns="0" tIns="0" rIns="0" bIns="0" rtlCol="0" anchor="t">
            <a:spAutoFit/>
          </a:bodyPr>
          <a:lstStyle/>
          <a:p>
            <a:pPr algn="l">
              <a:lnSpc>
                <a:spcPts val="3900"/>
              </a:lnSpc>
            </a:pPr>
            <a:r>
              <a:rPr lang="fr-CA" sz="3000" spc="30" noProof="1">
                <a:solidFill>
                  <a:srgbClr val="141724"/>
                </a:solidFill>
                <a:latin typeface="MuktaMahee Bold"/>
                <a:ea typeface="MuktaMahee Bold"/>
                <a:cs typeface="MuktaMahee Bold"/>
                <a:sym typeface="Mukta Mahee"/>
              </a:rPr>
              <a:t>Processus : Ça va passer ? C’est un processus normal ? Quoi changer pour que cela revienne comme avant ? </a:t>
            </a:r>
          </a:p>
        </p:txBody>
      </p:sp>
      <p:sp>
        <p:nvSpPr>
          <p:cNvPr id="20" name="TextBox 16">
            <a:extLst>
              <a:ext uri="{FF2B5EF4-FFF2-40B4-BE49-F238E27FC236}">
                <a16:creationId xmlns:a16="http://schemas.microsoft.com/office/drawing/2014/main" id="{97CD8F1D-9733-17ED-EFFE-C8FEEEB7CA32}"/>
              </a:ext>
            </a:extLst>
          </p:cNvPr>
          <p:cNvSpPr txBox="1"/>
          <p:nvPr/>
        </p:nvSpPr>
        <p:spPr>
          <a:xfrm>
            <a:off x="7848600" y="7459625"/>
            <a:ext cx="9410700" cy="2500685"/>
          </a:xfrm>
          <a:prstGeom prst="rect">
            <a:avLst/>
          </a:prstGeom>
        </p:spPr>
        <p:txBody>
          <a:bodyPr wrap="square" lIns="0" tIns="0" rIns="0" bIns="0" rtlCol="0" anchor="t">
            <a:spAutoFit/>
          </a:bodyPr>
          <a:lstStyle/>
          <a:p>
            <a:pPr algn="l">
              <a:lnSpc>
                <a:spcPts val="3900"/>
              </a:lnSpc>
            </a:pPr>
            <a:r>
              <a:rPr lang="fr-CA" sz="3000" spc="30" noProof="1">
                <a:solidFill>
                  <a:srgbClr val="141724"/>
                </a:solidFill>
                <a:latin typeface="MuktaMahee Bold"/>
                <a:ea typeface="MuktaMahee Bold"/>
                <a:cs typeface="MuktaMahee Bold"/>
                <a:sym typeface="Mukta Mahee"/>
              </a:rPr>
              <a:t>Implantation : </a:t>
            </a:r>
          </a:p>
          <a:p>
            <a:pPr marL="914400" lvl="1" indent="-457200">
              <a:lnSpc>
                <a:spcPts val="3900"/>
              </a:lnSpc>
              <a:buFontTx/>
              <a:buChar char="-"/>
            </a:pPr>
            <a:r>
              <a:rPr lang="fr-CA" sz="3000" spc="30" noProof="1">
                <a:solidFill>
                  <a:srgbClr val="141724"/>
                </a:solidFill>
                <a:latin typeface="MuktaMahee Bold"/>
                <a:ea typeface="MuktaMahee Bold"/>
                <a:cs typeface="MuktaMahee Bold"/>
                <a:sym typeface="Mukta Mahee"/>
              </a:rPr>
              <a:t>Peu inclus dans les services (18 ans +)</a:t>
            </a:r>
          </a:p>
          <a:p>
            <a:pPr marL="914400" lvl="1" indent="-457200">
              <a:lnSpc>
                <a:spcPts val="3900"/>
              </a:lnSpc>
              <a:buFontTx/>
              <a:buChar char="-"/>
            </a:pPr>
            <a:r>
              <a:rPr lang="fr-CA" sz="3000" spc="30" noProof="1">
                <a:solidFill>
                  <a:srgbClr val="141724"/>
                </a:solidFill>
                <a:latin typeface="MuktaMahee Bold"/>
                <a:ea typeface="MuktaMahee Bold"/>
                <a:cs typeface="MuktaMahee Bold"/>
                <a:sym typeface="Mukta Mahee"/>
              </a:rPr>
              <a:t>Période de la vie intense</a:t>
            </a:r>
          </a:p>
          <a:p>
            <a:pPr marL="914400" lvl="1" indent="-457200">
              <a:lnSpc>
                <a:spcPts val="3900"/>
              </a:lnSpc>
              <a:buFontTx/>
              <a:buChar char="-"/>
            </a:pPr>
            <a:r>
              <a:rPr lang="fr-CA" sz="3000" spc="30" noProof="1">
                <a:solidFill>
                  <a:srgbClr val="141724"/>
                </a:solidFill>
                <a:latin typeface="MuktaMahee Bold"/>
                <a:ea typeface="MuktaMahee Bold"/>
                <a:cs typeface="MuktaMahee Bold"/>
                <a:sym typeface="Mukta Mahee"/>
              </a:rPr>
              <a:t>Offrir souvent des services et publiciser</a:t>
            </a:r>
          </a:p>
          <a:p>
            <a:pPr marL="914400" lvl="1" indent="-457200">
              <a:lnSpc>
                <a:spcPts val="3900"/>
              </a:lnSpc>
              <a:buFontTx/>
              <a:buChar char="-"/>
            </a:pPr>
            <a:r>
              <a:rPr lang="fr-CA" sz="3000" spc="30" noProof="1">
                <a:solidFill>
                  <a:srgbClr val="141724"/>
                </a:solidFill>
                <a:latin typeface="MuktaMahee Bold"/>
                <a:ea typeface="MuktaMahee Bold"/>
                <a:cs typeface="MuktaMahee Bold"/>
                <a:sym typeface="Mukta Mahee"/>
              </a:rPr>
              <a:t>Plusieurs, consommation déjà présente </a:t>
            </a:r>
          </a:p>
        </p:txBody>
      </p:sp>
      <p:pic>
        <p:nvPicPr>
          <p:cNvPr id="19" name="Image 18">
            <a:extLst>
              <a:ext uri="{FF2B5EF4-FFF2-40B4-BE49-F238E27FC236}">
                <a16:creationId xmlns:a16="http://schemas.microsoft.com/office/drawing/2014/main" id="{D35E210F-B5B5-F6BE-14D5-4FCEAB98A7E3}"/>
              </a:ext>
            </a:extLst>
          </p:cNvPr>
          <p:cNvPicPr>
            <a:picLocks noChangeAspect="1"/>
          </p:cNvPicPr>
          <p:nvPr/>
        </p:nvPicPr>
        <p:blipFill>
          <a:blip r:embed="rId12"/>
          <a:stretch>
            <a:fillRect/>
          </a:stretch>
        </p:blipFill>
        <p:spPr>
          <a:xfrm>
            <a:off x="3316861" y="5001815"/>
            <a:ext cx="2837417" cy="4249102"/>
          </a:xfrm>
          <a:prstGeom prst="rect">
            <a:avLst/>
          </a:prstGeom>
          <a:ln w="28575">
            <a:solidFill>
              <a:srgbClr val="F4DFB8"/>
            </a:solidFill>
          </a:ln>
        </p:spPr>
      </p:pic>
      <p:sp>
        <p:nvSpPr>
          <p:cNvPr id="21" name="Freeform 4">
            <a:extLst>
              <a:ext uri="{FF2B5EF4-FFF2-40B4-BE49-F238E27FC236}">
                <a16:creationId xmlns:a16="http://schemas.microsoft.com/office/drawing/2014/main" id="{C44BF3CB-5E90-9CF1-7B91-844569819027}"/>
              </a:ext>
            </a:extLst>
          </p:cNvPr>
          <p:cNvSpPr/>
          <p:nvPr/>
        </p:nvSpPr>
        <p:spPr>
          <a:xfrm>
            <a:off x="439224" y="758978"/>
            <a:ext cx="857250" cy="857250"/>
          </a:xfrm>
          <a:custGeom>
            <a:avLst/>
            <a:gdLst/>
            <a:ahLst/>
            <a:cxnLst/>
            <a:rect l="l" t="t" r="r" b="b"/>
            <a:pathLst>
              <a:path w="857250" h="857250">
                <a:moveTo>
                  <a:pt x="0" y="0"/>
                </a:moveTo>
                <a:lnTo>
                  <a:pt x="857250" y="0"/>
                </a:lnTo>
                <a:lnTo>
                  <a:pt x="857250" y="857250"/>
                </a:lnTo>
                <a:lnTo>
                  <a:pt x="0" y="857250"/>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fr-FR"/>
          </a:p>
        </p:txBody>
      </p:sp>
      <p:sp>
        <p:nvSpPr>
          <p:cNvPr id="4" name="TextBox 11">
            <a:extLst>
              <a:ext uri="{FF2B5EF4-FFF2-40B4-BE49-F238E27FC236}">
                <a16:creationId xmlns:a16="http://schemas.microsoft.com/office/drawing/2014/main" id="{6BFC8A63-3D47-C7F9-0E93-3015D6820696}"/>
              </a:ext>
            </a:extLst>
          </p:cNvPr>
          <p:cNvSpPr txBox="1"/>
          <p:nvPr/>
        </p:nvSpPr>
        <p:spPr>
          <a:xfrm>
            <a:off x="1582266" y="589130"/>
            <a:ext cx="12001500" cy="1179810"/>
          </a:xfrm>
          <a:prstGeom prst="rect">
            <a:avLst/>
          </a:prstGeom>
        </p:spPr>
        <p:txBody>
          <a:bodyPr wrap="square" lIns="0" tIns="0" rIns="0" bIns="0" rtlCol="0" anchor="t">
            <a:spAutoFit/>
          </a:bodyPr>
          <a:lstStyle/>
          <a:p>
            <a:pPr algn="l">
              <a:lnSpc>
                <a:spcPts val="9239"/>
              </a:lnSpc>
            </a:pPr>
            <a:r>
              <a:rPr lang="fr-CA" sz="6599" spc="300" noProof="1">
                <a:solidFill>
                  <a:srgbClr val="5C745C"/>
                </a:solidFill>
                <a:latin typeface="TT Lovelies Script"/>
                <a:ea typeface="TT Lovelies Script"/>
                <a:cs typeface="TT Lovelies Script"/>
                <a:sym typeface="TT Lovelies Script"/>
              </a:rPr>
              <a:t>Le voyage dans la maladie</a:t>
            </a:r>
          </a:p>
        </p:txBody>
      </p:sp>
    </p:spTree>
    <p:extLst>
      <p:ext uri="{BB962C8B-B14F-4D97-AF65-F5344CB8AC3E}">
        <p14:creationId xmlns:p14="http://schemas.microsoft.com/office/powerpoint/2010/main" val="1125268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a:extLst>
            <a:ext uri="{FF2B5EF4-FFF2-40B4-BE49-F238E27FC236}">
              <a16:creationId xmlns:a16="http://schemas.microsoft.com/office/drawing/2014/main" id="{7734B075-8CE5-82B8-8035-C651DE80D6DE}"/>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54E61D23-A2BC-3F8B-5527-27BC09B7CB5E}"/>
              </a:ext>
            </a:extLst>
          </p:cNvPr>
          <p:cNvSpPr/>
          <p:nvPr/>
        </p:nvSpPr>
        <p:spPr>
          <a:xfrm>
            <a:off x="16369268" y="2867377"/>
            <a:ext cx="890032" cy="0"/>
          </a:xfrm>
          <a:prstGeom prst="line">
            <a:avLst/>
          </a:prstGeom>
          <a:ln w="38100" cap="flat">
            <a:solidFill>
              <a:srgbClr val="F4DEB8"/>
            </a:solidFill>
            <a:prstDash val="solid"/>
            <a:headEnd type="none" w="sm" len="sm"/>
            <a:tailEnd type="none" w="sm" len="sm"/>
          </a:ln>
        </p:spPr>
        <p:txBody>
          <a:bodyPr/>
          <a:lstStyle/>
          <a:p>
            <a:endParaRPr lang="fr-CA" dirty="0"/>
          </a:p>
        </p:txBody>
      </p:sp>
      <p:sp>
        <p:nvSpPr>
          <p:cNvPr id="3" name="Freeform 3">
            <a:extLst>
              <a:ext uri="{FF2B5EF4-FFF2-40B4-BE49-F238E27FC236}">
                <a16:creationId xmlns:a16="http://schemas.microsoft.com/office/drawing/2014/main" id="{DFD32601-A429-8697-5C0F-C136BEBAFADD}"/>
              </a:ext>
            </a:extLst>
          </p:cNvPr>
          <p:cNvSpPr/>
          <p:nvPr/>
        </p:nvSpPr>
        <p:spPr>
          <a:xfrm rot="-933232" flipV="1">
            <a:off x="920412" y="2396858"/>
            <a:ext cx="2767675" cy="2696227"/>
          </a:xfrm>
          <a:custGeom>
            <a:avLst/>
            <a:gdLst/>
            <a:ahLst/>
            <a:cxnLst/>
            <a:rect l="l" t="t" r="r" b="b"/>
            <a:pathLst>
              <a:path w="2767675" h="2696227">
                <a:moveTo>
                  <a:pt x="0" y="2696227"/>
                </a:moveTo>
                <a:lnTo>
                  <a:pt x="2767674" y="2696227"/>
                </a:lnTo>
                <a:lnTo>
                  <a:pt x="2767674" y="0"/>
                </a:lnTo>
                <a:lnTo>
                  <a:pt x="0" y="0"/>
                </a:lnTo>
                <a:lnTo>
                  <a:pt x="0" y="269622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dirty="0"/>
          </a:p>
        </p:txBody>
      </p:sp>
      <p:sp>
        <p:nvSpPr>
          <p:cNvPr id="8" name="Freeform 8">
            <a:extLst>
              <a:ext uri="{FF2B5EF4-FFF2-40B4-BE49-F238E27FC236}">
                <a16:creationId xmlns:a16="http://schemas.microsoft.com/office/drawing/2014/main" id="{AA823E99-5294-61CB-54E7-EB2E3B49F023}"/>
              </a:ext>
            </a:extLst>
          </p:cNvPr>
          <p:cNvSpPr/>
          <p:nvPr/>
        </p:nvSpPr>
        <p:spPr>
          <a:xfrm rot="-10464619" flipH="1">
            <a:off x="-2910870" y="7170707"/>
            <a:ext cx="7273993" cy="5082605"/>
          </a:xfrm>
          <a:custGeom>
            <a:avLst/>
            <a:gdLst/>
            <a:ahLst/>
            <a:cxnLst/>
            <a:rect l="l" t="t" r="r" b="b"/>
            <a:pathLst>
              <a:path w="7273993" h="5082605">
                <a:moveTo>
                  <a:pt x="7273992" y="0"/>
                </a:moveTo>
                <a:lnTo>
                  <a:pt x="0" y="0"/>
                </a:lnTo>
                <a:lnTo>
                  <a:pt x="0" y="5082606"/>
                </a:lnTo>
                <a:lnTo>
                  <a:pt x="7273992" y="5082606"/>
                </a:lnTo>
                <a:lnTo>
                  <a:pt x="7273992"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fr-CA" dirty="0"/>
          </a:p>
        </p:txBody>
      </p:sp>
      <p:sp>
        <p:nvSpPr>
          <p:cNvPr id="9" name="Freeform 9">
            <a:extLst>
              <a:ext uri="{FF2B5EF4-FFF2-40B4-BE49-F238E27FC236}">
                <a16:creationId xmlns:a16="http://schemas.microsoft.com/office/drawing/2014/main" id="{4D675EA1-E288-160D-B014-682256546786}"/>
              </a:ext>
            </a:extLst>
          </p:cNvPr>
          <p:cNvSpPr/>
          <p:nvPr/>
        </p:nvSpPr>
        <p:spPr>
          <a:xfrm rot="-3020274">
            <a:off x="15422092" y="8026713"/>
            <a:ext cx="6111783" cy="5018524"/>
          </a:xfrm>
          <a:custGeom>
            <a:avLst/>
            <a:gdLst/>
            <a:ahLst/>
            <a:cxnLst/>
            <a:rect l="l" t="t" r="r" b="b"/>
            <a:pathLst>
              <a:path w="6111783" h="5018524">
                <a:moveTo>
                  <a:pt x="0" y="0"/>
                </a:moveTo>
                <a:lnTo>
                  <a:pt x="6111783" y="0"/>
                </a:lnTo>
                <a:lnTo>
                  <a:pt x="6111783" y="5018523"/>
                </a:lnTo>
                <a:lnTo>
                  <a:pt x="0" y="5018523"/>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fr-CA" dirty="0"/>
          </a:p>
        </p:txBody>
      </p:sp>
      <p:sp>
        <p:nvSpPr>
          <p:cNvPr id="11" name="TextBox 11">
            <a:extLst>
              <a:ext uri="{FF2B5EF4-FFF2-40B4-BE49-F238E27FC236}">
                <a16:creationId xmlns:a16="http://schemas.microsoft.com/office/drawing/2014/main" id="{9D7B8309-F03D-6043-A052-49E6683E0A09}"/>
              </a:ext>
            </a:extLst>
          </p:cNvPr>
          <p:cNvSpPr txBox="1"/>
          <p:nvPr/>
        </p:nvSpPr>
        <p:spPr>
          <a:xfrm>
            <a:off x="1582266" y="589130"/>
            <a:ext cx="12001500" cy="1179810"/>
          </a:xfrm>
          <a:prstGeom prst="rect">
            <a:avLst/>
          </a:prstGeom>
        </p:spPr>
        <p:txBody>
          <a:bodyPr wrap="square" lIns="0" tIns="0" rIns="0" bIns="0" rtlCol="0" anchor="t">
            <a:spAutoFit/>
          </a:bodyPr>
          <a:lstStyle/>
          <a:p>
            <a:pPr algn="l">
              <a:lnSpc>
                <a:spcPts val="9239"/>
              </a:lnSpc>
            </a:pPr>
            <a:r>
              <a:rPr lang="fr-CA" sz="6599" spc="300" noProof="1">
                <a:solidFill>
                  <a:srgbClr val="5C745C"/>
                </a:solidFill>
                <a:latin typeface="TT Lovelies Script"/>
                <a:ea typeface="TT Lovelies Script"/>
                <a:cs typeface="TT Lovelies Script"/>
                <a:sym typeface="TT Lovelies Script"/>
              </a:rPr>
              <a:t>Le voyage dans la maladie</a:t>
            </a:r>
          </a:p>
        </p:txBody>
      </p:sp>
      <p:sp>
        <p:nvSpPr>
          <p:cNvPr id="16" name="TextBox 16">
            <a:extLst>
              <a:ext uri="{FF2B5EF4-FFF2-40B4-BE49-F238E27FC236}">
                <a16:creationId xmlns:a16="http://schemas.microsoft.com/office/drawing/2014/main" id="{3703F612-E09C-A038-1DAD-4D14C7A594C9}"/>
              </a:ext>
            </a:extLst>
          </p:cNvPr>
          <p:cNvSpPr txBox="1"/>
          <p:nvPr/>
        </p:nvSpPr>
        <p:spPr>
          <a:xfrm>
            <a:off x="15069250" y="2627983"/>
            <a:ext cx="1300018" cy="461665"/>
          </a:xfrm>
          <a:prstGeom prst="rect">
            <a:avLst/>
          </a:prstGeom>
        </p:spPr>
        <p:txBody>
          <a:bodyPr lIns="0" tIns="0" rIns="0" bIns="0" rtlCol="0" anchor="t">
            <a:spAutoFit/>
          </a:bodyPr>
          <a:lstStyle/>
          <a:p>
            <a:pPr algn="l">
              <a:lnSpc>
                <a:spcPts val="3640"/>
              </a:lnSpc>
            </a:pPr>
            <a:r>
              <a:rPr lang="fr-CA" sz="2800" spc="28" dirty="0">
                <a:solidFill>
                  <a:srgbClr val="141724"/>
                </a:solidFill>
                <a:latin typeface="MuktaMahee Bold"/>
                <a:ea typeface="MuktaMahee Bold"/>
                <a:cs typeface="MuktaMahee Bold"/>
                <a:sym typeface="Mukta Mahee"/>
              </a:rPr>
              <a:t>Page 13</a:t>
            </a:r>
          </a:p>
        </p:txBody>
      </p:sp>
      <p:sp>
        <p:nvSpPr>
          <p:cNvPr id="17" name="Freeform 17">
            <a:extLst>
              <a:ext uri="{FF2B5EF4-FFF2-40B4-BE49-F238E27FC236}">
                <a16:creationId xmlns:a16="http://schemas.microsoft.com/office/drawing/2014/main" id="{1929F341-5EE9-B985-8BB4-C823D1DD1DFB}"/>
              </a:ext>
            </a:extLst>
          </p:cNvPr>
          <p:cNvSpPr/>
          <p:nvPr/>
        </p:nvSpPr>
        <p:spPr>
          <a:xfrm rot="-5623371">
            <a:off x="15730313" y="8644278"/>
            <a:ext cx="2167940" cy="2323044"/>
          </a:xfrm>
          <a:custGeom>
            <a:avLst/>
            <a:gdLst/>
            <a:ahLst/>
            <a:cxnLst/>
            <a:rect l="l" t="t" r="r" b="b"/>
            <a:pathLst>
              <a:path w="2167940" h="2323044">
                <a:moveTo>
                  <a:pt x="0" y="0"/>
                </a:moveTo>
                <a:lnTo>
                  <a:pt x="2167940" y="0"/>
                </a:lnTo>
                <a:lnTo>
                  <a:pt x="2167940" y="2323045"/>
                </a:lnTo>
                <a:lnTo>
                  <a:pt x="0" y="232304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fr-CA" dirty="0"/>
          </a:p>
        </p:txBody>
      </p:sp>
      <p:sp>
        <p:nvSpPr>
          <p:cNvPr id="12" name="Freeform 6">
            <a:extLst>
              <a:ext uri="{FF2B5EF4-FFF2-40B4-BE49-F238E27FC236}">
                <a16:creationId xmlns:a16="http://schemas.microsoft.com/office/drawing/2014/main" id="{B7C778F8-C53E-D6EF-1AB8-B153F09B40B2}"/>
              </a:ext>
            </a:extLst>
          </p:cNvPr>
          <p:cNvSpPr/>
          <p:nvPr/>
        </p:nvSpPr>
        <p:spPr>
          <a:xfrm>
            <a:off x="9749026" y="2592356"/>
            <a:ext cx="500990" cy="601626"/>
          </a:xfrm>
          <a:custGeom>
            <a:avLst/>
            <a:gdLst/>
            <a:ahLst/>
            <a:cxnLst/>
            <a:rect l="l" t="t" r="r" b="b"/>
            <a:pathLst>
              <a:path w="500990" h="601626">
                <a:moveTo>
                  <a:pt x="0" y="0"/>
                </a:moveTo>
                <a:lnTo>
                  <a:pt x="500990" y="0"/>
                </a:lnTo>
                <a:lnTo>
                  <a:pt x="500990" y="601625"/>
                </a:lnTo>
                <a:lnTo>
                  <a:pt x="0" y="60162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fr-FR"/>
          </a:p>
        </p:txBody>
      </p:sp>
      <p:sp>
        <p:nvSpPr>
          <p:cNvPr id="20" name="TextBox 16">
            <a:extLst>
              <a:ext uri="{FF2B5EF4-FFF2-40B4-BE49-F238E27FC236}">
                <a16:creationId xmlns:a16="http://schemas.microsoft.com/office/drawing/2014/main" id="{B35855B0-8E96-B0EB-CA8A-8357C617209F}"/>
              </a:ext>
            </a:extLst>
          </p:cNvPr>
          <p:cNvSpPr txBox="1"/>
          <p:nvPr/>
        </p:nvSpPr>
        <p:spPr>
          <a:xfrm>
            <a:off x="10515600" y="2698681"/>
            <a:ext cx="9410700" cy="500137"/>
          </a:xfrm>
          <a:prstGeom prst="rect">
            <a:avLst/>
          </a:prstGeom>
        </p:spPr>
        <p:txBody>
          <a:bodyPr wrap="square" lIns="0" tIns="0" rIns="0" bIns="0" rtlCol="0" anchor="t">
            <a:spAutoFit/>
          </a:bodyPr>
          <a:lstStyle/>
          <a:p>
            <a:pPr algn="l">
              <a:lnSpc>
                <a:spcPts val="3900"/>
              </a:lnSpc>
            </a:pPr>
            <a:r>
              <a:rPr lang="fr-CA" sz="3000" spc="30" noProof="1">
                <a:solidFill>
                  <a:srgbClr val="141724"/>
                </a:solidFill>
                <a:latin typeface="MuktaMahee Bold"/>
                <a:ea typeface="MuktaMahee Bold"/>
                <a:cs typeface="MuktaMahee Bold"/>
                <a:sym typeface="Mukta Mahee"/>
              </a:rPr>
              <a:t>Verbatims</a:t>
            </a:r>
          </a:p>
        </p:txBody>
      </p:sp>
      <p:pic>
        <p:nvPicPr>
          <p:cNvPr id="19" name="Image 18">
            <a:extLst>
              <a:ext uri="{FF2B5EF4-FFF2-40B4-BE49-F238E27FC236}">
                <a16:creationId xmlns:a16="http://schemas.microsoft.com/office/drawing/2014/main" id="{1D8E9210-B382-8E8A-F2D9-D140048F5E6F}"/>
              </a:ext>
            </a:extLst>
          </p:cNvPr>
          <p:cNvPicPr>
            <a:picLocks noChangeAspect="1"/>
          </p:cNvPicPr>
          <p:nvPr/>
        </p:nvPicPr>
        <p:blipFill>
          <a:blip r:embed="rId12"/>
          <a:stretch>
            <a:fillRect/>
          </a:stretch>
        </p:blipFill>
        <p:spPr>
          <a:xfrm>
            <a:off x="3316861" y="5001815"/>
            <a:ext cx="2837417" cy="4249102"/>
          </a:xfrm>
          <a:prstGeom prst="rect">
            <a:avLst/>
          </a:prstGeom>
          <a:ln w="28575">
            <a:solidFill>
              <a:srgbClr val="F4DFB8"/>
            </a:solidFill>
          </a:ln>
        </p:spPr>
      </p:pic>
      <p:sp>
        <p:nvSpPr>
          <p:cNvPr id="21" name="Freeform 4">
            <a:extLst>
              <a:ext uri="{FF2B5EF4-FFF2-40B4-BE49-F238E27FC236}">
                <a16:creationId xmlns:a16="http://schemas.microsoft.com/office/drawing/2014/main" id="{095C4BF9-2C72-EC67-6BBE-C6FF1A126C1B}"/>
              </a:ext>
            </a:extLst>
          </p:cNvPr>
          <p:cNvSpPr/>
          <p:nvPr/>
        </p:nvSpPr>
        <p:spPr>
          <a:xfrm>
            <a:off x="439224" y="758978"/>
            <a:ext cx="857250" cy="857250"/>
          </a:xfrm>
          <a:custGeom>
            <a:avLst/>
            <a:gdLst/>
            <a:ahLst/>
            <a:cxnLst/>
            <a:rect l="l" t="t" r="r" b="b"/>
            <a:pathLst>
              <a:path w="857250" h="857250">
                <a:moveTo>
                  <a:pt x="0" y="0"/>
                </a:moveTo>
                <a:lnTo>
                  <a:pt x="857250" y="0"/>
                </a:lnTo>
                <a:lnTo>
                  <a:pt x="857250" y="857250"/>
                </a:lnTo>
                <a:lnTo>
                  <a:pt x="0" y="857250"/>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fr-FR"/>
          </a:p>
        </p:txBody>
      </p:sp>
      <p:sp>
        <p:nvSpPr>
          <p:cNvPr id="5" name="ZoneTexte 4">
            <a:extLst>
              <a:ext uri="{FF2B5EF4-FFF2-40B4-BE49-F238E27FC236}">
                <a16:creationId xmlns:a16="http://schemas.microsoft.com/office/drawing/2014/main" id="{C29B44F4-C035-E543-16E4-859D8B457820}"/>
              </a:ext>
            </a:extLst>
          </p:cNvPr>
          <p:cNvSpPr txBox="1"/>
          <p:nvPr/>
        </p:nvSpPr>
        <p:spPr>
          <a:xfrm>
            <a:off x="7141965" y="3389022"/>
            <a:ext cx="9257783" cy="6408101"/>
          </a:xfrm>
          <a:prstGeom prst="rect">
            <a:avLst/>
          </a:prstGeom>
          <a:noFill/>
        </p:spPr>
        <p:txBody>
          <a:bodyPr wrap="square">
            <a:spAutoFit/>
          </a:bodyPr>
          <a:lstStyle/>
          <a:p>
            <a:pPr marL="449580" algn="just">
              <a:lnSpc>
                <a:spcPct val="200000"/>
              </a:lnSpc>
              <a:spcAft>
                <a:spcPts val="800"/>
              </a:spcAft>
              <a:buNone/>
            </a:pPr>
            <a:r>
              <a:rPr lang="fr-CA" sz="1800" kern="100" dirty="0">
                <a:effectLst/>
                <a:latin typeface="Arial" panose="020B0604020202020204" pitchFamily="34" charset="0"/>
                <a:ea typeface="Aptos" panose="020B0004020202020204" pitchFamily="34" charset="0"/>
                <a:cs typeface="Arial" panose="020B0604020202020204" pitchFamily="34" charset="0"/>
              </a:rPr>
              <a:t>« </a:t>
            </a:r>
            <a:r>
              <a:rPr lang="fr-CA" sz="1800" i="1" kern="100" dirty="0">
                <a:effectLst/>
                <a:latin typeface="Arial" panose="020B0604020202020204" pitchFamily="34" charset="0"/>
                <a:ea typeface="Aptos" panose="020B0004020202020204" pitchFamily="34" charset="0"/>
                <a:cs typeface="Arial" panose="020B0604020202020204" pitchFamily="34" charset="0"/>
              </a:rPr>
              <a:t>Mais je pense que ça nous prendrait comme des formations pour proches aidants. Parce que tu sais, quand il y a des crises, on ne sait pas, on apprend en direct. Moi je serais prête à payer pour avoir une formation qui me dirait : là il est en crise, voici la meilleure chose à faire. Est-ce de le quitter ? Est-ce de rester ? À un moment donné tu le sais plus</a:t>
            </a:r>
            <a:r>
              <a:rPr lang="fr-CA" sz="1800" kern="100" dirty="0">
                <a:effectLst/>
                <a:latin typeface="Arial" panose="020B0604020202020204" pitchFamily="34" charset="0"/>
                <a:ea typeface="Aptos" panose="020B0004020202020204" pitchFamily="34" charset="0"/>
                <a:cs typeface="Arial" panose="020B0604020202020204" pitchFamily="34" charset="0"/>
              </a:rPr>
              <a:t>. ». Monique</a:t>
            </a:r>
            <a:r>
              <a:rPr lang="fr-CA" sz="1800" kern="100">
                <a:effectLst/>
                <a:latin typeface="Arial" panose="020B0604020202020204" pitchFamily="34" charset="0"/>
                <a:ea typeface="Aptos" panose="020B0004020202020204" pitchFamily="34" charset="0"/>
                <a:cs typeface="Arial" panose="020B0604020202020204" pitchFamily="34" charset="0"/>
              </a:rPr>
              <a:t>, sœur</a:t>
            </a:r>
          </a:p>
          <a:p>
            <a:pPr marL="449580" algn="just">
              <a:lnSpc>
                <a:spcPct val="200000"/>
              </a:lnSpc>
              <a:spcAft>
                <a:spcPts val="800"/>
              </a:spcAft>
              <a:buNone/>
            </a:pPr>
            <a:endParaRPr lang="fr-CA" sz="1800" kern="100" dirty="0">
              <a:effectLst/>
              <a:latin typeface="Arial" panose="020B0604020202020204" pitchFamily="34" charset="0"/>
              <a:ea typeface="Aptos" panose="020B0004020202020204" pitchFamily="34" charset="0"/>
              <a:cs typeface="Arial" panose="020B0604020202020204" pitchFamily="34" charset="0"/>
            </a:endParaRPr>
          </a:p>
          <a:p>
            <a:pPr marL="449580" algn="just">
              <a:lnSpc>
                <a:spcPct val="200000"/>
              </a:lnSpc>
              <a:spcAft>
                <a:spcPts val="800"/>
              </a:spcAft>
            </a:pPr>
            <a:r>
              <a:rPr lang="fr-CA" dirty="0"/>
              <a:t>Son fils nouvellement en situation d’itinérance : « </a:t>
            </a:r>
            <a:r>
              <a:rPr lang="fr-CA" i="1" dirty="0"/>
              <a:t>Je fais quoi moi? Je ne connais pas ça! Il va finir où? La rue, la prostitution, le suicide, je le vois dans ses yeux la détresse. Et je sais que moi je suis protectrice, je veux le protéger. Va-t-il vraiment apprendre de cette situation? De cette détresse? </a:t>
            </a:r>
            <a:r>
              <a:rPr lang="fr-CA" dirty="0"/>
              <a:t>». Julia, mère</a:t>
            </a:r>
          </a:p>
          <a:p>
            <a:pPr marL="449580" algn="just">
              <a:lnSpc>
                <a:spcPct val="200000"/>
              </a:lnSpc>
              <a:spcAft>
                <a:spcPts val="800"/>
              </a:spcAft>
              <a:buNone/>
            </a:pPr>
            <a:endParaRPr lang="fr-CA" kern="100" dirty="0">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358783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a:extLst>
            <a:ext uri="{FF2B5EF4-FFF2-40B4-BE49-F238E27FC236}">
              <a16:creationId xmlns:a16="http://schemas.microsoft.com/office/drawing/2014/main" id="{3B6AAFB3-3739-1460-BF4E-036B088CD975}"/>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158DDC76-710A-11EE-B987-D70617F80AF3}"/>
              </a:ext>
            </a:extLst>
          </p:cNvPr>
          <p:cNvSpPr/>
          <p:nvPr/>
        </p:nvSpPr>
        <p:spPr>
          <a:xfrm>
            <a:off x="16369268" y="2867377"/>
            <a:ext cx="890032" cy="0"/>
          </a:xfrm>
          <a:prstGeom prst="line">
            <a:avLst/>
          </a:prstGeom>
          <a:ln w="38100" cap="flat">
            <a:solidFill>
              <a:srgbClr val="F4DEB8"/>
            </a:solidFill>
            <a:prstDash val="solid"/>
            <a:headEnd type="none" w="sm" len="sm"/>
            <a:tailEnd type="none" w="sm" len="sm"/>
          </a:ln>
        </p:spPr>
        <p:txBody>
          <a:bodyPr/>
          <a:lstStyle/>
          <a:p>
            <a:endParaRPr lang="fr-CA" dirty="0"/>
          </a:p>
        </p:txBody>
      </p:sp>
      <p:sp>
        <p:nvSpPr>
          <p:cNvPr id="3" name="Freeform 3">
            <a:extLst>
              <a:ext uri="{FF2B5EF4-FFF2-40B4-BE49-F238E27FC236}">
                <a16:creationId xmlns:a16="http://schemas.microsoft.com/office/drawing/2014/main" id="{110EE22E-C66C-352C-FE33-A9A8358B6D47}"/>
              </a:ext>
            </a:extLst>
          </p:cNvPr>
          <p:cNvSpPr/>
          <p:nvPr/>
        </p:nvSpPr>
        <p:spPr>
          <a:xfrm rot="-933232" flipV="1">
            <a:off x="920412" y="2396858"/>
            <a:ext cx="2767675" cy="2696227"/>
          </a:xfrm>
          <a:custGeom>
            <a:avLst/>
            <a:gdLst/>
            <a:ahLst/>
            <a:cxnLst/>
            <a:rect l="l" t="t" r="r" b="b"/>
            <a:pathLst>
              <a:path w="2767675" h="2696227">
                <a:moveTo>
                  <a:pt x="0" y="2696227"/>
                </a:moveTo>
                <a:lnTo>
                  <a:pt x="2767674" y="2696227"/>
                </a:lnTo>
                <a:lnTo>
                  <a:pt x="2767674" y="0"/>
                </a:lnTo>
                <a:lnTo>
                  <a:pt x="0" y="0"/>
                </a:lnTo>
                <a:lnTo>
                  <a:pt x="0" y="269622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dirty="0"/>
          </a:p>
        </p:txBody>
      </p:sp>
      <p:sp>
        <p:nvSpPr>
          <p:cNvPr id="8" name="Freeform 8">
            <a:extLst>
              <a:ext uri="{FF2B5EF4-FFF2-40B4-BE49-F238E27FC236}">
                <a16:creationId xmlns:a16="http://schemas.microsoft.com/office/drawing/2014/main" id="{2A9ED9DC-C073-59F6-E076-4D428CFF8F47}"/>
              </a:ext>
            </a:extLst>
          </p:cNvPr>
          <p:cNvSpPr/>
          <p:nvPr/>
        </p:nvSpPr>
        <p:spPr>
          <a:xfrm rot="-10464619" flipH="1">
            <a:off x="-2910870" y="7170707"/>
            <a:ext cx="7273993" cy="5082605"/>
          </a:xfrm>
          <a:custGeom>
            <a:avLst/>
            <a:gdLst/>
            <a:ahLst/>
            <a:cxnLst/>
            <a:rect l="l" t="t" r="r" b="b"/>
            <a:pathLst>
              <a:path w="7273993" h="5082605">
                <a:moveTo>
                  <a:pt x="7273992" y="0"/>
                </a:moveTo>
                <a:lnTo>
                  <a:pt x="0" y="0"/>
                </a:lnTo>
                <a:lnTo>
                  <a:pt x="0" y="5082606"/>
                </a:lnTo>
                <a:lnTo>
                  <a:pt x="7273992" y="5082606"/>
                </a:lnTo>
                <a:lnTo>
                  <a:pt x="7273992"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fr-CA" dirty="0"/>
          </a:p>
        </p:txBody>
      </p:sp>
      <p:sp>
        <p:nvSpPr>
          <p:cNvPr id="9" name="Freeform 9">
            <a:extLst>
              <a:ext uri="{FF2B5EF4-FFF2-40B4-BE49-F238E27FC236}">
                <a16:creationId xmlns:a16="http://schemas.microsoft.com/office/drawing/2014/main" id="{59D49173-D5B4-54D5-EAE6-19062100574F}"/>
              </a:ext>
            </a:extLst>
          </p:cNvPr>
          <p:cNvSpPr/>
          <p:nvPr/>
        </p:nvSpPr>
        <p:spPr>
          <a:xfrm rot="-3020274">
            <a:off x="14515750" y="8032008"/>
            <a:ext cx="6111783" cy="5018524"/>
          </a:xfrm>
          <a:custGeom>
            <a:avLst/>
            <a:gdLst/>
            <a:ahLst/>
            <a:cxnLst/>
            <a:rect l="l" t="t" r="r" b="b"/>
            <a:pathLst>
              <a:path w="6111783" h="5018524">
                <a:moveTo>
                  <a:pt x="0" y="0"/>
                </a:moveTo>
                <a:lnTo>
                  <a:pt x="6111783" y="0"/>
                </a:lnTo>
                <a:lnTo>
                  <a:pt x="6111783" y="5018523"/>
                </a:lnTo>
                <a:lnTo>
                  <a:pt x="0" y="5018523"/>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fr-CA" dirty="0"/>
          </a:p>
        </p:txBody>
      </p:sp>
      <p:sp>
        <p:nvSpPr>
          <p:cNvPr id="16" name="TextBox 16">
            <a:extLst>
              <a:ext uri="{FF2B5EF4-FFF2-40B4-BE49-F238E27FC236}">
                <a16:creationId xmlns:a16="http://schemas.microsoft.com/office/drawing/2014/main" id="{32224D42-4D5E-7B78-C0A2-49CE6FE55AE1}"/>
              </a:ext>
            </a:extLst>
          </p:cNvPr>
          <p:cNvSpPr txBox="1"/>
          <p:nvPr/>
        </p:nvSpPr>
        <p:spPr>
          <a:xfrm>
            <a:off x="15069250" y="2627983"/>
            <a:ext cx="1300018" cy="461665"/>
          </a:xfrm>
          <a:prstGeom prst="rect">
            <a:avLst/>
          </a:prstGeom>
        </p:spPr>
        <p:txBody>
          <a:bodyPr lIns="0" tIns="0" rIns="0" bIns="0" rtlCol="0" anchor="t">
            <a:spAutoFit/>
          </a:bodyPr>
          <a:lstStyle/>
          <a:p>
            <a:pPr algn="l">
              <a:lnSpc>
                <a:spcPts val="3640"/>
              </a:lnSpc>
            </a:pPr>
            <a:r>
              <a:rPr lang="fr-CA" sz="2800" spc="28" dirty="0">
                <a:solidFill>
                  <a:srgbClr val="141724"/>
                </a:solidFill>
                <a:latin typeface="MuktaMahee Bold"/>
                <a:ea typeface="MuktaMahee Bold"/>
                <a:cs typeface="MuktaMahee Bold"/>
                <a:sym typeface="Mukta Mahee"/>
              </a:rPr>
              <a:t>Page 14</a:t>
            </a:r>
          </a:p>
        </p:txBody>
      </p:sp>
      <p:sp>
        <p:nvSpPr>
          <p:cNvPr id="17" name="Freeform 17">
            <a:extLst>
              <a:ext uri="{FF2B5EF4-FFF2-40B4-BE49-F238E27FC236}">
                <a16:creationId xmlns:a16="http://schemas.microsoft.com/office/drawing/2014/main" id="{DB75A0FB-7E6B-730E-0CBC-7D81D2F17B5B}"/>
              </a:ext>
            </a:extLst>
          </p:cNvPr>
          <p:cNvSpPr/>
          <p:nvPr/>
        </p:nvSpPr>
        <p:spPr>
          <a:xfrm rot="-5623371">
            <a:off x="14500860" y="8872878"/>
            <a:ext cx="2167940" cy="2323044"/>
          </a:xfrm>
          <a:custGeom>
            <a:avLst/>
            <a:gdLst/>
            <a:ahLst/>
            <a:cxnLst/>
            <a:rect l="l" t="t" r="r" b="b"/>
            <a:pathLst>
              <a:path w="2167940" h="2323044">
                <a:moveTo>
                  <a:pt x="0" y="0"/>
                </a:moveTo>
                <a:lnTo>
                  <a:pt x="2167940" y="0"/>
                </a:lnTo>
                <a:lnTo>
                  <a:pt x="2167940" y="2323045"/>
                </a:lnTo>
                <a:lnTo>
                  <a:pt x="0" y="232304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fr-CA" dirty="0"/>
          </a:p>
        </p:txBody>
      </p:sp>
      <p:pic>
        <p:nvPicPr>
          <p:cNvPr id="18" name="Image 17">
            <a:extLst>
              <a:ext uri="{FF2B5EF4-FFF2-40B4-BE49-F238E27FC236}">
                <a16:creationId xmlns:a16="http://schemas.microsoft.com/office/drawing/2014/main" id="{BB862184-1694-EBAF-72A6-5627E5FA8180}"/>
              </a:ext>
            </a:extLst>
          </p:cNvPr>
          <p:cNvPicPr>
            <a:picLocks noChangeAspect="1"/>
          </p:cNvPicPr>
          <p:nvPr/>
        </p:nvPicPr>
        <p:blipFill>
          <a:blip r:embed="rId10"/>
          <a:srcRect t="4594" b="8886"/>
          <a:stretch>
            <a:fillRect/>
          </a:stretch>
        </p:blipFill>
        <p:spPr>
          <a:xfrm>
            <a:off x="5360942" y="3924300"/>
            <a:ext cx="3274069" cy="4249102"/>
          </a:xfrm>
          <a:prstGeom prst="rect">
            <a:avLst/>
          </a:prstGeom>
          <a:ln w="28575">
            <a:solidFill>
              <a:srgbClr val="F4DFB8"/>
            </a:solidFill>
          </a:ln>
        </p:spPr>
      </p:pic>
      <p:sp>
        <p:nvSpPr>
          <p:cNvPr id="13" name="TextBox 13">
            <a:extLst>
              <a:ext uri="{FF2B5EF4-FFF2-40B4-BE49-F238E27FC236}">
                <a16:creationId xmlns:a16="http://schemas.microsoft.com/office/drawing/2014/main" id="{7FC1DD2A-B730-B076-C536-2B036FF72E33}"/>
              </a:ext>
            </a:extLst>
          </p:cNvPr>
          <p:cNvSpPr txBox="1"/>
          <p:nvPr/>
        </p:nvSpPr>
        <p:spPr>
          <a:xfrm>
            <a:off x="10435214" y="4138184"/>
            <a:ext cx="6781884" cy="495300"/>
          </a:xfrm>
          <a:prstGeom prst="rect">
            <a:avLst/>
          </a:prstGeom>
        </p:spPr>
        <p:txBody>
          <a:bodyPr lIns="0" tIns="0" rIns="0" bIns="0" rtlCol="0" anchor="t">
            <a:spAutoFit/>
          </a:bodyPr>
          <a:lstStyle/>
          <a:p>
            <a:pPr algn="l">
              <a:lnSpc>
                <a:spcPts val="3900"/>
              </a:lnSpc>
            </a:pPr>
            <a:r>
              <a:rPr lang="fr-CA" sz="3000" spc="30" noProof="1">
                <a:solidFill>
                  <a:srgbClr val="141724"/>
                </a:solidFill>
                <a:latin typeface="MuktaMahee Bold"/>
                <a:ea typeface="MuktaMahee Bold"/>
                <a:cs typeface="MuktaMahee Bold"/>
                <a:sym typeface="Mukta Mahee"/>
              </a:rPr>
              <a:t>Plusieurs crises</a:t>
            </a:r>
          </a:p>
        </p:txBody>
      </p:sp>
      <p:sp>
        <p:nvSpPr>
          <p:cNvPr id="14" name="TextBox 14">
            <a:extLst>
              <a:ext uri="{FF2B5EF4-FFF2-40B4-BE49-F238E27FC236}">
                <a16:creationId xmlns:a16="http://schemas.microsoft.com/office/drawing/2014/main" id="{C8DBE7CD-B810-20B5-B7AE-E1452F0A59C3}"/>
              </a:ext>
            </a:extLst>
          </p:cNvPr>
          <p:cNvSpPr txBox="1"/>
          <p:nvPr/>
        </p:nvSpPr>
        <p:spPr>
          <a:xfrm>
            <a:off x="10435214" y="5307765"/>
            <a:ext cx="6379070" cy="500137"/>
          </a:xfrm>
          <a:prstGeom prst="rect">
            <a:avLst/>
          </a:prstGeom>
        </p:spPr>
        <p:txBody>
          <a:bodyPr wrap="square" lIns="0" tIns="0" rIns="0" bIns="0" rtlCol="0" anchor="t">
            <a:spAutoFit/>
          </a:bodyPr>
          <a:lstStyle/>
          <a:p>
            <a:pPr algn="l">
              <a:lnSpc>
                <a:spcPts val="3900"/>
              </a:lnSpc>
            </a:pPr>
            <a:r>
              <a:rPr lang="fr-CA" sz="3000" spc="30" noProof="1">
                <a:solidFill>
                  <a:srgbClr val="141724"/>
                </a:solidFill>
                <a:latin typeface="MuktaMahee Bold"/>
                <a:ea typeface="MuktaMahee Bold"/>
                <a:cs typeface="MuktaMahee Bold"/>
                <a:sym typeface="Mukta Mahee"/>
              </a:rPr>
              <a:t>Essayer de ramener la normalité</a:t>
            </a:r>
          </a:p>
        </p:txBody>
      </p:sp>
      <p:sp>
        <p:nvSpPr>
          <p:cNvPr id="15" name="TextBox 15">
            <a:extLst>
              <a:ext uri="{FF2B5EF4-FFF2-40B4-BE49-F238E27FC236}">
                <a16:creationId xmlns:a16="http://schemas.microsoft.com/office/drawing/2014/main" id="{202770FB-5189-1F64-9468-7597846C2E3B}"/>
              </a:ext>
            </a:extLst>
          </p:cNvPr>
          <p:cNvSpPr txBox="1"/>
          <p:nvPr/>
        </p:nvSpPr>
        <p:spPr>
          <a:xfrm>
            <a:off x="10435214" y="6477347"/>
            <a:ext cx="8211619" cy="495300"/>
          </a:xfrm>
          <a:prstGeom prst="rect">
            <a:avLst/>
          </a:prstGeom>
        </p:spPr>
        <p:txBody>
          <a:bodyPr lIns="0" tIns="0" rIns="0" bIns="0" rtlCol="0" anchor="t">
            <a:spAutoFit/>
          </a:bodyPr>
          <a:lstStyle/>
          <a:p>
            <a:pPr algn="l">
              <a:lnSpc>
                <a:spcPts val="3900"/>
              </a:lnSpc>
            </a:pPr>
            <a:r>
              <a:rPr lang="fr-CA" sz="3000" spc="30" noProof="1">
                <a:solidFill>
                  <a:srgbClr val="141724"/>
                </a:solidFill>
                <a:latin typeface="MuktaMahee Bold"/>
                <a:ea typeface="MuktaMahee Bold"/>
                <a:cs typeface="MuktaMahee Bold"/>
                <a:sym typeface="Mukta Mahee"/>
              </a:rPr>
              <a:t>Une multiplication des crises</a:t>
            </a:r>
          </a:p>
        </p:txBody>
      </p:sp>
      <p:sp>
        <p:nvSpPr>
          <p:cNvPr id="20" name="TextBox 16">
            <a:extLst>
              <a:ext uri="{FF2B5EF4-FFF2-40B4-BE49-F238E27FC236}">
                <a16:creationId xmlns:a16="http://schemas.microsoft.com/office/drawing/2014/main" id="{F0843197-2642-2E12-A4B2-94A9A36A3C6D}"/>
              </a:ext>
            </a:extLst>
          </p:cNvPr>
          <p:cNvSpPr txBox="1"/>
          <p:nvPr/>
        </p:nvSpPr>
        <p:spPr>
          <a:xfrm>
            <a:off x="10435214" y="7646928"/>
            <a:ext cx="5642986" cy="500137"/>
          </a:xfrm>
          <a:prstGeom prst="rect">
            <a:avLst/>
          </a:prstGeom>
        </p:spPr>
        <p:txBody>
          <a:bodyPr wrap="square" lIns="0" tIns="0" rIns="0" bIns="0" rtlCol="0" anchor="t">
            <a:spAutoFit/>
          </a:bodyPr>
          <a:lstStyle/>
          <a:p>
            <a:pPr algn="l">
              <a:lnSpc>
                <a:spcPts val="3900"/>
              </a:lnSpc>
            </a:pPr>
            <a:r>
              <a:rPr lang="fr-CA" sz="3000" spc="30" noProof="1">
                <a:solidFill>
                  <a:srgbClr val="141724"/>
                </a:solidFill>
                <a:latin typeface="MuktaMahee Bold"/>
                <a:ea typeface="MuktaMahee Bold"/>
                <a:cs typeface="MuktaMahee Bold"/>
                <a:sym typeface="Mukta Mahee"/>
              </a:rPr>
              <a:t>Peu de services ME et proche</a:t>
            </a:r>
          </a:p>
        </p:txBody>
      </p:sp>
      <p:pic>
        <p:nvPicPr>
          <p:cNvPr id="21" name="Image 20">
            <a:extLst>
              <a:ext uri="{FF2B5EF4-FFF2-40B4-BE49-F238E27FC236}">
                <a16:creationId xmlns:a16="http://schemas.microsoft.com/office/drawing/2014/main" id="{E500FF54-46DE-B085-F159-9B1106F3F3BE}"/>
              </a:ext>
            </a:extLst>
          </p:cNvPr>
          <p:cNvPicPr>
            <a:picLocks noChangeAspect="1"/>
          </p:cNvPicPr>
          <p:nvPr/>
        </p:nvPicPr>
        <p:blipFill>
          <a:blip r:embed="rId11"/>
          <a:stretch>
            <a:fillRect/>
          </a:stretch>
        </p:blipFill>
        <p:spPr>
          <a:xfrm>
            <a:off x="9601352" y="4049177"/>
            <a:ext cx="685648" cy="685648"/>
          </a:xfrm>
          <a:prstGeom prst="rect">
            <a:avLst/>
          </a:prstGeom>
        </p:spPr>
      </p:pic>
      <p:pic>
        <p:nvPicPr>
          <p:cNvPr id="22" name="Image 21">
            <a:extLst>
              <a:ext uri="{FF2B5EF4-FFF2-40B4-BE49-F238E27FC236}">
                <a16:creationId xmlns:a16="http://schemas.microsoft.com/office/drawing/2014/main" id="{7BC33C39-A178-6393-9E78-5F04F75723D8}"/>
              </a:ext>
            </a:extLst>
          </p:cNvPr>
          <p:cNvPicPr>
            <a:picLocks noChangeAspect="1"/>
          </p:cNvPicPr>
          <p:nvPr/>
        </p:nvPicPr>
        <p:blipFill>
          <a:blip r:embed="rId11"/>
          <a:stretch>
            <a:fillRect/>
          </a:stretch>
        </p:blipFill>
        <p:spPr>
          <a:xfrm>
            <a:off x="9634131" y="5143500"/>
            <a:ext cx="685648" cy="685648"/>
          </a:xfrm>
          <a:prstGeom prst="rect">
            <a:avLst/>
          </a:prstGeom>
        </p:spPr>
      </p:pic>
      <p:pic>
        <p:nvPicPr>
          <p:cNvPr id="23" name="Image 22">
            <a:extLst>
              <a:ext uri="{FF2B5EF4-FFF2-40B4-BE49-F238E27FC236}">
                <a16:creationId xmlns:a16="http://schemas.microsoft.com/office/drawing/2014/main" id="{E90576D9-2A74-EC87-AD57-1C72E2521323}"/>
              </a:ext>
            </a:extLst>
          </p:cNvPr>
          <p:cNvPicPr>
            <a:picLocks noChangeAspect="1"/>
          </p:cNvPicPr>
          <p:nvPr/>
        </p:nvPicPr>
        <p:blipFill>
          <a:blip r:embed="rId11"/>
          <a:stretch>
            <a:fillRect/>
          </a:stretch>
        </p:blipFill>
        <p:spPr>
          <a:xfrm>
            <a:off x="9634131" y="6393431"/>
            <a:ext cx="685648" cy="685648"/>
          </a:xfrm>
          <a:prstGeom prst="rect">
            <a:avLst/>
          </a:prstGeom>
        </p:spPr>
      </p:pic>
      <p:pic>
        <p:nvPicPr>
          <p:cNvPr id="24" name="Image 23">
            <a:extLst>
              <a:ext uri="{FF2B5EF4-FFF2-40B4-BE49-F238E27FC236}">
                <a16:creationId xmlns:a16="http://schemas.microsoft.com/office/drawing/2014/main" id="{0058A345-681D-F4D4-397C-41D622209E0B}"/>
              </a:ext>
            </a:extLst>
          </p:cNvPr>
          <p:cNvPicPr>
            <a:picLocks noChangeAspect="1"/>
          </p:cNvPicPr>
          <p:nvPr/>
        </p:nvPicPr>
        <p:blipFill>
          <a:blip r:embed="rId11"/>
          <a:stretch>
            <a:fillRect/>
          </a:stretch>
        </p:blipFill>
        <p:spPr>
          <a:xfrm>
            <a:off x="9675149" y="7487754"/>
            <a:ext cx="685648" cy="685648"/>
          </a:xfrm>
          <a:prstGeom prst="rect">
            <a:avLst/>
          </a:prstGeom>
        </p:spPr>
      </p:pic>
      <p:sp>
        <p:nvSpPr>
          <p:cNvPr id="4" name="Freeform 5">
            <a:extLst>
              <a:ext uri="{FF2B5EF4-FFF2-40B4-BE49-F238E27FC236}">
                <a16:creationId xmlns:a16="http://schemas.microsoft.com/office/drawing/2014/main" id="{4FDC2FC6-DBB7-1DCE-78C8-8ABDB497B296}"/>
              </a:ext>
            </a:extLst>
          </p:cNvPr>
          <p:cNvSpPr/>
          <p:nvPr/>
        </p:nvSpPr>
        <p:spPr>
          <a:xfrm>
            <a:off x="457200" y="661409"/>
            <a:ext cx="857250" cy="928125"/>
          </a:xfrm>
          <a:custGeom>
            <a:avLst/>
            <a:gdLst/>
            <a:ahLst/>
            <a:cxnLst/>
            <a:rect l="l" t="t" r="r" b="b"/>
            <a:pathLst>
              <a:path w="857250" h="928125">
                <a:moveTo>
                  <a:pt x="0" y="0"/>
                </a:moveTo>
                <a:lnTo>
                  <a:pt x="857250" y="0"/>
                </a:lnTo>
                <a:lnTo>
                  <a:pt x="857250" y="928125"/>
                </a:lnTo>
                <a:lnTo>
                  <a:pt x="0" y="928125"/>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fr-FR"/>
          </a:p>
        </p:txBody>
      </p:sp>
      <p:sp>
        <p:nvSpPr>
          <p:cNvPr id="5" name="TextBox 11">
            <a:extLst>
              <a:ext uri="{FF2B5EF4-FFF2-40B4-BE49-F238E27FC236}">
                <a16:creationId xmlns:a16="http://schemas.microsoft.com/office/drawing/2014/main" id="{A0C074E3-D637-F763-4FFD-2A9238D5DD29}"/>
              </a:ext>
            </a:extLst>
          </p:cNvPr>
          <p:cNvSpPr txBox="1"/>
          <p:nvPr/>
        </p:nvSpPr>
        <p:spPr>
          <a:xfrm>
            <a:off x="1623248" y="618717"/>
            <a:ext cx="15369352" cy="1179810"/>
          </a:xfrm>
          <a:prstGeom prst="rect">
            <a:avLst/>
          </a:prstGeom>
        </p:spPr>
        <p:txBody>
          <a:bodyPr wrap="square" lIns="0" tIns="0" rIns="0" bIns="0" rtlCol="0" anchor="t">
            <a:spAutoFit/>
          </a:bodyPr>
          <a:lstStyle/>
          <a:p>
            <a:pPr algn="l">
              <a:lnSpc>
                <a:spcPts val="9239"/>
              </a:lnSpc>
            </a:pPr>
            <a:r>
              <a:rPr lang="fr-CA" sz="6599" spc="300" noProof="1">
                <a:solidFill>
                  <a:srgbClr val="5C745C"/>
                </a:solidFill>
                <a:latin typeface="TT Lovelies Script"/>
                <a:ea typeface="TT Lovelies Script"/>
                <a:cs typeface="TT Lovelies Script"/>
                <a:sym typeface="TT Lovelies Script"/>
              </a:rPr>
              <a:t>Le voyage au travers de la maladie</a:t>
            </a:r>
          </a:p>
        </p:txBody>
      </p:sp>
    </p:spTree>
    <p:extLst>
      <p:ext uri="{BB962C8B-B14F-4D97-AF65-F5344CB8AC3E}">
        <p14:creationId xmlns:p14="http://schemas.microsoft.com/office/powerpoint/2010/main" val="3693429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a:extLst>
            <a:ext uri="{FF2B5EF4-FFF2-40B4-BE49-F238E27FC236}">
              <a16:creationId xmlns:a16="http://schemas.microsoft.com/office/drawing/2014/main" id="{4E6876A8-0808-44F1-72B4-DA8594BA4D5A}"/>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FDB8C4DE-EF67-FDA9-2E4E-B81F765D306F}"/>
              </a:ext>
            </a:extLst>
          </p:cNvPr>
          <p:cNvSpPr/>
          <p:nvPr/>
        </p:nvSpPr>
        <p:spPr>
          <a:xfrm>
            <a:off x="16369268" y="2867377"/>
            <a:ext cx="890032" cy="0"/>
          </a:xfrm>
          <a:prstGeom prst="line">
            <a:avLst/>
          </a:prstGeom>
          <a:ln w="38100" cap="flat">
            <a:solidFill>
              <a:srgbClr val="F4DEB8"/>
            </a:solidFill>
            <a:prstDash val="solid"/>
            <a:headEnd type="none" w="sm" len="sm"/>
            <a:tailEnd type="none" w="sm" len="sm"/>
          </a:ln>
        </p:spPr>
        <p:txBody>
          <a:bodyPr/>
          <a:lstStyle/>
          <a:p>
            <a:endParaRPr lang="fr-FR"/>
          </a:p>
        </p:txBody>
      </p:sp>
      <p:sp>
        <p:nvSpPr>
          <p:cNvPr id="8" name="Freeform 8">
            <a:extLst>
              <a:ext uri="{FF2B5EF4-FFF2-40B4-BE49-F238E27FC236}">
                <a16:creationId xmlns:a16="http://schemas.microsoft.com/office/drawing/2014/main" id="{0F6E8592-E3E9-CF2E-DCCB-3C180129FBA7}"/>
              </a:ext>
            </a:extLst>
          </p:cNvPr>
          <p:cNvSpPr/>
          <p:nvPr/>
        </p:nvSpPr>
        <p:spPr>
          <a:xfrm rot="-10464619" flipH="1">
            <a:off x="-2910870" y="7170707"/>
            <a:ext cx="7273993" cy="5082605"/>
          </a:xfrm>
          <a:custGeom>
            <a:avLst/>
            <a:gdLst/>
            <a:ahLst/>
            <a:cxnLst/>
            <a:rect l="l" t="t" r="r" b="b"/>
            <a:pathLst>
              <a:path w="7273993" h="5082605">
                <a:moveTo>
                  <a:pt x="7273992" y="0"/>
                </a:moveTo>
                <a:lnTo>
                  <a:pt x="0" y="0"/>
                </a:lnTo>
                <a:lnTo>
                  <a:pt x="0" y="5082606"/>
                </a:lnTo>
                <a:lnTo>
                  <a:pt x="7273992" y="5082606"/>
                </a:lnTo>
                <a:lnTo>
                  <a:pt x="7273992"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fr-FR"/>
          </a:p>
        </p:txBody>
      </p:sp>
      <p:sp>
        <p:nvSpPr>
          <p:cNvPr id="13" name="TextBox 13">
            <a:extLst>
              <a:ext uri="{FF2B5EF4-FFF2-40B4-BE49-F238E27FC236}">
                <a16:creationId xmlns:a16="http://schemas.microsoft.com/office/drawing/2014/main" id="{5A42BD6D-81C0-ECCA-8B5E-E1D43042E25C}"/>
              </a:ext>
            </a:extLst>
          </p:cNvPr>
          <p:cNvSpPr txBox="1"/>
          <p:nvPr/>
        </p:nvSpPr>
        <p:spPr>
          <a:xfrm>
            <a:off x="4471720" y="3458550"/>
            <a:ext cx="8444345" cy="2000548"/>
          </a:xfrm>
          <a:prstGeom prst="rect">
            <a:avLst/>
          </a:prstGeom>
        </p:spPr>
        <p:txBody>
          <a:bodyPr wrap="square" lIns="0" tIns="0" rIns="0" bIns="0" rtlCol="0" anchor="t">
            <a:spAutoFit/>
          </a:bodyPr>
          <a:lstStyle/>
          <a:p>
            <a:pPr marL="457200" indent="-457200" algn="l">
              <a:lnSpc>
                <a:spcPts val="3900"/>
              </a:lnSpc>
              <a:buFont typeface="Arial" panose="020B0604020202020204" pitchFamily="34" charset="0"/>
              <a:buChar char="•"/>
            </a:pPr>
            <a:r>
              <a:rPr lang="fr-CA" sz="3000" spc="30" noProof="1">
                <a:solidFill>
                  <a:srgbClr val="141724"/>
                </a:solidFill>
                <a:latin typeface="MuktaMahee Bold"/>
                <a:ea typeface="MuktaMahee Bold"/>
                <a:cs typeface="MuktaMahee Bold"/>
                <a:sym typeface="Mukta Mahee"/>
              </a:rPr>
              <a:t>La fatigue d’accompagner</a:t>
            </a:r>
          </a:p>
          <a:p>
            <a:pPr marL="457200" indent="-457200" algn="l">
              <a:lnSpc>
                <a:spcPts val="3900"/>
              </a:lnSpc>
              <a:buFont typeface="Arial" panose="020B0604020202020204" pitchFamily="34" charset="0"/>
              <a:buChar char="•"/>
            </a:pPr>
            <a:r>
              <a:rPr lang="fr-CA" sz="3000" spc="30" noProof="1">
                <a:solidFill>
                  <a:srgbClr val="141724"/>
                </a:solidFill>
                <a:latin typeface="MuktaMahee Bold"/>
                <a:ea typeface="MuktaMahee Bold"/>
                <a:cs typeface="MuktaMahee Bold"/>
                <a:sym typeface="Mukta Mahee"/>
              </a:rPr>
              <a:t>Conflit intérieur</a:t>
            </a:r>
          </a:p>
          <a:p>
            <a:pPr marL="457200" indent="-457200" algn="l">
              <a:lnSpc>
                <a:spcPts val="3900"/>
              </a:lnSpc>
              <a:buFont typeface="Arial" panose="020B0604020202020204" pitchFamily="34" charset="0"/>
              <a:buChar char="•"/>
            </a:pPr>
            <a:r>
              <a:rPr lang="fr-CA" sz="3000" spc="30" noProof="1">
                <a:solidFill>
                  <a:srgbClr val="141724"/>
                </a:solidFill>
                <a:latin typeface="MuktaMahee Bold"/>
                <a:ea typeface="MuktaMahee Bold"/>
                <a:cs typeface="MuktaMahee Bold"/>
                <a:sym typeface="Mukta Mahee"/>
              </a:rPr>
              <a:t>Ambivalence</a:t>
            </a:r>
          </a:p>
          <a:p>
            <a:pPr marL="457200" indent="-457200" algn="l">
              <a:lnSpc>
                <a:spcPts val="3900"/>
              </a:lnSpc>
              <a:buFont typeface="Arial" panose="020B0604020202020204" pitchFamily="34" charset="0"/>
              <a:buChar char="•"/>
            </a:pPr>
            <a:r>
              <a:rPr lang="fr-CA" sz="3000" spc="30" noProof="1">
                <a:solidFill>
                  <a:srgbClr val="141724"/>
                </a:solidFill>
                <a:latin typeface="MuktaMahee Bold"/>
                <a:ea typeface="MuktaMahee Bold"/>
                <a:cs typeface="MuktaMahee Bold"/>
                <a:sym typeface="Mukta Mahee"/>
              </a:rPr>
              <a:t>Double stigmatisation</a:t>
            </a:r>
          </a:p>
        </p:txBody>
      </p:sp>
      <p:sp>
        <p:nvSpPr>
          <p:cNvPr id="16" name="TextBox 16">
            <a:extLst>
              <a:ext uri="{FF2B5EF4-FFF2-40B4-BE49-F238E27FC236}">
                <a16:creationId xmlns:a16="http://schemas.microsoft.com/office/drawing/2014/main" id="{88144BA2-52CF-EF09-6DC4-10B6AF2EFC84}"/>
              </a:ext>
            </a:extLst>
          </p:cNvPr>
          <p:cNvSpPr txBox="1"/>
          <p:nvPr/>
        </p:nvSpPr>
        <p:spPr>
          <a:xfrm>
            <a:off x="15069250" y="2627983"/>
            <a:ext cx="1300018" cy="461665"/>
          </a:xfrm>
          <a:prstGeom prst="rect">
            <a:avLst/>
          </a:prstGeom>
        </p:spPr>
        <p:txBody>
          <a:bodyPr lIns="0" tIns="0" rIns="0" bIns="0" rtlCol="0" anchor="t">
            <a:spAutoFit/>
          </a:bodyPr>
          <a:lstStyle/>
          <a:p>
            <a:pPr algn="l">
              <a:lnSpc>
                <a:spcPts val="3640"/>
              </a:lnSpc>
            </a:pPr>
            <a:r>
              <a:rPr lang="en-US" sz="2800" spc="28" dirty="0">
                <a:solidFill>
                  <a:srgbClr val="141724"/>
                </a:solidFill>
                <a:latin typeface="MuktaMahee Bold"/>
                <a:ea typeface="MuktaMahee Bold"/>
                <a:cs typeface="MuktaMahee Bold"/>
                <a:sym typeface="Mukta Mahee"/>
              </a:rPr>
              <a:t>Page 15</a:t>
            </a:r>
          </a:p>
        </p:txBody>
      </p:sp>
      <p:sp>
        <p:nvSpPr>
          <p:cNvPr id="19" name="ZoneTexte 18">
            <a:extLst>
              <a:ext uri="{FF2B5EF4-FFF2-40B4-BE49-F238E27FC236}">
                <a16:creationId xmlns:a16="http://schemas.microsoft.com/office/drawing/2014/main" id="{AADDFB9D-A8D5-CF9D-7556-47EF3CE56865}"/>
              </a:ext>
            </a:extLst>
          </p:cNvPr>
          <p:cNvSpPr txBox="1"/>
          <p:nvPr/>
        </p:nvSpPr>
        <p:spPr>
          <a:xfrm>
            <a:off x="4450938" y="9155226"/>
            <a:ext cx="4191000" cy="369332"/>
          </a:xfrm>
          <a:prstGeom prst="rect">
            <a:avLst/>
          </a:prstGeom>
          <a:noFill/>
        </p:spPr>
        <p:txBody>
          <a:bodyPr wrap="square" rtlCol="0">
            <a:spAutoFit/>
          </a:bodyPr>
          <a:lstStyle/>
          <a:p>
            <a:r>
              <a:rPr lang="fr-CA" dirty="0"/>
              <a:t>(</a:t>
            </a:r>
            <a:r>
              <a:rPr lang="fr-CA" dirty="0" err="1"/>
              <a:t>O’Grady</a:t>
            </a:r>
            <a:r>
              <a:rPr lang="fr-CA" dirty="0"/>
              <a:t> et Skinner,  2012) </a:t>
            </a:r>
          </a:p>
        </p:txBody>
      </p:sp>
      <p:sp>
        <p:nvSpPr>
          <p:cNvPr id="6" name="Freeform 5">
            <a:extLst>
              <a:ext uri="{FF2B5EF4-FFF2-40B4-BE49-F238E27FC236}">
                <a16:creationId xmlns:a16="http://schemas.microsoft.com/office/drawing/2014/main" id="{013FE40F-793C-C323-895B-EE2D09C96802}"/>
              </a:ext>
            </a:extLst>
          </p:cNvPr>
          <p:cNvSpPr/>
          <p:nvPr/>
        </p:nvSpPr>
        <p:spPr>
          <a:xfrm>
            <a:off x="457200" y="661409"/>
            <a:ext cx="857250" cy="928125"/>
          </a:xfrm>
          <a:custGeom>
            <a:avLst/>
            <a:gdLst/>
            <a:ahLst/>
            <a:cxnLst/>
            <a:rect l="l" t="t" r="r" b="b"/>
            <a:pathLst>
              <a:path w="857250" h="928125">
                <a:moveTo>
                  <a:pt x="0" y="0"/>
                </a:moveTo>
                <a:lnTo>
                  <a:pt x="857250" y="0"/>
                </a:lnTo>
                <a:lnTo>
                  <a:pt x="857250" y="928125"/>
                </a:lnTo>
                <a:lnTo>
                  <a:pt x="0" y="928125"/>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r>
              <a:rPr lang="fr-FR" dirty="0"/>
              <a:t>s</a:t>
            </a:r>
          </a:p>
        </p:txBody>
      </p:sp>
      <p:pic>
        <p:nvPicPr>
          <p:cNvPr id="9" name="Image 8">
            <a:extLst>
              <a:ext uri="{FF2B5EF4-FFF2-40B4-BE49-F238E27FC236}">
                <a16:creationId xmlns:a16="http://schemas.microsoft.com/office/drawing/2014/main" id="{6538DF83-331A-1D82-0BA2-0C4B8A561B51}"/>
              </a:ext>
            </a:extLst>
          </p:cNvPr>
          <p:cNvPicPr>
            <a:picLocks noChangeAspect="1"/>
          </p:cNvPicPr>
          <p:nvPr/>
        </p:nvPicPr>
        <p:blipFill>
          <a:blip r:embed="rId7"/>
          <a:stretch>
            <a:fillRect/>
          </a:stretch>
        </p:blipFill>
        <p:spPr>
          <a:xfrm>
            <a:off x="11238339" y="5524500"/>
            <a:ext cx="6631219" cy="4420813"/>
          </a:xfrm>
          <a:prstGeom prst="rect">
            <a:avLst/>
          </a:prstGeom>
          <a:ln>
            <a:noFill/>
          </a:ln>
          <a:effectLst>
            <a:outerShdw blurRad="190500" algn="tl" rotWithShape="0">
              <a:srgbClr val="000000">
                <a:alpha val="70000"/>
              </a:srgbClr>
            </a:outerShdw>
          </a:effectLst>
        </p:spPr>
      </p:pic>
      <p:sp>
        <p:nvSpPr>
          <p:cNvPr id="10" name="Freeform 7">
            <a:extLst>
              <a:ext uri="{FF2B5EF4-FFF2-40B4-BE49-F238E27FC236}">
                <a16:creationId xmlns:a16="http://schemas.microsoft.com/office/drawing/2014/main" id="{66D28BB3-0077-F094-2D8B-73EFA62F2E57}"/>
              </a:ext>
            </a:extLst>
          </p:cNvPr>
          <p:cNvSpPr/>
          <p:nvPr/>
        </p:nvSpPr>
        <p:spPr>
          <a:xfrm flipH="1">
            <a:off x="1314450" y="3458466"/>
            <a:ext cx="2366321" cy="2311517"/>
          </a:xfrm>
          <a:custGeom>
            <a:avLst/>
            <a:gdLst/>
            <a:ahLst/>
            <a:cxnLst/>
            <a:rect l="l" t="t" r="r" b="b"/>
            <a:pathLst>
              <a:path w="4986826" h="4986826">
                <a:moveTo>
                  <a:pt x="4986826" y="0"/>
                </a:moveTo>
                <a:lnTo>
                  <a:pt x="0" y="0"/>
                </a:lnTo>
                <a:lnTo>
                  <a:pt x="0" y="4986826"/>
                </a:lnTo>
                <a:lnTo>
                  <a:pt x="4986826" y="4986826"/>
                </a:lnTo>
                <a:lnTo>
                  <a:pt x="4986826"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fr-FR"/>
          </a:p>
        </p:txBody>
      </p:sp>
      <p:sp>
        <p:nvSpPr>
          <p:cNvPr id="3" name="TextBox 11">
            <a:extLst>
              <a:ext uri="{FF2B5EF4-FFF2-40B4-BE49-F238E27FC236}">
                <a16:creationId xmlns:a16="http://schemas.microsoft.com/office/drawing/2014/main" id="{1A63BC5C-358C-36F3-D1DB-05489DD3E605}"/>
              </a:ext>
            </a:extLst>
          </p:cNvPr>
          <p:cNvSpPr txBox="1"/>
          <p:nvPr/>
        </p:nvSpPr>
        <p:spPr>
          <a:xfrm>
            <a:off x="1623248" y="618717"/>
            <a:ext cx="15369352" cy="1179810"/>
          </a:xfrm>
          <a:prstGeom prst="rect">
            <a:avLst/>
          </a:prstGeom>
        </p:spPr>
        <p:txBody>
          <a:bodyPr wrap="square" lIns="0" tIns="0" rIns="0" bIns="0" rtlCol="0" anchor="t">
            <a:spAutoFit/>
          </a:bodyPr>
          <a:lstStyle/>
          <a:p>
            <a:pPr algn="l">
              <a:lnSpc>
                <a:spcPts val="9239"/>
              </a:lnSpc>
            </a:pPr>
            <a:r>
              <a:rPr lang="fr-CA" sz="6599" spc="300" noProof="1">
                <a:solidFill>
                  <a:srgbClr val="5C745C"/>
                </a:solidFill>
                <a:latin typeface="TT Lovelies Script"/>
                <a:ea typeface="TT Lovelies Script"/>
                <a:cs typeface="TT Lovelies Script"/>
                <a:sym typeface="TT Lovelies Script"/>
              </a:rPr>
              <a:t>Le voyage au travers de la maladie</a:t>
            </a:r>
          </a:p>
        </p:txBody>
      </p:sp>
    </p:spTree>
    <p:extLst>
      <p:ext uri="{BB962C8B-B14F-4D97-AF65-F5344CB8AC3E}">
        <p14:creationId xmlns:p14="http://schemas.microsoft.com/office/powerpoint/2010/main" val="472677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a:extLst>
            <a:ext uri="{FF2B5EF4-FFF2-40B4-BE49-F238E27FC236}">
              <a16:creationId xmlns:a16="http://schemas.microsoft.com/office/drawing/2014/main" id="{93FFEDF2-6B12-02E6-03DC-5F7A4212E3E4}"/>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84F4FFA1-07F0-F72D-9648-EC96FB5425B5}"/>
              </a:ext>
            </a:extLst>
          </p:cNvPr>
          <p:cNvSpPr/>
          <p:nvPr/>
        </p:nvSpPr>
        <p:spPr>
          <a:xfrm>
            <a:off x="16369268" y="2867377"/>
            <a:ext cx="890032" cy="0"/>
          </a:xfrm>
          <a:prstGeom prst="line">
            <a:avLst/>
          </a:prstGeom>
          <a:ln w="38100" cap="flat">
            <a:solidFill>
              <a:srgbClr val="F4DEB8"/>
            </a:solidFill>
            <a:prstDash val="solid"/>
            <a:headEnd type="none" w="sm" len="sm"/>
            <a:tailEnd type="none" w="sm" len="sm"/>
          </a:ln>
        </p:spPr>
        <p:txBody>
          <a:bodyPr/>
          <a:lstStyle/>
          <a:p>
            <a:endParaRPr lang="fr-CA" dirty="0"/>
          </a:p>
        </p:txBody>
      </p:sp>
      <p:sp>
        <p:nvSpPr>
          <p:cNvPr id="3" name="Freeform 3">
            <a:extLst>
              <a:ext uri="{FF2B5EF4-FFF2-40B4-BE49-F238E27FC236}">
                <a16:creationId xmlns:a16="http://schemas.microsoft.com/office/drawing/2014/main" id="{91AAFA4D-14B9-71B5-663D-AF2F28B0F00D}"/>
              </a:ext>
            </a:extLst>
          </p:cNvPr>
          <p:cNvSpPr/>
          <p:nvPr/>
        </p:nvSpPr>
        <p:spPr>
          <a:xfrm rot="-933232" flipV="1">
            <a:off x="920412" y="2396858"/>
            <a:ext cx="2767675" cy="2696227"/>
          </a:xfrm>
          <a:custGeom>
            <a:avLst/>
            <a:gdLst/>
            <a:ahLst/>
            <a:cxnLst/>
            <a:rect l="l" t="t" r="r" b="b"/>
            <a:pathLst>
              <a:path w="2767675" h="2696227">
                <a:moveTo>
                  <a:pt x="0" y="2696227"/>
                </a:moveTo>
                <a:lnTo>
                  <a:pt x="2767674" y="2696227"/>
                </a:lnTo>
                <a:lnTo>
                  <a:pt x="2767674" y="0"/>
                </a:lnTo>
                <a:lnTo>
                  <a:pt x="0" y="0"/>
                </a:lnTo>
                <a:lnTo>
                  <a:pt x="0" y="269622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dirty="0"/>
          </a:p>
        </p:txBody>
      </p:sp>
      <p:sp>
        <p:nvSpPr>
          <p:cNvPr id="8" name="Freeform 8">
            <a:extLst>
              <a:ext uri="{FF2B5EF4-FFF2-40B4-BE49-F238E27FC236}">
                <a16:creationId xmlns:a16="http://schemas.microsoft.com/office/drawing/2014/main" id="{2794C5E6-1562-6B6B-091D-203497425E5D}"/>
              </a:ext>
            </a:extLst>
          </p:cNvPr>
          <p:cNvSpPr/>
          <p:nvPr/>
        </p:nvSpPr>
        <p:spPr>
          <a:xfrm rot="-10464619" flipH="1">
            <a:off x="-2910870" y="7170707"/>
            <a:ext cx="7273993" cy="5082605"/>
          </a:xfrm>
          <a:custGeom>
            <a:avLst/>
            <a:gdLst/>
            <a:ahLst/>
            <a:cxnLst/>
            <a:rect l="l" t="t" r="r" b="b"/>
            <a:pathLst>
              <a:path w="7273993" h="5082605">
                <a:moveTo>
                  <a:pt x="7273992" y="0"/>
                </a:moveTo>
                <a:lnTo>
                  <a:pt x="0" y="0"/>
                </a:lnTo>
                <a:lnTo>
                  <a:pt x="0" y="5082606"/>
                </a:lnTo>
                <a:lnTo>
                  <a:pt x="7273992" y="5082606"/>
                </a:lnTo>
                <a:lnTo>
                  <a:pt x="7273992"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fr-CA" dirty="0"/>
          </a:p>
        </p:txBody>
      </p:sp>
      <p:sp>
        <p:nvSpPr>
          <p:cNvPr id="9" name="Freeform 9">
            <a:extLst>
              <a:ext uri="{FF2B5EF4-FFF2-40B4-BE49-F238E27FC236}">
                <a16:creationId xmlns:a16="http://schemas.microsoft.com/office/drawing/2014/main" id="{3223C057-B740-6071-1020-11A84F50247C}"/>
              </a:ext>
            </a:extLst>
          </p:cNvPr>
          <p:cNvSpPr/>
          <p:nvPr/>
        </p:nvSpPr>
        <p:spPr>
          <a:xfrm rot="-3020274">
            <a:off x="15422092" y="8026713"/>
            <a:ext cx="6111783" cy="5018524"/>
          </a:xfrm>
          <a:custGeom>
            <a:avLst/>
            <a:gdLst/>
            <a:ahLst/>
            <a:cxnLst/>
            <a:rect l="l" t="t" r="r" b="b"/>
            <a:pathLst>
              <a:path w="6111783" h="5018524">
                <a:moveTo>
                  <a:pt x="0" y="0"/>
                </a:moveTo>
                <a:lnTo>
                  <a:pt x="6111783" y="0"/>
                </a:lnTo>
                <a:lnTo>
                  <a:pt x="6111783" y="5018523"/>
                </a:lnTo>
                <a:lnTo>
                  <a:pt x="0" y="5018523"/>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fr-CA" dirty="0"/>
          </a:p>
        </p:txBody>
      </p:sp>
      <p:sp>
        <p:nvSpPr>
          <p:cNvPr id="16" name="TextBox 16">
            <a:extLst>
              <a:ext uri="{FF2B5EF4-FFF2-40B4-BE49-F238E27FC236}">
                <a16:creationId xmlns:a16="http://schemas.microsoft.com/office/drawing/2014/main" id="{13000938-8BBF-A0D4-15DA-7523634B0C40}"/>
              </a:ext>
            </a:extLst>
          </p:cNvPr>
          <p:cNvSpPr txBox="1"/>
          <p:nvPr/>
        </p:nvSpPr>
        <p:spPr>
          <a:xfrm>
            <a:off x="15069250" y="2627983"/>
            <a:ext cx="1300018" cy="461665"/>
          </a:xfrm>
          <a:prstGeom prst="rect">
            <a:avLst/>
          </a:prstGeom>
        </p:spPr>
        <p:txBody>
          <a:bodyPr lIns="0" tIns="0" rIns="0" bIns="0" rtlCol="0" anchor="t">
            <a:spAutoFit/>
          </a:bodyPr>
          <a:lstStyle/>
          <a:p>
            <a:pPr algn="l">
              <a:lnSpc>
                <a:spcPts val="3640"/>
              </a:lnSpc>
            </a:pPr>
            <a:r>
              <a:rPr lang="fr-CA" sz="2800" spc="28" dirty="0">
                <a:solidFill>
                  <a:srgbClr val="141724"/>
                </a:solidFill>
                <a:latin typeface="MuktaMahee Bold"/>
                <a:ea typeface="MuktaMahee Bold"/>
                <a:cs typeface="MuktaMahee Bold"/>
                <a:sym typeface="Mukta Mahee"/>
              </a:rPr>
              <a:t>Page 16</a:t>
            </a:r>
          </a:p>
        </p:txBody>
      </p:sp>
      <p:sp>
        <p:nvSpPr>
          <p:cNvPr id="17" name="Freeform 17">
            <a:extLst>
              <a:ext uri="{FF2B5EF4-FFF2-40B4-BE49-F238E27FC236}">
                <a16:creationId xmlns:a16="http://schemas.microsoft.com/office/drawing/2014/main" id="{052C6A22-3533-8040-1165-574EFF6E6B45}"/>
              </a:ext>
            </a:extLst>
          </p:cNvPr>
          <p:cNvSpPr/>
          <p:nvPr/>
        </p:nvSpPr>
        <p:spPr>
          <a:xfrm rot="-5623371">
            <a:off x="15730313" y="8644278"/>
            <a:ext cx="2167940" cy="2323044"/>
          </a:xfrm>
          <a:custGeom>
            <a:avLst/>
            <a:gdLst/>
            <a:ahLst/>
            <a:cxnLst/>
            <a:rect l="l" t="t" r="r" b="b"/>
            <a:pathLst>
              <a:path w="2167940" h="2323044">
                <a:moveTo>
                  <a:pt x="0" y="0"/>
                </a:moveTo>
                <a:lnTo>
                  <a:pt x="2167940" y="0"/>
                </a:lnTo>
                <a:lnTo>
                  <a:pt x="2167940" y="2323045"/>
                </a:lnTo>
                <a:lnTo>
                  <a:pt x="0" y="232304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fr-CA" dirty="0"/>
          </a:p>
        </p:txBody>
      </p:sp>
      <p:sp>
        <p:nvSpPr>
          <p:cNvPr id="6" name="Freeform 3">
            <a:extLst>
              <a:ext uri="{FF2B5EF4-FFF2-40B4-BE49-F238E27FC236}">
                <a16:creationId xmlns:a16="http://schemas.microsoft.com/office/drawing/2014/main" id="{BCFA7332-CF72-B4C6-136D-B13FE3AEA4CE}"/>
              </a:ext>
            </a:extLst>
          </p:cNvPr>
          <p:cNvSpPr/>
          <p:nvPr/>
        </p:nvSpPr>
        <p:spPr>
          <a:xfrm>
            <a:off x="6629400" y="4197848"/>
            <a:ext cx="500990" cy="601626"/>
          </a:xfrm>
          <a:custGeom>
            <a:avLst/>
            <a:gdLst/>
            <a:ahLst/>
            <a:cxnLst/>
            <a:rect l="l" t="t" r="r" b="b"/>
            <a:pathLst>
              <a:path w="500990" h="601626">
                <a:moveTo>
                  <a:pt x="0" y="0"/>
                </a:moveTo>
                <a:lnTo>
                  <a:pt x="500990" y="0"/>
                </a:lnTo>
                <a:lnTo>
                  <a:pt x="500990" y="601626"/>
                </a:lnTo>
                <a:lnTo>
                  <a:pt x="0" y="60162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fr-FR"/>
          </a:p>
        </p:txBody>
      </p:sp>
      <p:sp>
        <p:nvSpPr>
          <p:cNvPr id="10" name="Freeform 5">
            <a:extLst>
              <a:ext uri="{FF2B5EF4-FFF2-40B4-BE49-F238E27FC236}">
                <a16:creationId xmlns:a16="http://schemas.microsoft.com/office/drawing/2014/main" id="{5D646437-C154-E5F9-FB3A-EB595AE56B9C}"/>
              </a:ext>
            </a:extLst>
          </p:cNvPr>
          <p:cNvSpPr/>
          <p:nvPr/>
        </p:nvSpPr>
        <p:spPr>
          <a:xfrm>
            <a:off x="6629400" y="2979774"/>
            <a:ext cx="500990" cy="601626"/>
          </a:xfrm>
          <a:custGeom>
            <a:avLst/>
            <a:gdLst/>
            <a:ahLst/>
            <a:cxnLst/>
            <a:rect l="l" t="t" r="r" b="b"/>
            <a:pathLst>
              <a:path w="500990" h="601626">
                <a:moveTo>
                  <a:pt x="0" y="0"/>
                </a:moveTo>
                <a:lnTo>
                  <a:pt x="500990" y="0"/>
                </a:lnTo>
                <a:lnTo>
                  <a:pt x="500990" y="601626"/>
                </a:lnTo>
                <a:lnTo>
                  <a:pt x="0" y="60162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fr-FR"/>
          </a:p>
        </p:txBody>
      </p:sp>
      <p:sp>
        <p:nvSpPr>
          <p:cNvPr id="12" name="Freeform 6">
            <a:extLst>
              <a:ext uri="{FF2B5EF4-FFF2-40B4-BE49-F238E27FC236}">
                <a16:creationId xmlns:a16="http://schemas.microsoft.com/office/drawing/2014/main" id="{5208F194-9391-BFAA-7BC4-A7D747493E17}"/>
              </a:ext>
            </a:extLst>
          </p:cNvPr>
          <p:cNvSpPr/>
          <p:nvPr/>
        </p:nvSpPr>
        <p:spPr>
          <a:xfrm>
            <a:off x="6629400" y="7565690"/>
            <a:ext cx="500990" cy="601626"/>
          </a:xfrm>
          <a:custGeom>
            <a:avLst/>
            <a:gdLst/>
            <a:ahLst/>
            <a:cxnLst/>
            <a:rect l="l" t="t" r="r" b="b"/>
            <a:pathLst>
              <a:path w="500990" h="601626">
                <a:moveTo>
                  <a:pt x="0" y="0"/>
                </a:moveTo>
                <a:lnTo>
                  <a:pt x="500990" y="0"/>
                </a:lnTo>
                <a:lnTo>
                  <a:pt x="500990" y="601625"/>
                </a:lnTo>
                <a:lnTo>
                  <a:pt x="0" y="60162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fr-FR"/>
          </a:p>
        </p:txBody>
      </p:sp>
      <p:sp>
        <p:nvSpPr>
          <p:cNvPr id="13" name="TextBox 13">
            <a:extLst>
              <a:ext uri="{FF2B5EF4-FFF2-40B4-BE49-F238E27FC236}">
                <a16:creationId xmlns:a16="http://schemas.microsoft.com/office/drawing/2014/main" id="{58A17B2A-00EC-0BEF-15D0-31A4E1BE1574}"/>
              </a:ext>
            </a:extLst>
          </p:cNvPr>
          <p:cNvSpPr txBox="1"/>
          <p:nvPr/>
        </p:nvSpPr>
        <p:spPr>
          <a:xfrm>
            <a:off x="7391399" y="4152900"/>
            <a:ext cx="9296401" cy="3231654"/>
          </a:xfrm>
          <a:prstGeom prst="rect">
            <a:avLst/>
          </a:prstGeom>
        </p:spPr>
        <p:txBody>
          <a:bodyPr wrap="square" lIns="0" tIns="0" rIns="0" bIns="0" rtlCol="0" anchor="t">
            <a:spAutoFit/>
          </a:bodyPr>
          <a:lstStyle/>
          <a:p>
            <a:pPr algn="l"/>
            <a:r>
              <a:rPr lang="fr-CA" sz="3000" spc="30" noProof="1">
                <a:solidFill>
                  <a:srgbClr val="141724"/>
                </a:solidFill>
                <a:latin typeface="MuktaMahee Bold"/>
                <a:ea typeface="MuktaMahee Bold"/>
                <a:cs typeface="MuktaMahee Bold"/>
                <a:sym typeface="Mukta Mahee"/>
              </a:rPr>
              <a:t>Besoins comme accompagnateur puis comme client :</a:t>
            </a:r>
          </a:p>
          <a:p>
            <a:pPr marL="914400" lvl="1" indent="-457200">
              <a:buFontTx/>
              <a:buChar char="-"/>
            </a:pPr>
            <a:r>
              <a:rPr lang="fr-CA" sz="3000" spc="30" noProof="1">
                <a:solidFill>
                  <a:srgbClr val="141724"/>
                </a:solidFill>
                <a:latin typeface="MuktaMahee Bold"/>
                <a:ea typeface="MuktaMahee Bold"/>
                <a:cs typeface="MuktaMahee Bold"/>
                <a:sym typeface="Mukta Mahee"/>
              </a:rPr>
              <a:t>Connaissances pratiques</a:t>
            </a:r>
          </a:p>
          <a:p>
            <a:pPr marL="914400" lvl="1" indent="-457200">
              <a:buFontTx/>
              <a:buChar char="-"/>
            </a:pPr>
            <a:r>
              <a:rPr lang="fr-CA" sz="3000" spc="30" noProof="1">
                <a:solidFill>
                  <a:srgbClr val="141724"/>
                </a:solidFill>
                <a:latin typeface="MuktaMahee Bold"/>
                <a:ea typeface="MuktaMahee Bold"/>
                <a:cs typeface="MuktaMahee Bold"/>
                <a:sym typeface="Mukta Mahee"/>
              </a:rPr>
              <a:t>Diminuer leur isolement</a:t>
            </a:r>
          </a:p>
          <a:p>
            <a:pPr marL="914400" lvl="1" indent="-457200">
              <a:buFontTx/>
              <a:buChar char="-"/>
            </a:pPr>
            <a:r>
              <a:rPr lang="fr-CA" sz="3000" spc="30" noProof="1">
                <a:solidFill>
                  <a:srgbClr val="141724"/>
                </a:solidFill>
                <a:latin typeface="MuktaMahee Bold"/>
                <a:ea typeface="MuktaMahee Bold"/>
                <a:cs typeface="MuktaMahee Bold"/>
                <a:sym typeface="Mukta Mahee"/>
              </a:rPr>
              <a:t>Essais-erreurs</a:t>
            </a:r>
          </a:p>
          <a:p>
            <a:pPr marL="914400" lvl="1" indent="-457200">
              <a:buFontTx/>
              <a:buChar char="-"/>
            </a:pPr>
            <a:r>
              <a:rPr lang="fr-CA" sz="3000" spc="30" noProof="1">
                <a:solidFill>
                  <a:srgbClr val="141724"/>
                </a:solidFill>
                <a:latin typeface="MuktaMahee Bold"/>
                <a:ea typeface="MuktaMahee Bold"/>
                <a:cs typeface="MuktaMahee Bold"/>
                <a:sym typeface="Mukta Mahee"/>
              </a:rPr>
              <a:t>Augmenter l’espoir</a:t>
            </a:r>
          </a:p>
          <a:p>
            <a:pPr marL="914400" lvl="1" indent="-457200">
              <a:buFontTx/>
              <a:buChar char="-"/>
            </a:pPr>
            <a:r>
              <a:rPr lang="fr-CA" sz="3000" spc="30" noProof="1">
                <a:solidFill>
                  <a:srgbClr val="141724"/>
                </a:solidFill>
                <a:latin typeface="MuktaMahee Bold"/>
                <a:ea typeface="MuktaMahee Bold"/>
                <a:cs typeface="MuktaMahee Bold"/>
                <a:sym typeface="Mukta Mahee"/>
              </a:rPr>
              <a:t>Prendre soin de soi</a:t>
            </a:r>
          </a:p>
          <a:p>
            <a:pPr marL="914400" lvl="1" indent="-457200">
              <a:buFontTx/>
              <a:buChar char="-"/>
            </a:pPr>
            <a:r>
              <a:rPr lang="fr-CA" sz="3000" spc="30" noProof="1">
                <a:solidFill>
                  <a:srgbClr val="141724"/>
                </a:solidFill>
                <a:latin typeface="MuktaMahee Bold"/>
                <a:ea typeface="MuktaMahee Bold"/>
                <a:cs typeface="MuktaMahee Bold"/>
                <a:sym typeface="Mukta Mahee"/>
              </a:rPr>
              <a:t>Communication</a:t>
            </a:r>
          </a:p>
        </p:txBody>
      </p:sp>
      <p:sp>
        <p:nvSpPr>
          <p:cNvPr id="15" name="TextBox 15">
            <a:extLst>
              <a:ext uri="{FF2B5EF4-FFF2-40B4-BE49-F238E27FC236}">
                <a16:creationId xmlns:a16="http://schemas.microsoft.com/office/drawing/2014/main" id="{63EB1747-BBE0-464B-A20C-409217375AC9}"/>
              </a:ext>
            </a:extLst>
          </p:cNvPr>
          <p:cNvSpPr txBox="1"/>
          <p:nvPr/>
        </p:nvSpPr>
        <p:spPr>
          <a:xfrm>
            <a:off x="7391400" y="2933700"/>
            <a:ext cx="8458200" cy="1000274"/>
          </a:xfrm>
          <a:prstGeom prst="rect">
            <a:avLst/>
          </a:prstGeom>
        </p:spPr>
        <p:txBody>
          <a:bodyPr wrap="square" lIns="0" tIns="0" rIns="0" bIns="0" rtlCol="0" anchor="t">
            <a:spAutoFit/>
          </a:bodyPr>
          <a:lstStyle/>
          <a:p>
            <a:pPr algn="l">
              <a:lnSpc>
                <a:spcPts val="3900"/>
              </a:lnSpc>
            </a:pPr>
            <a:r>
              <a:rPr lang="fr-CA" sz="3000" spc="30" noProof="1">
                <a:solidFill>
                  <a:srgbClr val="141724"/>
                </a:solidFill>
                <a:latin typeface="MuktaMahee Bold"/>
                <a:ea typeface="MuktaMahee Bold"/>
                <a:cs typeface="MuktaMahee Bold"/>
                <a:sym typeface="Mukta Mahee"/>
              </a:rPr>
              <a:t>Processus : Demande plus qu’un accompagnement « normal »</a:t>
            </a:r>
          </a:p>
        </p:txBody>
      </p:sp>
      <p:sp>
        <p:nvSpPr>
          <p:cNvPr id="20" name="TextBox 16">
            <a:extLst>
              <a:ext uri="{FF2B5EF4-FFF2-40B4-BE49-F238E27FC236}">
                <a16:creationId xmlns:a16="http://schemas.microsoft.com/office/drawing/2014/main" id="{162E66CF-322F-2416-F349-A69545E7F1C4}"/>
              </a:ext>
            </a:extLst>
          </p:cNvPr>
          <p:cNvSpPr txBox="1"/>
          <p:nvPr/>
        </p:nvSpPr>
        <p:spPr>
          <a:xfrm>
            <a:off x="7391399" y="7519615"/>
            <a:ext cx="8290379" cy="2500685"/>
          </a:xfrm>
          <a:prstGeom prst="rect">
            <a:avLst/>
          </a:prstGeom>
        </p:spPr>
        <p:txBody>
          <a:bodyPr wrap="square" lIns="0" tIns="0" rIns="0" bIns="0" rtlCol="0" anchor="t">
            <a:spAutoFit/>
          </a:bodyPr>
          <a:lstStyle/>
          <a:p>
            <a:pPr algn="l">
              <a:lnSpc>
                <a:spcPts val="3900"/>
              </a:lnSpc>
            </a:pPr>
            <a:r>
              <a:rPr lang="fr-CA" sz="3000" spc="30" noProof="1">
                <a:solidFill>
                  <a:srgbClr val="141724"/>
                </a:solidFill>
                <a:latin typeface="MuktaMahee Bold"/>
                <a:ea typeface="MuktaMahee Bold"/>
                <a:cs typeface="MuktaMahee Bold"/>
                <a:sym typeface="Mukta Mahee"/>
              </a:rPr>
              <a:t>Implantation : </a:t>
            </a:r>
          </a:p>
          <a:p>
            <a:pPr marL="914400" lvl="1" indent="-457200">
              <a:lnSpc>
                <a:spcPts val="3900"/>
              </a:lnSpc>
              <a:buFontTx/>
              <a:buChar char="-"/>
            </a:pPr>
            <a:r>
              <a:rPr lang="fr-CA" sz="3000" spc="30" noProof="1">
                <a:solidFill>
                  <a:srgbClr val="141724"/>
                </a:solidFill>
                <a:latin typeface="MuktaMahee Bold"/>
                <a:ea typeface="MuktaMahee Bold"/>
                <a:cs typeface="MuktaMahee Bold"/>
                <a:sym typeface="Mukta Mahee"/>
              </a:rPr>
              <a:t>Offrir souvent des services et publiciser</a:t>
            </a:r>
          </a:p>
          <a:p>
            <a:pPr marL="914400" lvl="1" indent="-457200">
              <a:lnSpc>
                <a:spcPts val="3900"/>
              </a:lnSpc>
              <a:buFontTx/>
              <a:buChar char="-"/>
            </a:pPr>
            <a:r>
              <a:rPr lang="fr-CA" sz="3000" spc="30" noProof="1">
                <a:solidFill>
                  <a:srgbClr val="141724"/>
                </a:solidFill>
                <a:latin typeface="MuktaMahee Bold"/>
                <a:ea typeface="MuktaMahee Bold"/>
                <a:cs typeface="MuktaMahee Bold"/>
                <a:sym typeface="Mukta Mahee"/>
              </a:rPr>
              <a:t>Respecter les valeurs de leur famille</a:t>
            </a:r>
          </a:p>
          <a:p>
            <a:pPr marL="914400" lvl="1" indent="-457200">
              <a:lnSpc>
                <a:spcPts val="3900"/>
              </a:lnSpc>
              <a:buFontTx/>
              <a:buChar char="-"/>
            </a:pPr>
            <a:r>
              <a:rPr lang="fr-CA" sz="3000" spc="30" noProof="1">
                <a:solidFill>
                  <a:srgbClr val="141724"/>
                </a:solidFill>
                <a:latin typeface="MuktaMahee Bold"/>
                <a:ea typeface="MuktaMahee Bold"/>
                <a:cs typeface="MuktaMahee Bold"/>
                <a:sym typeface="Mukta Mahee"/>
              </a:rPr>
              <a:t>Utiliser leurs expériences</a:t>
            </a:r>
          </a:p>
          <a:p>
            <a:pPr marL="914400" lvl="1" indent="-457200">
              <a:lnSpc>
                <a:spcPts val="3900"/>
              </a:lnSpc>
              <a:buFontTx/>
              <a:buChar char="-"/>
            </a:pPr>
            <a:endParaRPr lang="fr-CA" sz="3000" spc="30" noProof="1">
              <a:solidFill>
                <a:srgbClr val="141724"/>
              </a:solidFill>
              <a:latin typeface="MuktaMahee Bold"/>
              <a:ea typeface="MuktaMahee Bold"/>
              <a:cs typeface="MuktaMahee Bold"/>
              <a:sym typeface="Mukta Mahee"/>
            </a:endParaRPr>
          </a:p>
        </p:txBody>
      </p:sp>
      <p:pic>
        <p:nvPicPr>
          <p:cNvPr id="19" name="Image 18">
            <a:extLst>
              <a:ext uri="{FF2B5EF4-FFF2-40B4-BE49-F238E27FC236}">
                <a16:creationId xmlns:a16="http://schemas.microsoft.com/office/drawing/2014/main" id="{45DE5472-04A7-EE99-0D50-B2CAB88A65EE}"/>
              </a:ext>
            </a:extLst>
          </p:cNvPr>
          <p:cNvPicPr>
            <a:picLocks noChangeAspect="1"/>
          </p:cNvPicPr>
          <p:nvPr/>
        </p:nvPicPr>
        <p:blipFill>
          <a:blip r:embed="rId12"/>
          <a:stretch>
            <a:fillRect/>
          </a:stretch>
        </p:blipFill>
        <p:spPr>
          <a:xfrm>
            <a:off x="3316861" y="5001815"/>
            <a:ext cx="2837417" cy="4249102"/>
          </a:xfrm>
          <a:prstGeom prst="rect">
            <a:avLst/>
          </a:prstGeom>
          <a:ln w="28575">
            <a:solidFill>
              <a:srgbClr val="F4DFB8"/>
            </a:solidFill>
          </a:ln>
        </p:spPr>
      </p:pic>
      <p:sp>
        <p:nvSpPr>
          <p:cNvPr id="5" name="Freeform 5">
            <a:extLst>
              <a:ext uri="{FF2B5EF4-FFF2-40B4-BE49-F238E27FC236}">
                <a16:creationId xmlns:a16="http://schemas.microsoft.com/office/drawing/2014/main" id="{E21EDB85-C99D-6DB6-15F0-619CC551D894}"/>
              </a:ext>
            </a:extLst>
          </p:cNvPr>
          <p:cNvSpPr/>
          <p:nvPr/>
        </p:nvSpPr>
        <p:spPr>
          <a:xfrm>
            <a:off x="457200" y="661409"/>
            <a:ext cx="857250" cy="928125"/>
          </a:xfrm>
          <a:custGeom>
            <a:avLst/>
            <a:gdLst/>
            <a:ahLst/>
            <a:cxnLst/>
            <a:rect l="l" t="t" r="r" b="b"/>
            <a:pathLst>
              <a:path w="857250" h="928125">
                <a:moveTo>
                  <a:pt x="0" y="0"/>
                </a:moveTo>
                <a:lnTo>
                  <a:pt x="857250" y="0"/>
                </a:lnTo>
                <a:lnTo>
                  <a:pt x="857250" y="928125"/>
                </a:lnTo>
                <a:lnTo>
                  <a:pt x="0" y="928125"/>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r>
              <a:rPr lang="fr-FR" dirty="0"/>
              <a:t>s</a:t>
            </a:r>
          </a:p>
        </p:txBody>
      </p:sp>
      <p:sp>
        <p:nvSpPr>
          <p:cNvPr id="7" name="TextBox 11">
            <a:extLst>
              <a:ext uri="{FF2B5EF4-FFF2-40B4-BE49-F238E27FC236}">
                <a16:creationId xmlns:a16="http://schemas.microsoft.com/office/drawing/2014/main" id="{7316C72E-8DC1-7E50-B2C5-D0411974B40F}"/>
              </a:ext>
            </a:extLst>
          </p:cNvPr>
          <p:cNvSpPr txBox="1"/>
          <p:nvPr/>
        </p:nvSpPr>
        <p:spPr>
          <a:xfrm>
            <a:off x="1623248" y="618717"/>
            <a:ext cx="15369352" cy="1179810"/>
          </a:xfrm>
          <a:prstGeom prst="rect">
            <a:avLst/>
          </a:prstGeom>
        </p:spPr>
        <p:txBody>
          <a:bodyPr wrap="square" lIns="0" tIns="0" rIns="0" bIns="0" rtlCol="0" anchor="t">
            <a:spAutoFit/>
          </a:bodyPr>
          <a:lstStyle/>
          <a:p>
            <a:pPr algn="l">
              <a:lnSpc>
                <a:spcPts val="9239"/>
              </a:lnSpc>
            </a:pPr>
            <a:r>
              <a:rPr lang="fr-CA" sz="6599" spc="300" noProof="1">
                <a:solidFill>
                  <a:srgbClr val="5C745C"/>
                </a:solidFill>
                <a:latin typeface="TT Lovelies Script"/>
                <a:ea typeface="TT Lovelies Script"/>
                <a:cs typeface="TT Lovelies Script"/>
                <a:sym typeface="TT Lovelies Script"/>
              </a:rPr>
              <a:t>Le voyage au travers de la maladie</a:t>
            </a:r>
          </a:p>
        </p:txBody>
      </p:sp>
    </p:spTree>
    <p:extLst>
      <p:ext uri="{BB962C8B-B14F-4D97-AF65-F5344CB8AC3E}">
        <p14:creationId xmlns:p14="http://schemas.microsoft.com/office/powerpoint/2010/main" val="1417451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a:extLst>
            <a:ext uri="{FF2B5EF4-FFF2-40B4-BE49-F238E27FC236}">
              <a16:creationId xmlns:a16="http://schemas.microsoft.com/office/drawing/2014/main" id="{3B21BC41-21F1-143A-C228-D69746890E2A}"/>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5C4B866C-B8CB-A8BE-2DD0-12CFADE220F4}"/>
              </a:ext>
            </a:extLst>
          </p:cNvPr>
          <p:cNvSpPr/>
          <p:nvPr/>
        </p:nvSpPr>
        <p:spPr>
          <a:xfrm>
            <a:off x="16369268" y="2867377"/>
            <a:ext cx="890032" cy="0"/>
          </a:xfrm>
          <a:prstGeom prst="line">
            <a:avLst/>
          </a:prstGeom>
          <a:ln w="38100" cap="flat">
            <a:solidFill>
              <a:srgbClr val="F4DEB8"/>
            </a:solidFill>
            <a:prstDash val="solid"/>
            <a:headEnd type="none" w="sm" len="sm"/>
            <a:tailEnd type="none" w="sm" len="sm"/>
          </a:ln>
        </p:spPr>
        <p:txBody>
          <a:bodyPr/>
          <a:lstStyle/>
          <a:p>
            <a:endParaRPr lang="fr-CA" dirty="0"/>
          </a:p>
        </p:txBody>
      </p:sp>
      <p:sp>
        <p:nvSpPr>
          <p:cNvPr id="3" name="Freeform 3">
            <a:extLst>
              <a:ext uri="{FF2B5EF4-FFF2-40B4-BE49-F238E27FC236}">
                <a16:creationId xmlns:a16="http://schemas.microsoft.com/office/drawing/2014/main" id="{68B5BA88-13A2-1190-68A8-F8C4ED00362C}"/>
              </a:ext>
            </a:extLst>
          </p:cNvPr>
          <p:cNvSpPr/>
          <p:nvPr/>
        </p:nvSpPr>
        <p:spPr>
          <a:xfrm rot="-933232" flipV="1">
            <a:off x="920412" y="2396858"/>
            <a:ext cx="2767675" cy="2696227"/>
          </a:xfrm>
          <a:custGeom>
            <a:avLst/>
            <a:gdLst/>
            <a:ahLst/>
            <a:cxnLst/>
            <a:rect l="l" t="t" r="r" b="b"/>
            <a:pathLst>
              <a:path w="2767675" h="2696227">
                <a:moveTo>
                  <a:pt x="0" y="2696227"/>
                </a:moveTo>
                <a:lnTo>
                  <a:pt x="2767674" y="2696227"/>
                </a:lnTo>
                <a:lnTo>
                  <a:pt x="2767674" y="0"/>
                </a:lnTo>
                <a:lnTo>
                  <a:pt x="0" y="0"/>
                </a:lnTo>
                <a:lnTo>
                  <a:pt x="0" y="269622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dirty="0"/>
          </a:p>
        </p:txBody>
      </p:sp>
      <p:sp>
        <p:nvSpPr>
          <p:cNvPr id="8" name="Freeform 8">
            <a:extLst>
              <a:ext uri="{FF2B5EF4-FFF2-40B4-BE49-F238E27FC236}">
                <a16:creationId xmlns:a16="http://schemas.microsoft.com/office/drawing/2014/main" id="{261941DC-0E1E-81E5-D2A1-61D577EA54F7}"/>
              </a:ext>
            </a:extLst>
          </p:cNvPr>
          <p:cNvSpPr/>
          <p:nvPr/>
        </p:nvSpPr>
        <p:spPr>
          <a:xfrm rot="-10464619" flipH="1">
            <a:off x="-2910870" y="7170707"/>
            <a:ext cx="7273993" cy="5082605"/>
          </a:xfrm>
          <a:custGeom>
            <a:avLst/>
            <a:gdLst/>
            <a:ahLst/>
            <a:cxnLst/>
            <a:rect l="l" t="t" r="r" b="b"/>
            <a:pathLst>
              <a:path w="7273993" h="5082605">
                <a:moveTo>
                  <a:pt x="7273992" y="0"/>
                </a:moveTo>
                <a:lnTo>
                  <a:pt x="0" y="0"/>
                </a:lnTo>
                <a:lnTo>
                  <a:pt x="0" y="5082606"/>
                </a:lnTo>
                <a:lnTo>
                  <a:pt x="7273992" y="5082606"/>
                </a:lnTo>
                <a:lnTo>
                  <a:pt x="7273992"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fr-CA" dirty="0"/>
          </a:p>
        </p:txBody>
      </p:sp>
      <p:sp>
        <p:nvSpPr>
          <p:cNvPr id="9" name="Freeform 9">
            <a:extLst>
              <a:ext uri="{FF2B5EF4-FFF2-40B4-BE49-F238E27FC236}">
                <a16:creationId xmlns:a16="http://schemas.microsoft.com/office/drawing/2014/main" id="{7A0A645C-254A-7B7A-C1C1-C263A7918C02}"/>
              </a:ext>
            </a:extLst>
          </p:cNvPr>
          <p:cNvSpPr/>
          <p:nvPr/>
        </p:nvSpPr>
        <p:spPr>
          <a:xfrm rot="-3020274">
            <a:off x="15422092" y="8026713"/>
            <a:ext cx="6111783" cy="5018524"/>
          </a:xfrm>
          <a:custGeom>
            <a:avLst/>
            <a:gdLst/>
            <a:ahLst/>
            <a:cxnLst/>
            <a:rect l="l" t="t" r="r" b="b"/>
            <a:pathLst>
              <a:path w="6111783" h="5018524">
                <a:moveTo>
                  <a:pt x="0" y="0"/>
                </a:moveTo>
                <a:lnTo>
                  <a:pt x="6111783" y="0"/>
                </a:lnTo>
                <a:lnTo>
                  <a:pt x="6111783" y="5018523"/>
                </a:lnTo>
                <a:lnTo>
                  <a:pt x="0" y="5018523"/>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fr-CA" dirty="0"/>
          </a:p>
        </p:txBody>
      </p:sp>
      <p:sp>
        <p:nvSpPr>
          <p:cNvPr id="16" name="TextBox 16">
            <a:extLst>
              <a:ext uri="{FF2B5EF4-FFF2-40B4-BE49-F238E27FC236}">
                <a16:creationId xmlns:a16="http://schemas.microsoft.com/office/drawing/2014/main" id="{B7287C6D-00E5-38E9-5F43-1C4C522633B7}"/>
              </a:ext>
            </a:extLst>
          </p:cNvPr>
          <p:cNvSpPr txBox="1"/>
          <p:nvPr/>
        </p:nvSpPr>
        <p:spPr>
          <a:xfrm>
            <a:off x="15069250" y="2627983"/>
            <a:ext cx="1300018" cy="461665"/>
          </a:xfrm>
          <a:prstGeom prst="rect">
            <a:avLst/>
          </a:prstGeom>
        </p:spPr>
        <p:txBody>
          <a:bodyPr lIns="0" tIns="0" rIns="0" bIns="0" rtlCol="0" anchor="t">
            <a:spAutoFit/>
          </a:bodyPr>
          <a:lstStyle/>
          <a:p>
            <a:pPr algn="l">
              <a:lnSpc>
                <a:spcPts val="3640"/>
              </a:lnSpc>
            </a:pPr>
            <a:r>
              <a:rPr lang="fr-CA" sz="2800" spc="28" dirty="0">
                <a:solidFill>
                  <a:srgbClr val="141724"/>
                </a:solidFill>
                <a:latin typeface="MuktaMahee Bold"/>
                <a:ea typeface="MuktaMahee Bold"/>
                <a:cs typeface="MuktaMahee Bold"/>
                <a:sym typeface="Mukta Mahee"/>
              </a:rPr>
              <a:t>Page 17</a:t>
            </a:r>
          </a:p>
        </p:txBody>
      </p:sp>
      <p:sp>
        <p:nvSpPr>
          <p:cNvPr id="17" name="Freeform 17">
            <a:extLst>
              <a:ext uri="{FF2B5EF4-FFF2-40B4-BE49-F238E27FC236}">
                <a16:creationId xmlns:a16="http://schemas.microsoft.com/office/drawing/2014/main" id="{4B24F318-CEF1-DFF3-0D87-E220C5E91DF4}"/>
              </a:ext>
            </a:extLst>
          </p:cNvPr>
          <p:cNvSpPr/>
          <p:nvPr/>
        </p:nvSpPr>
        <p:spPr>
          <a:xfrm rot="-5623371">
            <a:off x="15730313" y="8644278"/>
            <a:ext cx="2167940" cy="2323044"/>
          </a:xfrm>
          <a:custGeom>
            <a:avLst/>
            <a:gdLst/>
            <a:ahLst/>
            <a:cxnLst/>
            <a:rect l="l" t="t" r="r" b="b"/>
            <a:pathLst>
              <a:path w="2167940" h="2323044">
                <a:moveTo>
                  <a:pt x="0" y="0"/>
                </a:moveTo>
                <a:lnTo>
                  <a:pt x="2167940" y="0"/>
                </a:lnTo>
                <a:lnTo>
                  <a:pt x="2167940" y="2323045"/>
                </a:lnTo>
                <a:lnTo>
                  <a:pt x="0" y="232304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fr-CA" dirty="0"/>
          </a:p>
        </p:txBody>
      </p:sp>
      <p:pic>
        <p:nvPicPr>
          <p:cNvPr id="19" name="Image 18">
            <a:extLst>
              <a:ext uri="{FF2B5EF4-FFF2-40B4-BE49-F238E27FC236}">
                <a16:creationId xmlns:a16="http://schemas.microsoft.com/office/drawing/2014/main" id="{32A0B24C-91E4-6063-2946-F170F8F8D337}"/>
              </a:ext>
            </a:extLst>
          </p:cNvPr>
          <p:cNvPicPr>
            <a:picLocks noChangeAspect="1"/>
          </p:cNvPicPr>
          <p:nvPr/>
        </p:nvPicPr>
        <p:blipFill>
          <a:blip r:embed="rId10"/>
          <a:stretch>
            <a:fillRect/>
          </a:stretch>
        </p:blipFill>
        <p:spPr>
          <a:xfrm>
            <a:off x="3316861" y="5001815"/>
            <a:ext cx="2837417" cy="4249102"/>
          </a:xfrm>
          <a:prstGeom prst="rect">
            <a:avLst/>
          </a:prstGeom>
          <a:ln w="28575">
            <a:solidFill>
              <a:srgbClr val="F4DFB8"/>
            </a:solidFill>
          </a:ln>
        </p:spPr>
      </p:pic>
      <p:sp>
        <p:nvSpPr>
          <p:cNvPr id="4" name="TextBox 11">
            <a:extLst>
              <a:ext uri="{FF2B5EF4-FFF2-40B4-BE49-F238E27FC236}">
                <a16:creationId xmlns:a16="http://schemas.microsoft.com/office/drawing/2014/main" id="{DFDB2D02-A24F-9A5B-BD65-D22EE0419D71}"/>
              </a:ext>
            </a:extLst>
          </p:cNvPr>
          <p:cNvSpPr txBox="1"/>
          <p:nvPr/>
        </p:nvSpPr>
        <p:spPr>
          <a:xfrm>
            <a:off x="1623248" y="618717"/>
            <a:ext cx="15369352" cy="1179810"/>
          </a:xfrm>
          <a:prstGeom prst="rect">
            <a:avLst/>
          </a:prstGeom>
        </p:spPr>
        <p:txBody>
          <a:bodyPr wrap="square" lIns="0" tIns="0" rIns="0" bIns="0" rtlCol="0" anchor="t">
            <a:spAutoFit/>
          </a:bodyPr>
          <a:lstStyle/>
          <a:p>
            <a:pPr algn="l">
              <a:lnSpc>
                <a:spcPts val="9239"/>
              </a:lnSpc>
            </a:pPr>
            <a:r>
              <a:rPr lang="fr-CA" sz="6599" spc="300" noProof="1">
                <a:solidFill>
                  <a:srgbClr val="5C745C"/>
                </a:solidFill>
                <a:latin typeface="TT Lovelies Script"/>
                <a:ea typeface="TT Lovelies Script"/>
                <a:cs typeface="TT Lovelies Script"/>
                <a:sym typeface="TT Lovelies Script"/>
              </a:rPr>
              <a:t>Le voyage au travers de la maladie</a:t>
            </a:r>
          </a:p>
        </p:txBody>
      </p:sp>
      <p:sp>
        <p:nvSpPr>
          <p:cNvPr id="5" name="Freeform 5">
            <a:extLst>
              <a:ext uri="{FF2B5EF4-FFF2-40B4-BE49-F238E27FC236}">
                <a16:creationId xmlns:a16="http://schemas.microsoft.com/office/drawing/2014/main" id="{B9703CF0-7832-2896-A50A-5DA1B8E14F65}"/>
              </a:ext>
            </a:extLst>
          </p:cNvPr>
          <p:cNvSpPr/>
          <p:nvPr/>
        </p:nvSpPr>
        <p:spPr>
          <a:xfrm>
            <a:off x="457200" y="661409"/>
            <a:ext cx="857250" cy="928125"/>
          </a:xfrm>
          <a:custGeom>
            <a:avLst/>
            <a:gdLst/>
            <a:ahLst/>
            <a:cxnLst/>
            <a:rect l="l" t="t" r="r" b="b"/>
            <a:pathLst>
              <a:path w="857250" h="928125">
                <a:moveTo>
                  <a:pt x="0" y="0"/>
                </a:moveTo>
                <a:lnTo>
                  <a:pt x="857250" y="0"/>
                </a:lnTo>
                <a:lnTo>
                  <a:pt x="857250" y="928125"/>
                </a:lnTo>
                <a:lnTo>
                  <a:pt x="0" y="928125"/>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r>
              <a:rPr lang="fr-FR" dirty="0"/>
              <a:t>s</a:t>
            </a:r>
          </a:p>
        </p:txBody>
      </p:sp>
      <p:sp>
        <p:nvSpPr>
          <p:cNvPr id="6" name="Freeform 6">
            <a:extLst>
              <a:ext uri="{FF2B5EF4-FFF2-40B4-BE49-F238E27FC236}">
                <a16:creationId xmlns:a16="http://schemas.microsoft.com/office/drawing/2014/main" id="{AD7B90BD-9B3C-389E-9382-E2149E782E24}"/>
              </a:ext>
            </a:extLst>
          </p:cNvPr>
          <p:cNvSpPr/>
          <p:nvPr/>
        </p:nvSpPr>
        <p:spPr>
          <a:xfrm>
            <a:off x="9444226" y="2733254"/>
            <a:ext cx="500990" cy="601626"/>
          </a:xfrm>
          <a:custGeom>
            <a:avLst/>
            <a:gdLst/>
            <a:ahLst/>
            <a:cxnLst/>
            <a:rect l="l" t="t" r="r" b="b"/>
            <a:pathLst>
              <a:path w="500990" h="601626">
                <a:moveTo>
                  <a:pt x="0" y="0"/>
                </a:moveTo>
                <a:lnTo>
                  <a:pt x="500990" y="0"/>
                </a:lnTo>
                <a:lnTo>
                  <a:pt x="500990" y="601625"/>
                </a:lnTo>
                <a:lnTo>
                  <a:pt x="0" y="601625"/>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fr-FR"/>
          </a:p>
        </p:txBody>
      </p:sp>
      <p:sp>
        <p:nvSpPr>
          <p:cNvPr id="7" name="TextBox 16">
            <a:extLst>
              <a:ext uri="{FF2B5EF4-FFF2-40B4-BE49-F238E27FC236}">
                <a16:creationId xmlns:a16="http://schemas.microsoft.com/office/drawing/2014/main" id="{B00A4ABA-D796-343A-83EA-3B21F8F89A44}"/>
              </a:ext>
            </a:extLst>
          </p:cNvPr>
          <p:cNvSpPr txBox="1"/>
          <p:nvPr/>
        </p:nvSpPr>
        <p:spPr>
          <a:xfrm>
            <a:off x="10210800" y="2839579"/>
            <a:ext cx="2514600" cy="500137"/>
          </a:xfrm>
          <a:prstGeom prst="rect">
            <a:avLst/>
          </a:prstGeom>
        </p:spPr>
        <p:txBody>
          <a:bodyPr wrap="square" lIns="0" tIns="0" rIns="0" bIns="0" rtlCol="0" anchor="t">
            <a:spAutoFit/>
          </a:bodyPr>
          <a:lstStyle/>
          <a:p>
            <a:pPr algn="l">
              <a:lnSpc>
                <a:spcPts val="3900"/>
              </a:lnSpc>
            </a:pPr>
            <a:r>
              <a:rPr lang="fr-CA" sz="3000" spc="30" noProof="1">
                <a:solidFill>
                  <a:srgbClr val="141724"/>
                </a:solidFill>
                <a:latin typeface="MuktaMahee Bold"/>
                <a:ea typeface="MuktaMahee Bold"/>
                <a:cs typeface="MuktaMahee Bold"/>
                <a:sym typeface="Mukta Mahee"/>
              </a:rPr>
              <a:t>Verbatims</a:t>
            </a:r>
          </a:p>
        </p:txBody>
      </p:sp>
      <p:sp>
        <p:nvSpPr>
          <p:cNvPr id="10" name="ZoneTexte 9">
            <a:extLst>
              <a:ext uri="{FF2B5EF4-FFF2-40B4-BE49-F238E27FC236}">
                <a16:creationId xmlns:a16="http://schemas.microsoft.com/office/drawing/2014/main" id="{06F7EB20-9DB3-B4DE-F0FF-807B31F6C786}"/>
              </a:ext>
            </a:extLst>
          </p:cNvPr>
          <p:cNvSpPr txBox="1"/>
          <p:nvPr/>
        </p:nvSpPr>
        <p:spPr>
          <a:xfrm>
            <a:off x="6477000" y="3850827"/>
            <a:ext cx="10452106" cy="5955413"/>
          </a:xfrm>
          <a:prstGeom prst="rect">
            <a:avLst/>
          </a:prstGeom>
          <a:noFill/>
        </p:spPr>
        <p:txBody>
          <a:bodyPr wrap="square">
            <a:spAutoFit/>
          </a:bodyPr>
          <a:lstStyle/>
          <a:p>
            <a:pPr marL="228600">
              <a:lnSpc>
                <a:spcPct val="150000"/>
              </a:lnSpc>
              <a:spcAft>
                <a:spcPts val="800"/>
              </a:spcAft>
            </a:pPr>
            <a:r>
              <a:rPr lang="fr-CA" i="1" kern="100" dirty="0">
                <a:latin typeface="Arial" panose="020B0604020202020204" pitchFamily="34" charset="0"/>
                <a:cs typeface="Arial" panose="020B0604020202020204" pitchFamily="34" charset="0"/>
              </a:rPr>
              <a:t>«  Je nourris les chats errants… Là il vit dans la rue, il n’a pas d’argent, il est en souffrance. Et moi, j’ai cette soirée homard. » </a:t>
            </a:r>
            <a:r>
              <a:rPr lang="fr-CA" kern="100" dirty="0">
                <a:latin typeface="Arial" panose="020B0604020202020204" pitchFamily="34" charset="0"/>
                <a:cs typeface="Arial" panose="020B0604020202020204" pitchFamily="34" charset="0"/>
              </a:rPr>
              <a:t>Juliette, mère</a:t>
            </a:r>
          </a:p>
          <a:p>
            <a:pPr marL="228600">
              <a:lnSpc>
                <a:spcPct val="150000"/>
              </a:lnSpc>
              <a:spcAft>
                <a:spcPts val="800"/>
              </a:spcAft>
              <a:buNone/>
            </a:pPr>
            <a:endParaRPr lang="fr-CA" kern="100" dirty="0">
              <a:latin typeface="Arial" panose="020B0604020202020204" pitchFamily="34" charset="0"/>
              <a:cs typeface="Arial" panose="020B0604020202020204" pitchFamily="34" charset="0"/>
            </a:endParaRPr>
          </a:p>
          <a:p>
            <a:pPr marL="228600">
              <a:lnSpc>
                <a:spcPct val="150000"/>
              </a:lnSpc>
              <a:spcAft>
                <a:spcPts val="800"/>
              </a:spcAft>
            </a:pPr>
            <a:r>
              <a:rPr lang="fr-CA" i="1" kern="100" dirty="0">
                <a:latin typeface="Arial" panose="020B0604020202020204" pitchFamily="34" charset="0"/>
                <a:cs typeface="Arial" panose="020B0604020202020204" pitchFamily="34" charset="0"/>
              </a:rPr>
              <a:t>« Il me semble que notre souffrance est ben plus grosse que la souffrance des autres. Il me semble que ça ne se peut pas. Notre garçon ça doit être le pire de la planète, le pire. » </a:t>
            </a:r>
            <a:r>
              <a:rPr lang="fr-CA" kern="100" dirty="0">
                <a:latin typeface="Arial" panose="020B0604020202020204" pitchFamily="34" charset="0"/>
                <a:cs typeface="Arial" panose="020B0604020202020204" pitchFamily="34" charset="0"/>
              </a:rPr>
              <a:t>Pascale, mère</a:t>
            </a:r>
          </a:p>
          <a:p>
            <a:pPr marL="228600">
              <a:lnSpc>
                <a:spcPct val="150000"/>
              </a:lnSpc>
              <a:spcAft>
                <a:spcPts val="800"/>
              </a:spcAft>
              <a:buNone/>
            </a:pPr>
            <a:endParaRPr lang="fr-CA" kern="100" dirty="0">
              <a:latin typeface="Arial" panose="020B0604020202020204" pitchFamily="34" charset="0"/>
              <a:cs typeface="Arial" panose="020B0604020202020204" pitchFamily="34" charset="0"/>
            </a:endParaRPr>
          </a:p>
          <a:p>
            <a:pPr marL="228600">
              <a:lnSpc>
                <a:spcPct val="150000"/>
              </a:lnSpc>
              <a:spcAft>
                <a:spcPts val="800"/>
              </a:spcAft>
            </a:pPr>
            <a:r>
              <a:rPr lang="fr-CA" i="1" dirty="0">
                <a:latin typeface="Arial" panose="020B0604020202020204" pitchFamily="34" charset="0"/>
                <a:cs typeface="Arial" panose="020B0604020202020204" pitchFamily="34" charset="0"/>
              </a:rPr>
              <a:t>« C’est sur que les gens autour de nous et la famille savent en gros, on pourrait dire, les problèmes en santé mentale, mais la souffrance que la famille proche proche peut vivre avec celui qui a le trouble, ben nous c’est au quotidien. Ça ne nous quitte pas. On vit toujours d’espérance et d’espérance, mais les jours passent et eux autres  ne le voient pas tous les jours. Mais nous, à tous les jours, c’est toujours présent en nous. »</a:t>
            </a:r>
            <a:r>
              <a:rPr lang="fr-CA" dirty="0">
                <a:latin typeface="Arial" panose="020B0604020202020204" pitchFamily="34" charset="0"/>
                <a:cs typeface="Arial" panose="020B0604020202020204" pitchFamily="34" charset="0"/>
              </a:rPr>
              <a:t> Danielle, Belle-mère</a:t>
            </a:r>
          </a:p>
          <a:p>
            <a:pPr marL="228600">
              <a:lnSpc>
                <a:spcPct val="150000"/>
              </a:lnSpc>
              <a:spcAft>
                <a:spcPts val="800"/>
              </a:spcAft>
              <a:buNone/>
            </a:pPr>
            <a:endParaRPr lang="fr-CA" kern="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6286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a:extLst>
            <a:ext uri="{FF2B5EF4-FFF2-40B4-BE49-F238E27FC236}">
              <a16:creationId xmlns:a16="http://schemas.microsoft.com/office/drawing/2014/main" id="{73881928-D5C3-B30C-1CD1-2FFB5700360D}"/>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58489D1A-AB3A-F74A-005D-7A9E63CF07AF}"/>
              </a:ext>
            </a:extLst>
          </p:cNvPr>
          <p:cNvSpPr/>
          <p:nvPr/>
        </p:nvSpPr>
        <p:spPr>
          <a:xfrm>
            <a:off x="16369268" y="2867377"/>
            <a:ext cx="890032" cy="0"/>
          </a:xfrm>
          <a:prstGeom prst="line">
            <a:avLst/>
          </a:prstGeom>
          <a:ln w="38100" cap="flat">
            <a:solidFill>
              <a:srgbClr val="F4DEB8"/>
            </a:solidFill>
            <a:prstDash val="solid"/>
            <a:headEnd type="none" w="sm" len="sm"/>
            <a:tailEnd type="none" w="sm" len="sm"/>
          </a:ln>
        </p:spPr>
        <p:txBody>
          <a:bodyPr/>
          <a:lstStyle/>
          <a:p>
            <a:endParaRPr lang="fr-CA" dirty="0"/>
          </a:p>
        </p:txBody>
      </p:sp>
      <p:sp>
        <p:nvSpPr>
          <p:cNvPr id="3" name="Freeform 3">
            <a:extLst>
              <a:ext uri="{FF2B5EF4-FFF2-40B4-BE49-F238E27FC236}">
                <a16:creationId xmlns:a16="http://schemas.microsoft.com/office/drawing/2014/main" id="{0E875914-D416-0495-0CB4-39379A97274E}"/>
              </a:ext>
            </a:extLst>
          </p:cNvPr>
          <p:cNvSpPr/>
          <p:nvPr/>
        </p:nvSpPr>
        <p:spPr>
          <a:xfrm rot="-933232" flipV="1">
            <a:off x="920412" y="2396858"/>
            <a:ext cx="2767675" cy="2696227"/>
          </a:xfrm>
          <a:custGeom>
            <a:avLst/>
            <a:gdLst/>
            <a:ahLst/>
            <a:cxnLst/>
            <a:rect l="l" t="t" r="r" b="b"/>
            <a:pathLst>
              <a:path w="2767675" h="2696227">
                <a:moveTo>
                  <a:pt x="0" y="2696227"/>
                </a:moveTo>
                <a:lnTo>
                  <a:pt x="2767674" y="2696227"/>
                </a:lnTo>
                <a:lnTo>
                  <a:pt x="2767674" y="0"/>
                </a:lnTo>
                <a:lnTo>
                  <a:pt x="0" y="0"/>
                </a:lnTo>
                <a:lnTo>
                  <a:pt x="0" y="2696227"/>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dirty="0"/>
          </a:p>
        </p:txBody>
      </p:sp>
      <p:sp>
        <p:nvSpPr>
          <p:cNvPr id="8" name="Freeform 8">
            <a:extLst>
              <a:ext uri="{FF2B5EF4-FFF2-40B4-BE49-F238E27FC236}">
                <a16:creationId xmlns:a16="http://schemas.microsoft.com/office/drawing/2014/main" id="{A5091980-981A-B446-C214-715391377C4F}"/>
              </a:ext>
            </a:extLst>
          </p:cNvPr>
          <p:cNvSpPr/>
          <p:nvPr/>
        </p:nvSpPr>
        <p:spPr>
          <a:xfrm rot="-10464619" flipH="1">
            <a:off x="-2910870" y="7170707"/>
            <a:ext cx="7273993" cy="5082605"/>
          </a:xfrm>
          <a:custGeom>
            <a:avLst/>
            <a:gdLst/>
            <a:ahLst/>
            <a:cxnLst/>
            <a:rect l="l" t="t" r="r" b="b"/>
            <a:pathLst>
              <a:path w="7273993" h="5082605">
                <a:moveTo>
                  <a:pt x="7273992" y="0"/>
                </a:moveTo>
                <a:lnTo>
                  <a:pt x="0" y="0"/>
                </a:lnTo>
                <a:lnTo>
                  <a:pt x="0" y="5082606"/>
                </a:lnTo>
                <a:lnTo>
                  <a:pt x="7273992" y="5082606"/>
                </a:lnTo>
                <a:lnTo>
                  <a:pt x="7273992"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fr-CA" dirty="0"/>
          </a:p>
        </p:txBody>
      </p:sp>
      <p:sp>
        <p:nvSpPr>
          <p:cNvPr id="9" name="Freeform 9">
            <a:extLst>
              <a:ext uri="{FF2B5EF4-FFF2-40B4-BE49-F238E27FC236}">
                <a16:creationId xmlns:a16="http://schemas.microsoft.com/office/drawing/2014/main" id="{6854ECB1-7B49-7EDC-14CA-A9EBBEE338B4}"/>
              </a:ext>
            </a:extLst>
          </p:cNvPr>
          <p:cNvSpPr/>
          <p:nvPr/>
        </p:nvSpPr>
        <p:spPr>
          <a:xfrm rot="-3020274">
            <a:off x="15236174" y="8281387"/>
            <a:ext cx="6111783" cy="5018524"/>
          </a:xfrm>
          <a:custGeom>
            <a:avLst/>
            <a:gdLst/>
            <a:ahLst/>
            <a:cxnLst/>
            <a:rect l="l" t="t" r="r" b="b"/>
            <a:pathLst>
              <a:path w="6111783" h="5018524">
                <a:moveTo>
                  <a:pt x="0" y="0"/>
                </a:moveTo>
                <a:lnTo>
                  <a:pt x="6111783" y="0"/>
                </a:lnTo>
                <a:lnTo>
                  <a:pt x="6111783" y="5018523"/>
                </a:lnTo>
                <a:lnTo>
                  <a:pt x="0" y="5018523"/>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fr-CA" dirty="0"/>
          </a:p>
        </p:txBody>
      </p:sp>
      <p:sp>
        <p:nvSpPr>
          <p:cNvPr id="16" name="TextBox 16">
            <a:extLst>
              <a:ext uri="{FF2B5EF4-FFF2-40B4-BE49-F238E27FC236}">
                <a16:creationId xmlns:a16="http://schemas.microsoft.com/office/drawing/2014/main" id="{862DFF02-9004-0AB3-0230-03638F26D748}"/>
              </a:ext>
            </a:extLst>
          </p:cNvPr>
          <p:cNvSpPr txBox="1"/>
          <p:nvPr/>
        </p:nvSpPr>
        <p:spPr>
          <a:xfrm>
            <a:off x="15069250" y="2627983"/>
            <a:ext cx="1300018" cy="461665"/>
          </a:xfrm>
          <a:prstGeom prst="rect">
            <a:avLst/>
          </a:prstGeom>
        </p:spPr>
        <p:txBody>
          <a:bodyPr lIns="0" tIns="0" rIns="0" bIns="0" rtlCol="0" anchor="t">
            <a:spAutoFit/>
          </a:bodyPr>
          <a:lstStyle/>
          <a:p>
            <a:pPr algn="l">
              <a:lnSpc>
                <a:spcPts val="3640"/>
              </a:lnSpc>
            </a:pPr>
            <a:r>
              <a:rPr lang="fr-CA" sz="2800" spc="28" dirty="0">
                <a:solidFill>
                  <a:srgbClr val="141724"/>
                </a:solidFill>
                <a:latin typeface="MuktaMahee Bold"/>
                <a:ea typeface="MuktaMahee Bold"/>
                <a:cs typeface="MuktaMahee Bold"/>
                <a:sym typeface="Mukta Mahee"/>
              </a:rPr>
              <a:t>Page 18</a:t>
            </a:r>
          </a:p>
        </p:txBody>
      </p:sp>
      <p:sp>
        <p:nvSpPr>
          <p:cNvPr id="17" name="Freeform 17">
            <a:extLst>
              <a:ext uri="{FF2B5EF4-FFF2-40B4-BE49-F238E27FC236}">
                <a16:creationId xmlns:a16="http://schemas.microsoft.com/office/drawing/2014/main" id="{0EF76996-5A48-39E5-CF71-30C67D2911A7}"/>
              </a:ext>
            </a:extLst>
          </p:cNvPr>
          <p:cNvSpPr/>
          <p:nvPr/>
        </p:nvSpPr>
        <p:spPr>
          <a:xfrm rot="-5623371">
            <a:off x="15221284" y="9122257"/>
            <a:ext cx="2167940" cy="2323044"/>
          </a:xfrm>
          <a:custGeom>
            <a:avLst/>
            <a:gdLst/>
            <a:ahLst/>
            <a:cxnLst/>
            <a:rect l="l" t="t" r="r" b="b"/>
            <a:pathLst>
              <a:path w="2167940" h="2323044">
                <a:moveTo>
                  <a:pt x="0" y="0"/>
                </a:moveTo>
                <a:lnTo>
                  <a:pt x="2167940" y="0"/>
                </a:lnTo>
                <a:lnTo>
                  <a:pt x="2167940" y="2323045"/>
                </a:lnTo>
                <a:lnTo>
                  <a:pt x="0" y="2323045"/>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fr-CA" dirty="0"/>
          </a:p>
        </p:txBody>
      </p:sp>
      <p:pic>
        <p:nvPicPr>
          <p:cNvPr id="18" name="Image 17">
            <a:extLst>
              <a:ext uri="{FF2B5EF4-FFF2-40B4-BE49-F238E27FC236}">
                <a16:creationId xmlns:a16="http://schemas.microsoft.com/office/drawing/2014/main" id="{484E1677-A349-C1D8-007B-FBA74374761D}"/>
              </a:ext>
            </a:extLst>
          </p:cNvPr>
          <p:cNvPicPr>
            <a:picLocks noChangeAspect="1"/>
          </p:cNvPicPr>
          <p:nvPr/>
        </p:nvPicPr>
        <p:blipFill>
          <a:blip r:embed="rId11"/>
          <a:srcRect t="4594" b="8886"/>
          <a:stretch>
            <a:fillRect/>
          </a:stretch>
        </p:blipFill>
        <p:spPr>
          <a:xfrm>
            <a:off x="5360942" y="3924300"/>
            <a:ext cx="3274069" cy="4249102"/>
          </a:xfrm>
          <a:prstGeom prst="rect">
            <a:avLst/>
          </a:prstGeom>
          <a:ln w="28575">
            <a:solidFill>
              <a:srgbClr val="F4DFB8"/>
            </a:solidFill>
          </a:ln>
        </p:spPr>
      </p:pic>
      <p:sp>
        <p:nvSpPr>
          <p:cNvPr id="13" name="TextBox 13">
            <a:extLst>
              <a:ext uri="{FF2B5EF4-FFF2-40B4-BE49-F238E27FC236}">
                <a16:creationId xmlns:a16="http://schemas.microsoft.com/office/drawing/2014/main" id="{CE5EE7F3-2D79-F6C9-4130-C9694DDC57B4}"/>
              </a:ext>
            </a:extLst>
          </p:cNvPr>
          <p:cNvSpPr txBox="1"/>
          <p:nvPr/>
        </p:nvSpPr>
        <p:spPr>
          <a:xfrm>
            <a:off x="10358862" y="3390900"/>
            <a:ext cx="6781884" cy="1000274"/>
          </a:xfrm>
          <a:prstGeom prst="rect">
            <a:avLst/>
          </a:prstGeom>
        </p:spPr>
        <p:txBody>
          <a:bodyPr lIns="0" tIns="0" rIns="0" bIns="0" rtlCol="0" anchor="t">
            <a:spAutoFit/>
          </a:bodyPr>
          <a:lstStyle/>
          <a:p>
            <a:pPr algn="l">
              <a:lnSpc>
                <a:spcPts val="3900"/>
              </a:lnSpc>
            </a:pPr>
            <a:r>
              <a:rPr lang="fr-CA" sz="3000" spc="30" noProof="1">
                <a:solidFill>
                  <a:srgbClr val="141724"/>
                </a:solidFill>
                <a:latin typeface="MuktaMahee Bold"/>
                <a:ea typeface="MuktaMahee Bold"/>
                <a:cs typeface="MuktaMahee Bold"/>
                <a:sym typeface="Mukta Mahee"/>
              </a:rPr>
              <a:t>Trouver un espace mutuel pour grandir et être dans l’équilibre</a:t>
            </a:r>
          </a:p>
        </p:txBody>
      </p:sp>
      <p:sp>
        <p:nvSpPr>
          <p:cNvPr id="14" name="TextBox 14">
            <a:extLst>
              <a:ext uri="{FF2B5EF4-FFF2-40B4-BE49-F238E27FC236}">
                <a16:creationId xmlns:a16="http://schemas.microsoft.com/office/drawing/2014/main" id="{38EA2B00-A7F3-9A97-89F9-3A7659FF06EA}"/>
              </a:ext>
            </a:extLst>
          </p:cNvPr>
          <p:cNvSpPr txBox="1"/>
          <p:nvPr/>
        </p:nvSpPr>
        <p:spPr>
          <a:xfrm>
            <a:off x="10358862" y="4543457"/>
            <a:ext cx="6379070" cy="1000274"/>
          </a:xfrm>
          <a:prstGeom prst="rect">
            <a:avLst/>
          </a:prstGeom>
        </p:spPr>
        <p:txBody>
          <a:bodyPr wrap="square" lIns="0" tIns="0" rIns="0" bIns="0" rtlCol="0" anchor="t">
            <a:spAutoFit/>
          </a:bodyPr>
          <a:lstStyle/>
          <a:p>
            <a:pPr algn="l">
              <a:lnSpc>
                <a:spcPts val="3900"/>
              </a:lnSpc>
            </a:pPr>
            <a:r>
              <a:rPr lang="fr-CA" sz="3000" spc="30" noProof="1">
                <a:solidFill>
                  <a:srgbClr val="141724"/>
                </a:solidFill>
                <a:latin typeface="MuktaMahee Bold"/>
                <a:ea typeface="MuktaMahee Bold"/>
                <a:cs typeface="MuktaMahee Bold"/>
                <a:sym typeface="Mukta Mahee"/>
              </a:rPr>
              <a:t>Trouver du sens dans nos actions, un but commun</a:t>
            </a:r>
          </a:p>
        </p:txBody>
      </p:sp>
      <p:sp>
        <p:nvSpPr>
          <p:cNvPr id="15" name="TextBox 15">
            <a:extLst>
              <a:ext uri="{FF2B5EF4-FFF2-40B4-BE49-F238E27FC236}">
                <a16:creationId xmlns:a16="http://schemas.microsoft.com/office/drawing/2014/main" id="{8CC1D673-855D-AC34-87AE-DAFAD8858054}"/>
              </a:ext>
            </a:extLst>
          </p:cNvPr>
          <p:cNvSpPr txBox="1"/>
          <p:nvPr/>
        </p:nvSpPr>
        <p:spPr>
          <a:xfrm>
            <a:off x="10358862" y="5941054"/>
            <a:ext cx="8211619" cy="495300"/>
          </a:xfrm>
          <a:prstGeom prst="rect">
            <a:avLst/>
          </a:prstGeom>
        </p:spPr>
        <p:txBody>
          <a:bodyPr lIns="0" tIns="0" rIns="0" bIns="0" rtlCol="0" anchor="t">
            <a:spAutoFit/>
          </a:bodyPr>
          <a:lstStyle/>
          <a:p>
            <a:pPr algn="l">
              <a:lnSpc>
                <a:spcPts val="3900"/>
              </a:lnSpc>
            </a:pPr>
            <a:r>
              <a:rPr lang="fr-CA" sz="3000" spc="30" noProof="1">
                <a:solidFill>
                  <a:srgbClr val="141724"/>
                </a:solidFill>
                <a:latin typeface="MuktaMahee Bold"/>
                <a:ea typeface="MuktaMahee Bold"/>
                <a:cs typeface="MuktaMahee Bold"/>
                <a:sym typeface="Mukta Mahee"/>
              </a:rPr>
              <a:t>Trouver de l’espoir</a:t>
            </a:r>
          </a:p>
        </p:txBody>
      </p:sp>
      <p:sp>
        <p:nvSpPr>
          <p:cNvPr id="20" name="TextBox 16">
            <a:extLst>
              <a:ext uri="{FF2B5EF4-FFF2-40B4-BE49-F238E27FC236}">
                <a16:creationId xmlns:a16="http://schemas.microsoft.com/office/drawing/2014/main" id="{972EFD84-DF3F-E29B-9B60-34AF5681E608}"/>
              </a:ext>
            </a:extLst>
          </p:cNvPr>
          <p:cNvSpPr txBox="1"/>
          <p:nvPr/>
        </p:nvSpPr>
        <p:spPr>
          <a:xfrm>
            <a:off x="10358862" y="7110635"/>
            <a:ext cx="6633586" cy="500137"/>
          </a:xfrm>
          <a:prstGeom prst="rect">
            <a:avLst/>
          </a:prstGeom>
        </p:spPr>
        <p:txBody>
          <a:bodyPr wrap="square" lIns="0" tIns="0" rIns="0" bIns="0" rtlCol="0" anchor="t">
            <a:spAutoFit/>
          </a:bodyPr>
          <a:lstStyle/>
          <a:p>
            <a:pPr algn="l">
              <a:lnSpc>
                <a:spcPts val="3900"/>
              </a:lnSpc>
            </a:pPr>
            <a:r>
              <a:rPr lang="fr-CA" sz="3000" spc="30" noProof="1">
                <a:solidFill>
                  <a:srgbClr val="141724"/>
                </a:solidFill>
                <a:latin typeface="MuktaMahee Bold"/>
                <a:ea typeface="MuktaMahee Bold"/>
                <a:cs typeface="MuktaMahee Bold"/>
                <a:sym typeface="Mukta Mahee"/>
              </a:rPr>
              <a:t>Trouver de l’aide, briser l’isolement</a:t>
            </a:r>
          </a:p>
        </p:txBody>
      </p:sp>
      <p:pic>
        <p:nvPicPr>
          <p:cNvPr id="21" name="Image 20">
            <a:extLst>
              <a:ext uri="{FF2B5EF4-FFF2-40B4-BE49-F238E27FC236}">
                <a16:creationId xmlns:a16="http://schemas.microsoft.com/office/drawing/2014/main" id="{CCFA970F-0252-145C-8892-F1C5FA73F82C}"/>
              </a:ext>
            </a:extLst>
          </p:cNvPr>
          <p:cNvPicPr>
            <a:picLocks noChangeAspect="1"/>
          </p:cNvPicPr>
          <p:nvPr/>
        </p:nvPicPr>
        <p:blipFill>
          <a:blip r:embed="rId12"/>
          <a:stretch>
            <a:fillRect/>
          </a:stretch>
        </p:blipFill>
        <p:spPr>
          <a:xfrm>
            <a:off x="9525000" y="3512884"/>
            <a:ext cx="685648" cy="685648"/>
          </a:xfrm>
          <a:prstGeom prst="rect">
            <a:avLst/>
          </a:prstGeom>
        </p:spPr>
      </p:pic>
      <p:pic>
        <p:nvPicPr>
          <p:cNvPr id="22" name="Image 21">
            <a:extLst>
              <a:ext uri="{FF2B5EF4-FFF2-40B4-BE49-F238E27FC236}">
                <a16:creationId xmlns:a16="http://schemas.microsoft.com/office/drawing/2014/main" id="{CDA6DD2F-8D5A-670F-8D76-7823E4201A2B}"/>
              </a:ext>
            </a:extLst>
          </p:cNvPr>
          <p:cNvPicPr>
            <a:picLocks noChangeAspect="1"/>
          </p:cNvPicPr>
          <p:nvPr/>
        </p:nvPicPr>
        <p:blipFill>
          <a:blip r:embed="rId12"/>
          <a:stretch>
            <a:fillRect/>
          </a:stretch>
        </p:blipFill>
        <p:spPr>
          <a:xfrm>
            <a:off x="9557779" y="4607207"/>
            <a:ext cx="685648" cy="685648"/>
          </a:xfrm>
          <a:prstGeom prst="rect">
            <a:avLst/>
          </a:prstGeom>
        </p:spPr>
      </p:pic>
      <p:pic>
        <p:nvPicPr>
          <p:cNvPr id="23" name="Image 22">
            <a:extLst>
              <a:ext uri="{FF2B5EF4-FFF2-40B4-BE49-F238E27FC236}">
                <a16:creationId xmlns:a16="http://schemas.microsoft.com/office/drawing/2014/main" id="{FADC2670-8F98-5769-EEB9-9ABD1E69F3AA}"/>
              </a:ext>
            </a:extLst>
          </p:cNvPr>
          <p:cNvPicPr>
            <a:picLocks noChangeAspect="1"/>
          </p:cNvPicPr>
          <p:nvPr/>
        </p:nvPicPr>
        <p:blipFill>
          <a:blip r:embed="rId12"/>
          <a:stretch>
            <a:fillRect/>
          </a:stretch>
        </p:blipFill>
        <p:spPr>
          <a:xfrm>
            <a:off x="9557779" y="5857138"/>
            <a:ext cx="685648" cy="685648"/>
          </a:xfrm>
          <a:prstGeom prst="rect">
            <a:avLst/>
          </a:prstGeom>
        </p:spPr>
      </p:pic>
      <p:pic>
        <p:nvPicPr>
          <p:cNvPr id="24" name="Image 23">
            <a:extLst>
              <a:ext uri="{FF2B5EF4-FFF2-40B4-BE49-F238E27FC236}">
                <a16:creationId xmlns:a16="http://schemas.microsoft.com/office/drawing/2014/main" id="{56E122D6-2F3C-A4EA-2168-E768846C7ED0}"/>
              </a:ext>
            </a:extLst>
          </p:cNvPr>
          <p:cNvPicPr>
            <a:picLocks noChangeAspect="1"/>
          </p:cNvPicPr>
          <p:nvPr/>
        </p:nvPicPr>
        <p:blipFill>
          <a:blip r:embed="rId12"/>
          <a:stretch>
            <a:fillRect/>
          </a:stretch>
        </p:blipFill>
        <p:spPr>
          <a:xfrm>
            <a:off x="9598797" y="6951461"/>
            <a:ext cx="685648" cy="685648"/>
          </a:xfrm>
          <a:prstGeom prst="rect">
            <a:avLst/>
          </a:prstGeom>
        </p:spPr>
      </p:pic>
      <p:sp>
        <p:nvSpPr>
          <p:cNvPr id="5" name="Freeform 6">
            <a:extLst>
              <a:ext uri="{FF2B5EF4-FFF2-40B4-BE49-F238E27FC236}">
                <a16:creationId xmlns:a16="http://schemas.microsoft.com/office/drawing/2014/main" id="{9CEE5958-CFD8-2C84-1FA4-289D75F47D03}"/>
              </a:ext>
            </a:extLst>
          </p:cNvPr>
          <p:cNvSpPr/>
          <p:nvPr/>
        </p:nvSpPr>
        <p:spPr>
          <a:xfrm>
            <a:off x="381000" y="810652"/>
            <a:ext cx="990810" cy="963630"/>
          </a:xfrm>
          <a:custGeom>
            <a:avLst/>
            <a:gdLst/>
            <a:ahLst/>
            <a:cxnLst/>
            <a:rect l="l" t="t" r="r" b="b"/>
            <a:pathLst>
              <a:path w="857250" h="858811">
                <a:moveTo>
                  <a:pt x="0" y="0"/>
                </a:moveTo>
                <a:lnTo>
                  <a:pt x="857250" y="0"/>
                </a:lnTo>
                <a:lnTo>
                  <a:pt x="857250" y="858811"/>
                </a:lnTo>
                <a:lnTo>
                  <a:pt x="0" y="858811"/>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fr-FR"/>
          </a:p>
        </p:txBody>
      </p:sp>
      <p:sp>
        <p:nvSpPr>
          <p:cNvPr id="6" name="TextBox 16">
            <a:extLst>
              <a:ext uri="{FF2B5EF4-FFF2-40B4-BE49-F238E27FC236}">
                <a16:creationId xmlns:a16="http://schemas.microsoft.com/office/drawing/2014/main" id="{84429CA4-C80B-0FA8-0B4C-13D204D19F7F}"/>
              </a:ext>
            </a:extLst>
          </p:cNvPr>
          <p:cNvSpPr txBox="1"/>
          <p:nvPr/>
        </p:nvSpPr>
        <p:spPr>
          <a:xfrm>
            <a:off x="10358862" y="8090937"/>
            <a:ext cx="6633586" cy="1000274"/>
          </a:xfrm>
          <a:prstGeom prst="rect">
            <a:avLst/>
          </a:prstGeom>
        </p:spPr>
        <p:txBody>
          <a:bodyPr wrap="square" lIns="0" tIns="0" rIns="0" bIns="0" rtlCol="0" anchor="t">
            <a:spAutoFit/>
          </a:bodyPr>
          <a:lstStyle/>
          <a:p>
            <a:pPr algn="l">
              <a:lnSpc>
                <a:spcPts val="3900"/>
              </a:lnSpc>
            </a:pPr>
            <a:r>
              <a:rPr lang="fr-CA" sz="3000" spc="30" noProof="1">
                <a:solidFill>
                  <a:srgbClr val="141724"/>
                </a:solidFill>
                <a:latin typeface="MuktaMahee Bold"/>
                <a:ea typeface="MuktaMahee Bold"/>
                <a:cs typeface="MuktaMahee Bold"/>
                <a:sym typeface="Mukta Mahee"/>
              </a:rPr>
              <a:t>Prendre soin de soi et des sources de réalisation</a:t>
            </a:r>
          </a:p>
        </p:txBody>
      </p:sp>
      <p:pic>
        <p:nvPicPr>
          <p:cNvPr id="7" name="Image 6">
            <a:extLst>
              <a:ext uri="{FF2B5EF4-FFF2-40B4-BE49-F238E27FC236}">
                <a16:creationId xmlns:a16="http://schemas.microsoft.com/office/drawing/2014/main" id="{7A63A084-24B8-3F92-D9CA-2389D2819887}"/>
              </a:ext>
            </a:extLst>
          </p:cNvPr>
          <p:cNvPicPr>
            <a:picLocks noChangeAspect="1"/>
          </p:cNvPicPr>
          <p:nvPr/>
        </p:nvPicPr>
        <p:blipFill>
          <a:blip r:embed="rId12"/>
          <a:stretch>
            <a:fillRect/>
          </a:stretch>
        </p:blipFill>
        <p:spPr>
          <a:xfrm>
            <a:off x="9598797" y="8115452"/>
            <a:ext cx="685648" cy="685648"/>
          </a:xfrm>
          <a:prstGeom prst="rect">
            <a:avLst/>
          </a:prstGeom>
        </p:spPr>
      </p:pic>
      <p:sp>
        <p:nvSpPr>
          <p:cNvPr id="4" name="TextBox 11">
            <a:extLst>
              <a:ext uri="{FF2B5EF4-FFF2-40B4-BE49-F238E27FC236}">
                <a16:creationId xmlns:a16="http://schemas.microsoft.com/office/drawing/2014/main" id="{655CEBB0-7567-6433-319C-21ED86B92B3F}"/>
              </a:ext>
            </a:extLst>
          </p:cNvPr>
          <p:cNvSpPr txBox="1"/>
          <p:nvPr/>
        </p:nvSpPr>
        <p:spPr>
          <a:xfrm>
            <a:off x="1623248" y="618717"/>
            <a:ext cx="13855987" cy="1179810"/>
          </a:xfrm>
          <a:prstGeom prst="rect">
            <a:avLst/>
          </a:prstGeom>
        </p:spPr>
        <p:txBody>
          <a:bodyPr wrap="square" lIns="0" tIns="0" rIns="0" bIns="0" rtlCol="0" anchor="t">
            <a:spAutoFit/>
          </a:bodyPr>
          <a:lstStyle/>
          <a:p>
            <a:pPr algn="l">
              <a:lnSpc>
                <a:spcPts val="9239"/>
              </a:lnSpc>
            </a:pPr>
            <a:r>
              <a:rPr lang="fr-CA" sz="6599" spc="300" noProof="1">
                <a:solidFill>
                  <a:srgbClr val="5C745C"/>
                </a:solidFill>
                <a:latin typeface="TT Lovelies Script"/>
                <a:ea typeface="TT Lovelies Script"/>
                <a:cs typeface="TT Lovelies Script"/>
                <a:sym typeface="TT Lovelies Script"/>
              </a:rPr>
              <a:t>Voyager au-delà de la maladie</a:t>
            </a:r>
          </a:p>
        </p:txBody>
      </p:sp>
    </p:spTree>
    <p:extLst>
      <p:ext uri="{BB962C8B-B14F-4D97-AF65-F5344CB8AC3E}">
        <p14:creationId xmlns:p14="http://schemas.microsoft.com/office/powerpoint/2010/main" val="3552995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a:extLst>
            <a:ext uri="{FF2B5EF4-FFF2-40B4-BE49-F238E27FC236}">
              <a16:creationId xmlns:a16="http://schemas.microsoft.com/office/drawing/2014/main" id="{83ADA9FA-1BF2-7000-8D55-F7175A3A5CF8}"/>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DA727BDF-6F45-0135-2D4A-79B69837CB73}"/>
              </a:ext>
            </a:extLst>
          </p:cNvPr>
          <p:cNvSpPr/>
          <p:nvPr/>
        </p:nvSpPr>
        <p:spPr>
          <a:xfrm>
            <a:off x="2328718" y="7871394"/>
            <a:ext cx="890032" cy="0"/>
          </a:xfrm>
          <a:prstGeom prst="line">
            <a:avLst/>
          </a:prstGeom>
          <a:ln w="38100" cap="flat">
            <a:solidFill>
              <a:srgbClr val="F4DEB8"/>
            </a:solidFill>
            <a:prstDash val="solid"/>
            <a:headEnd type="none" w="sm" len="sm"/>
            <a:tailEnd type="none" w="sm" len="sm"/>
          </a:ln>
        </p:spPr>
        <p:txBody>
          <a:bodyPr/>
          <a:lstStyle/>
          <a:p>
            <a:endParaRPr lang="fr-FR"/>
          </a:p>
        </p:txBody>
      </p:sp>
      <p:sp>
        <p:nvSpPr>
          <p:cNvPr id="15" name="Freeform 15">
            <a:extLst>
              <a:ext uri="{FF2B5EF4-FFF2-40B4-BE49-F238E27FC236}">
                <a16:creationId xmlns:a16="http://schemas.microsoft.com/office/drawing/2014/main" id="{8D2B62F9-F2B3-6BEC-A39E-85D3F444C9D6}"/>
              </a:ext>
            </a:extLst>
          </p:cNvPr>
          <p:cNvSpPr/>
          <p:nvPr/>
        </p:nvSpPr>
        <p:spPr>
          <a:xfrm rot="-2091247">
            <a:off x="14930914" y="7577112"/>
            <a:ext cx="4656771" cy="4580570"/>
          </a:xfrm>
          <a:custGeom>
            <a:avLst/>
            <a:gdLst/>
            <a:ahLst/>
            <a:cxnLst/>
            <a:rect l="l" t="t" r="r" b="b"/>
            <a:pathLst>
              <a:path w="4656771" h="4580570">
                <a:moveTo>
                  <a:pt x="0" y="0"/>
                </a:moveTo>
                <a:lnTo>
                  <a:pt x="4656772" y="0"/>
                </a:lnTo>
                <a:lnTo>
                  <a:pt x="4656772" y="4580570"/>
                </a:lnTo>
                <a:lnTo>
                  <a:pt x="0" y="458057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fr-FR"/>
          </a:p>
        </p:txBody>
      </p:sp>
      <p:sp>
        <p:nvSpPr>
          <p:cNvPr id="16" name="Freeform 16">
            <a:extLst>
              <a:ext uri="{FF2B5EF4-FFF2-40B4-BE49-F238E27FC236}">
                <a16:creationId xmlns:a16="http://schemas.microsoft.com/office/drawing/2014/main" id="{DF5DDCBA-674F-6A8F-C49D-8D97A16F66D3}"/>
              </a:ext>
            </a:extLst>
          </p:cNvPr>
          <p:cNvSpPr/>
          <p:nvPr/>
        </p:nvSpPr>
        <p:spPr>
          <a:xfrm>
            <a:off x="4924929" y="-3372953"/>
            <a:ext cx="7377570" cy="4887640"/>
          </a:xfrm>
          <a:custGeom>
            <a:avLst/>
            <a:gdLst/>
            <a:ahLst/>
            <a:cxnLst/>
            <a:rect l="l" t="t" r="r" b="b"/>
            <a:pathLst>
              <a:path w="7377570" h="4887640">
                <a:moveTo>
                  <a:pt x="0" y="0"/>
                </a:moveTo>
                <a:lnTo>
                  <a:pt x="7377570" y="0"/>
                </a:lnTo>
                <a:lnTo>
                  <a:pt x="7377570" y="4887640"/>
                </a:lnTo>
                <a:lnTo>
                  <a:pt x="0" y="488764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fr-FR"/>
          </a:p>
        </p:txBody>
      </p:sp>
      <p:sp>
        <p:nvSpPr>
          <p:cNvPr id="17" name="TextBox 17">
            <a:extLst>
              <a:ext uri="{FF2B5EF4-FFF2-40B4-BE49-F238E27FC236}">
                <a16:creationId xmlns:a16="http://schemas.microsoft.com/office/drawing/2014/main" id="{9F1D2B45-D89A-AB0F-5C71-92373C7ADB33}"/>
              </a:ext>
            </a:extLst>
          </p:cNvPr>
          <p:cNvSpPr txBox="1"/>
          <p:nvPr/>
        </p:nvSpPr>
        <p:spPr>
          <a:xfrm>
            <a:off x="1028700" y="1905212"/>
            <a:ext cx="7792458" cy="1033616"/>
          </a:xfrm>
          <a:prstGeom prst="rect">
            <a:avLst/>
          </a:prstGeom>
        </p:spPr>
        <p:txBody>
          <a:bodyPr lIns="0" tIns="0" rIns="0" bIns="0" rtlCol="0" anchor="t">
            <a:spAutoFit/>
          </a:bodyPr>
          <a:lstStyle/>
          <a:p>
            <a:pPr marL="0" lvl="0" indent="0" algn="l">
              <a:lnSpc>
                <a:spcPts val="8759"/>
              </a:lnSpc>
              <a:spcBef>
                <a:spcPct val="0"/>
              </a:spcBef>
            </a:pPr>
            <a:r>
              <a:rPr lang="fr-CA" sz="7299" b="1" u="none" strike="noStrike" noProof="1">
                <a:solidFill>
                  <a:srgbClr val="353C59"/>
                </a:solidFill>
                <a:latin typeface="Cy Grotesk Wide Semi-Bold"/>
                <a:ea typeface="Cy Grotesk Wide Semi-Bold"/>
                <a:cs typeface="Cy Grotesk Wide Semi-Bold"/>
                <a:sym typeface="Cy Grotesk Wide Semi-Bold"/>
              </a:rPr>
              <a:t>Lexique</a:t>
            </a:r>
          </a:p>
        </p:txBody>
      </p:sp>
      <p:sp>
        <p:nvSpPr>
          <p:cNvPr id="19" name="TextBox 19">
            <a:extLst>
              <a:ext uri="{FF2B5EF4-FFF2-40B4-BE49-F238E27FC236}">
                <a16:creationId xmlns:a16="http://schemas.microsoft.com/office/drawing/2014/main" id="{53FB2F00-07DB-7BE6-4C17-B865A558B9A8}"/>
              </a:ext>
            </a:extLst>
          </p:cNvPr>
          <p:cNvSpPr txBox="1"/>
          <p:nvPr/>
        </p:nvSpPr>
        <p:spPr>
          <a:xfrm>
            <a:off x="1028700" y="7631999"/>
            <a:ext cx="1300018" cy="461665"/>
          </a:xfrm>
          <a:prstGeom prst="rect">
            <a:avLst/>
          </a:prstGeom>
        </p:spPr>
        <p:txBody>
          <a:bodyPr lIns="0" tIns="0" rIns="0" bIns="0" rtlCol="0" anchor="t">
            <a:spAutoFit/>
          </a:bodyPr>
          <a:lstStyle/>
          <a:p>
            <a:pPr algn="l">
              <a:lnSpc>
                <a:spcPts val="3640"/>
              </a:lnSpc>
            </a:pPr>
            <a:r>
              <a:rPr lang="en-US" sz="2800" spc="28" dirty="0">
                <a:solidFill>
                  <a:srgbClr val="141724"/>
                </a:solidFill>
                <a:latin typeface="MuktaMahee Bold"/>
                <a:ea typeface="MuktaMahee Bold"/>
                <a:cs typeface="MuktaMahee Bold"/>
                <a:sym typeface="Mukta Mahee"/>
              </a:rPr>
              <a:t>Page 02</a:t>
            </a:r>
          </a:p>
        </p:txBody>
      </p:sp>
      <p:sp>
        <p:nvSpPr>
          <p:cNvPr id="20" name="Freeform 20">
            <a:extLst>
              <a:ext uri="{FF2B5EF4-FFF2-40B4-BE49-F238E27FC236}">
                <a16:creationId xmlns:a16="http://schemas.microsoft.com/office/drawing/2014/main" id="{7A621CE0-29C9-1196-F602-D08BE3445C68}"/>
              </a:ext>
            </a:extLst>
          </p:cNvPr>
          <p:cNvSpPr/>
          <p:nvPr/>
        </p:nvSpPr>
        <p:spPr>
          <a:xfrm rot="-220786">
            <a:off x="4748645" y="-1361519"/>
            <a:ext cx="2167940" cy="2323044"/>
          </a:xfrm>
          <a:custGeom>
            <a:avLst/>
            <a:gdLst/>
            <a:ahLst/>
            <a:cxnLst/>
            <a:rect l="l" t="t" r="r" b="b"/>
            <a:pathLst>
              <a:path w="2167940" h="2323044">
                <a:moveTo>
                  <a:pt x="0" y="0"/>
                </a:moveTo>
                <a:lnTo>
                  <a:pt x="2167939" y="0"/>
                </a:lnTo>
                <a:lnTo>
                  <a:pt x="2167939" y="2323044"/>
                </a:lnTo>
                <a:lnTo>
                  <a:pt x="0" y="232304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fr-FR"/>
          </a:p>
        </p:txBody>
      </p:sp>
      <p:pic>
        <p:nvPicPr>
          <p:cNvPr id="21" name="Image 20">
            <a:extLst>
              <a:ext uri="{FF2B5EF4-FFF2-40B4-BE49-F238E27FC236}">
                <a16:creationId xmlns:a16="http://schemas.microsoft.com/office/drawing/2014/main" id="{43D2D12A-C7C2-5208-C1E5-8D303BFB2650}"/>
              </a:ext>
            </a:extLst>
          </p:cNvPr>
          <p:cNvPicPr>
            <a:picLocks noChangeAspect="1"/>
          </p:cNvPicPr>
          <p:nvPr/>
        </p:nvPicPr>
        <p:blipFill>
          <a:blip r:embed="rId8"/>
          <a:stretch>
            <a:fillRect/>
          </a:stretch>
        </p:blipFill>
        <p:spPr>
          <a:xfrm>
            <a:off x="7467600" y="6249303"/>
            <a:ext cx="8305800" cy="1942197"/>
          </a:xfrm>
          <a:prstGeom prst="rect">
            <a:avLst/>
          </a:prstGeom>
        </p:spPr>
      </p:pic>
      <p:sp>
        <p:nvSpPr>
          <p:cNvPr id="11" name="TextBox 11">
            <a:extLst>
              <a:ext uri="{FF2B5EF4-FFF2-40B4-BE49-F238E27FC236}">
                <a16:creationId xmlns:a16="http://schemas.microsoft.com/office/drawing/2014/main" id="{833B752C-43D6-57F9-6997-E41FDFF7AB0E}"/>
              </a:ext>
            </a:extLst>
          </p:cNvPr>
          <p:cNvSpPr txBox="1"/>
          <p:nvPr/>
        </p:nvSpPr>
        <p:spPr>
          <a:xfrm>
            <a:off x="9601200" y="6469681"/>
            <a:ext cx="6439137" cy="1500411"/>
          </a:xfrm>
          <a:prstGeom prst="rect">
            <a:avLst/>
          </a:prstGeom>
        </p:spPr>
        <p:txBody>
          <a:bodyPr wrap="square" lIns="0" tIns="0" rIns="0" bIns="0" rtlCol="0" anchor="t">
            <a:spAutoFit/>
          </a:bodyPr>
          <a:lstStyle/>
          <a:p>
            <a:pPr algn="l">
              <a:lnSpc>
                <a:spcPts val="3900"/>
              </a:lnSpc>
            </a:pPr>
            <a:r>
              <a:rPr lang="fr-CA" sz="3000" spc="30" noProof="1">
                <a:solidFill>
                  <a:srgbClr val="141724"/>
                </a:solidFill>
                <a:latin typeface="MuktaMahee Bold"/>
                <a:ea typeface="MuktaMahee Bold"/>
                <a:cs typeface="MuktaMahee Bold"/>
                <a:sym typeface="Mukta Mahee"/>
              </a:rPr>
              <a:t>Personne présente un trouble psychotique et d’utilisation de substances  (PTP-TUS)</a:t>
            </a:r>
          </a:p>
        </p:txBody>
      </p:sp>
      <p:pic>
        <p:nvPicPr>
          <p:cNvPr id="23" name="Image 22">
            <a:extLst>
              <a:ext uri="{FF2B5EF4-FFF2-40B4-BE49-F238E27FC236}">
                <a16:creationId xmlns:a16="http://schemas.microsoft.com/office/drawing/2014/main" id="{F8E8E1B6-71CD-CEAE-496F-D43A3AF558E0}"/>
              </a:ext>
            </a:extLst>
          </p:cNvPr>
          <p:cNvPicPr>
            <a:picLocks noChangeAspect="1"/>
          </p:cNvPicPr>
          <p:nvPr/>
        </p:nvPicPr>
        <p:blipFill>
          <a:blip r:embed="rId8"/>
          <a:stretch>
            <a:fillRect/>
          </a:stretch>
        </p:blipFill>
        <p:spPr>
          <a:xfrm>
            <a:off x="5638800" y="1790700"/>
            <a:ext cx="8711602" cy="1942197"/>
          </a:xfrm>
          <a:prstGeom prst="rect">
            <a:avLst/>
          </a:prstGeom>
        </p:spPr>
      </p:pic>
      <p:sp>
        <p:nvSpPr>
          <p:cNvPr id="25" name="ZoneTexte 24">
            <a:extLst>
              <a:ext uri="{FF2B5EF4-FFF2-40B4-BE49-F238E27FC236}">
                <a16:creationId xmlns:a16="http://schemas.microsoft.com/office/drawing/2014/main" id="{B566915A-C3CE-B228-7140-8114FED51623}"/>
              </a:ext>
            </a:extLst>
          </p:cNvPr>
          <p:cNvSpPr txBox="1"/>
          <p:nvPr/>
        </p:nvSpPr>
        <p:spPr>
          <a:xfrm>
            <a:off x="7503695" y="2316908"/>
            <a:ext cx="6629400" cy="1121461"/>
          </a:xfrm>
          <a:prstGeom prst="rect">
            <a:avLst/>
          </a:prstGeom>
          <a:noFill/>
        </p:spPr>
        <p:txBody>
          <a:bodyPr wrap="square">
            <a:spAutoFit/>
          </a:bodyPr>
          <a:lstStyle/>
          <a:p>
            <a:pPr algn="l">
              <a:lnSpc>
                <a:spcPts val="3900"/>
              </a:lnSpc>
            </a:pPr>
            <a:r>
              <a:rPr lang="fr-CA" sz="4000" spc="30" noProof="1">
                <a:solidFill>
                  <a:srgbClr val="141724"/>
                </a:solidFill>
                <a:latin typeface="MuktaMahee Bold"/>
                <a:ea typeface="MuktaMahee Bold"/>
                <a:cs typeface="MuktaMahee Bold"/>
                <a:sym typeface="Mukta Mahee"/>
              </a:rPr>
              <a:t>Membres de l’entourage</a:t>
            </a:r>
          </a:p>
          <a:p>
            <a:pPr algn="l">
              <a:lnSpc>
                <a:spcPts val="3900"/>
              </a:lnSpc>
            </a:pPr>
            <a:r>
              <a:rPr lang="fr-CA" sz="4000" spc="30" noProof="1">
                <a:solidFill>
                  <a:srgbClr val="141724"/>
                </a:solidFill>
                <a:latin typeface="MuktaMahee Bold"/>
                <a:ea typeface="MuktaMahee Bold"/>
                <a:cs typeface="MuktaMahee Bold"/>
                <a:sym typeface="Mukta Mahee"/>
              </a:rPr>
              <a:t>(ME)</a:t>
            </a:r>
          </a:p>
        </p:txBody>
      </p:sp>
      <p:grpSp>
        <p:nvGrpSpPr>
          <p:cNvPr id="4" name="Groupe 3">
            <a:extLst>
              <a:ext uri="{FF2B5EF4-FFF2-40B4-BE49-F238E27FC236}">
                <a16:creationId xmlns:a16="http://schemas.microsoft.com/office/drawing/2014/main" id="{5CCC97EC-ADE0-B6F5-351D-0FE53C30BA10}"/>
              </a:ext>
            </a:extLst>
          </p:cNvPr>
          <p:cNvGrpSpPr/>
          <p:nvPr/>
        </p:nvGrpSpPr>
        <p:grpSpPr>
          <a:xfrm>
            <a:off x="6453390" y="4050247"/>
            <a:ext cx="8697747" cy="1934920"/>
            <a:chOff x="6453390" y="4050247"/>
            <a:chExt cx="8697747" cy="1934920"/>
          </a:xfrm>
        </p:grpSpPr>
        <p:pic>
          <p:nvPicPr>
            <p:cNvPr id="22" name="Image 21">
              <a:extLst>
                <a:ext uri="{FF2B5EF4-FFF2-40B4-BE49-F238E27FC236}">
                  <a16:creationId xmlns:a16="http://schemas.microsoft.com/office/drawing/2014/main" id="{577EE851-1509-B135-7049-BA135BAE3FDD}"/>
                </a:ext>
              </a:extLst>
            </p:cNvPr>
            <p:cNvPicPr>
              <a:picLocks noChangeAspect="1"/>
            </p:cNvPicPr>
            <p:nvPr/>
          </p:nvPicPr>
          <p:blipFill>
            <a:blip r:embed="rId9"/>
            <a:stretch>
              <a:fillRect/>
            </a:stretch>
          </p:blipFill>
          <p:spPr>
            <a:xfrm>
              <a:off x="6453390" y="4050247"/>
              <a:ext cx="8697747" cy="1934920"/>
            </a:xfrm>
            <a:prstGeom prst="rect">
              <a:avLst/>
            </a:prstGeom>
          </p:spPr>
        </p:pic>
        <p:sp>
          <p:nvSpPr>
            <p:cNvPr id="3" name="Rectangle 2">
              <a:extLst>
                <a:ext uri="{FF2B5EF4-FFF2-40B4-BE49-F238E27FC236}">
                  <a16:creationId xmlns:a16="http://schemas.microsoft.com/office/drawing/2014/main" id="{33D1A6AE-37C3-C020-204D-DF9783F732D9}"/>
                </a:ext>
              </a:extLst>
            </p:cNvPr>
            <p:cNvSpPr/>
            <p:nvPr/>
          </p:nvSpPr>
          <p:spPr>
            <a:xfrm>
              <a:off x="8613714" y="4458909"/>
              <a:ext cx="2648650" cy="836991"/>
            </a:xfrm>
            <a:prstGeom prst="rect">
              <a:avLst/>
            </a:prstGeom>
            <a:solidFill>
              <a:srgbClr val="F4D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5" name="ZoneTexte 4">
            <a:extLst>
              <a:ext uri="{FF2B5EF4-FFF2-40B4-BE49-F238E27FC236}">
                <a16:creationId xmlns:a16="http://schemas.microsoft.com/office/drawing/2014/main" id="{00E85D49-AE67-075B-D303-665A7F6BC3F4}"/>
              </a:ext>
            </a:extLst>
          </p:cNvPr>
          <p:cNvSpPr txBox="1"/>
          <p:nvPr/>
        </p:nvSpPr>
        <p:spPr>
          <a:xfrm>
            <a:off x="8521737" y="4760491"/>
            <a:ext cx="6629400" cy="621324"/>
          </a:xfrm>
          <a:prstGeom prst="rect">
            <a:avLst/>
          </a:prstGeom>
          <a:noFill/>
        </p:spPr>
        <p:txBody>
          <a:bodyPr wrap="square">
            <a:spAutoFit/>
          </a:bodyPr>
          <a:lstStyle/>
          <a:p>
            <a:pPr algn="l">
              <a:lnSpc>
                <a:spcPts val="3900"/>
              </a:lnSpc>
            </a:pPr>
            <a:r>
              <a:rPr lang="fr-CA" sz="4000" spc="30" noProof="1">
                <a:solidFill>
                  <a:srgbClr val="141724"/>
                </a:solidFill>
                <a:latin typeface="MuktaMahee Bold"/>
                <a:ea typeface="MuktaMahee Bold"/>
                <a:cs typeface="MuktaMahee Bold"/>
                <a:sym typeface="Mukta Mahee"/>
              </a:rPr>
              <a:t>Proches</a:t>
            </a:r>
          </a:p>
        </p:txBody>
      </p:sp>
    </p:spTree>
    <p:extLst>
      <p:ext uri="{BB962C8B-B14F-4D97-AF65-F5344CB8AC3E}">
        <p14:creationId xmlns:p14="http://schemas.microsoft.com/office/powerpoint/2010/main" val="79699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a:extLst>
            <a:ext uri="{FF2B5EF4-FFF2-40B4-BE49-F238E27FC236}">
              <a16:creationId xmlns:a16="http://schemas.microsoft.com/office/drawing/2014/main" id="{F8A6D89A-6460-121B-CFD0-313901C02803}"/>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0A7D09DC-E34A-20B0-8853-E3B6A15BD406}"/>
              </a:ext>
            </a:extLst>
          </p:cNvPr>
          <p:cNvSpPr/>
          <p:nvPr/>
        </p:nvSpPr>
        <p:spPr>
          <a:xfrm>
            <a:off x="16369268" y="2867377"/>
            <a:ext cx="890032" cy="0"/>
          </a:xfrm>
          <a:prstGeom prst="line">
            <a:avLst/>
          </a:prstGeom>
          <a:ln w="38100" cap="flat">
            <a:solidFill>
              <a:srgbClr val="F4DEB8"/>
            </a:solidFill>
            <a:prstDash val="solid"/>
            <a:headEnd type="none" w="sm" len="sm"/>
            <a:tailEnd type="none" w="sm" len="sm"/>
          </a:ln>
        </p:spPr>
        <p:txBody>
          <a:bodyPr/>
          <a:lstStyle/>
          <a:p>
            <a:endParaRPr lang="fr-FR"/>
          </a:p>
        </p:txBody>
      </p:sp>
      <p:sp>
        <p:nvSpPr>
          <p:cNvPr id="8" name="Freeform 8">
            <a:extLst>
              <a:ext uri="{FF2B5EF4-FFF2-40B4-BE49-F238E27FC236}">
                <a16:creationId xmlns:a16="http://schemas.microsoft.com/office/drawing/2014/main" id="{6D872DF7-6348-4AD4-A306-826874446736}"/>
              </a:ext>
            </a:extLst>
          </p:cNvPr>
          <p:cNvSpPr/>
          <p:nvPr/>
        </p:nvSpPr>
        <p:spPr>
          <a:xfrm rot="-10464619" flipH="1">
            <a:off x="-2910870" y="7170707"/>
            <a:ext cx="7273993" cy="5082605"/>
          </a:xfrm>
          <a:custGeom>
            <a:avLst/>
            <a:gdLst/>
            <a:ahLst/>
            <a:cxnLst/>
            <a:rect l="l" t="t" r="r" b="b"/>
            <a:pathLst>
              <a:path w="7273993" h="5082605">
                <a:moveTo>
                  <a:pt x="7273992" y="0"/>
                </a:moveTo>
                <a:lnTo>
                  <a:pt x="0" y="0"/>
                </a:lnTo>
                <a:lnTo>
                  <a:pt x="0" y="5082606"/>
                </a:lnTo>
                <a:lnTo>
                  <a:pt x="7273992" y="5082606"/>
                </a:lnTo>
                <a:lnTo>
                  <a:pt x="7273992"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fr-FR"/>
          </a:p>
        </p:txBody>
      </p:sp>
      <p:sp>
        <p:nvSpPr>
          <p:cNvPr id="13" name="TextBox 13">
            <a:extLst>
              <a:ext uri="{FF2B5EF4-FFF2-40B4-BE49-F238E27FC236}">
                <a16:creationId xmlns:a16="http://schemas.microsoft.com/office/drawing/2014/main" id="{DF349DEA-19DB-4A48-E3BC-F63C881A616C}"/>
              </a:ext>
            </a:extLst>
          </p:cNvPr>
          <p:cNvSpPr txBox="1"/>
          <p:nvPr/>
        </p:nvSpPr>
        <p:spPr>
          <a:xfrm>
            <a:off x="3909025" y="3496566"/>
            <a:ext cx="8444345" cy="3500958"/>
          </a:xfrm>
          <a:prstGeom prst="rect">
            <a:avLst/>
          </a:prstGeom>
        </p:spPr>
        <p:txBody>
          <a:bodyPr wrap="square" lIns="0" tIns="0" rIns="0" bIns="0" rtlCol="0" anchor="t">
            <a:spAutoFit/>
          </a:bodyPr>
          <a:lstStyle/>
          <a:p>
            <a:pPr marL="457200" indent="-457200" algn="l">
              <a:lnSpc>
                <a:spcPts val="3900"/>
              </a:lnSpc>
              <a:buFont typeface="Arial" panose="020B0604020202020204" pitchFamily="34" charset="0"/>
              <a:buChar char="•"/>
            </a:pPr>
            <a:r>
              <a:rPr lang="fr-CA" sz="3000" spc="30" noProof="1">
                <a:solidFill>
                  <a:srgbClr val="141724"/>
                </a:solidFill>
                <a:latin typeface="MuktaMahee Bold"/>
                <a:ea typeface="MuktaMahee Bold"/>
                <a:cs typeface="MuktaMahee Bold"/>
                <a:sym typeface="Mukta Mahee"/>
              </a:rPr>
              <a:t>Recevoir du soutien </a:t>
            </a:r>
          </a:p>
          <a:p>
            <a:pPr marL="457200" indent="-457200" algn="l">
              <a:lnSpc>
                <a:spcPts val="3900"/>
              </a:lnSpc>
              <a:buFont typeface="Arial" panose="020B0604020202020204" pitchFamily="34" charset="0"/>
              <a:buChar char="•"/>
            </a:pPr>
            <a:r>
              <a:rPr lang="fr-CA" sz="3000" spc="30" noProof="1">
                <a:solidFill>
                  <a:srgbClr val="141724"/>
                </a:solidFill>
                <a:latin typeface="MuktaMahee Bold"/>
                <a:ea typeface="MuktaMahee Bold"/>
                <a:cs typeface="MuktaMahee Bold"/>
                <a:sym typeface="Mukta Mahee"/>
              </a:rPr>
              <a:t>Avoir des connaissances qui guide l’action</a:t>
            </a:r>
          </a:p>
          <a:p>
            <a:pPr marL="457200" indent="-457200" algn="l">
              <a:lnSpc>
                <a:spcPts val="3900"/>
              </a:lnSpc>
              <a:buFont typeface="Arial" panose="020B0604020202020204" pitchFamily="34" charset="0"/>
              <a:buChar char="•"/>
            </a:pPr>
            <a:r>
              <a:rPr lang="fr-CA" sz="3000" spc="30" noProof="1">
                <a:solidFill>
                  <a:srgbClr val="141724"/>
                </a:solidFill>
                <a:latin typeface="MuktaMahee Bold"/>
                <a:ea typeface="MuktaMahee Bold"/>
                <a:cs typeface="MuktaMahee Bold"/>
                <a:sym typeface="Mukta Mahee"/>
              </a:rPr>
              <a:t>Prendre soin de sa santé physique, émotionnelle et spirituelle</a:t>
            </a:r>
          </a:p>
          <a:p>
            <a:pPr marL="457200" indent="-457200">
              <a:lnSpc>
                <a:spcPts val="3900"/>
              </a:lnSpc>
              <a:buFont typeface="Arial" panose="020B0604020202020204" pitchFamily="34" charset="0"/>
              <a:buChar char="•"/>
            </a:pPr>
            <a:r>
              <a:rPr lang="fr-CA" sz="3000" spc="30" noProof="1">
                <a:solidFill>
                  <a:srgbClr val="141724"/>
                </a:solidFill>
                <a:latin typeface="MuktaMahee Bold"/>
                <a:ea typeface="MuktaMahee Bold"/>
                <a:cs typeface="MuktaMahee Bold"/>
                <a:sym typeface="Mukta Mahee"/>
              </a:rPr>
              <a:t>Espoir</a:t>
            </a:r>
          </a:p>
          <a:p>
            <a:pPr marL="457200" indent="-457200" algn="l">
              <a:lnSpc>
                <a:spcPts val="3900"/>
              </a:lnSpc>
              <a:buFont typeface="Arial" panose="020B0604020202020204" pitchFamily="34" charset="0"/>
              <a:buChar char="•"/>
            </a:pPr>
            <a:r>
              <a:rPr lang="fr-CA" sz="3000" spc="30" noProof="1">
                <a:solidFill>
                  <a:srgbClr val="141724"/>
                </a:solidFill>
                <a:latin typeface="MuktaMahee Bold"/>
                <a:ea typeface="MuktaMahee Bold"/>
                <a:cs typeface="MuktaMahee Bold"/>
                <a:sym typeface="Mukta Mahee"/>
              </a:rPr>
              <a:t>Prendre du pouvoir sur la situation</a:t>
            </a:r>
          </a:p>
          <a:p>
            <a:pPr marL="457200" indent="-457200" algn="l">
              <a:lnSpc>
                <a:spcPts val="3900"/>
              </a:lnSpc>
              <a:buFont typeface="Arial" panose="020B0604020202020204" pitchFamily="34" charset="0"/>
              <a:buChar char="•"/>
            </a:pPr>
            <a:r>
              <a:rPr lang="fr-CA" sz="3000" spc="30" noProof="1">
                <a:solidFill>
                  <a:srgbClr val="141724"/>
                </a:solidFill>
                <a:latin typeface="MuktaMahee Bold"/>
                <a:ea typeface="MuktaMahee Bold"/>
                <a:cs typeface="MuktaMahee Bold"/>
                <a:sym typeface="Mukta Mahee"/>
              </a:rPr>
              <a:t>S’impliquer pour améliorer le système</a:t>
            </a:r>
          </a:p>
        </p:txBody>
      </p:sp>
      <p:sp>
        <p:nvSpPr>
          <p:cNvPr id="16" name="TextBox 16">
            <a:extLst>
              <a:ext uri="{FF2B5EF4-FFF2-40B4-BE49-F238E27FC236}">
                <a16:creationId xmlns:a16="http://schemas.microsoft.com/office/drawing/2014/main" id="{FB3CF84A-66B9-9477-F044-228C915C2DE9}"/>
              </a:ext>
            </a:extLst>
          </p:cNvPr>
          <p:cNvSpPr txBox="1"/>
          <p:nvPr/>
        </p:nvSpPr>
        <p:spPr>
          <a:xfrm>
            <a:off x="15069250" y="2627983"/>
            <a:ext cx="1300018" cy="461665"/>
          </a:xfrm>
          <a:prstGeom prst="rect">
            <a:avLst/>
          </a:prstGeom>
        </p:spPr>
        <p:txBody>
          <a:bodyPr lIns="0" tIns="0" rIns="0" bIns="0" rtlCol="0" anchor="t">
            <a:spAutoFit/>
          </a:bodyPr>
          <a:lstStyle/>
          <a:p>
            <a:pPr algn="l">
              <a:lnSpc>
                <a:spcPts val="3640"/>
              </a:lnSpc>
            </a:pPr>
            <a:r>
              <a:rPr lang="en-US" sz="2800" spc="28" dirty="0">
                <a:solidFill>
                  <a:srgbClr val="141724"/>
                </a:solidFill>
                <a:latin typeface="MuktaMahee Bold"/>
                <a:ea typeface="MuktaMahee Bold"/>
                <a:cs typeface="MuktaMahee Bold"/>
                <a:sym typeface="Mukta Mahee"/>
              </a:rPr>
              <a:t>Page 19</a:t>
            </a:r>
          </a:p>
        </p:txBody>
      </p:sp>
      <p:sp>
        <p:nvSpPr>
          <p:cNvPr id="19" name="ZoneTexte 18">
            <a:extLst>
              <a:ext uri="{FF2B5EF4-FFF2-40B4-BE49-F238E27FC236}">
                <a16:creationId xmlns:a16="http://schemas.microsoft.com/office/drawing/2014/main" id="{451B2ED2-AD5E-2276-4B61-8EE1C2EE68FD}"/>
              </a:ext>
            </a:extLst>
          </p:cNvPr>
          <p:cNvSpPr txBox="1"/>
          <p:nvPr/>
        </p:nvSpPr>
        <p:spPr>
          <a:xfrm>
            <a:off x="4450938" y="9155226"/>
            <a:ext cx="4191000" cy="369332"/>
          </a:xfrm>
          <a:prstGeom prst="rect">
            <a:avLst/>
          </a:prstGeom>
          <a:noFill/>
        </p:spPr>
        <p:txBody>
          <a:bodyPr wrap="square" rtlCol="0">
            <a:spAutoFit/>
          </a:bodyPr>
          <a:lstStyle/>
          <a:p>
            <a:r>
              <a:rPr lang="fr-CA" dirty="0"/>
              <a:t>(</a:t>
            </a:r>
            <a:r>
              <a:rPr lang="fr-CA" dirty="0" err="1"/>
              <a:t>O’Grady</a:t>
            </a:r>
            <a:r>
              <a:rPr lang="fr-CA" dirty="0"/>
              <a:t> et Skinner,  2012) </a:t>
            </a:r>
          </a:p>
        </p:txBody>
      </p:sp>
      <p:sp>
        <p:nvSpPr>
          <p:cNvPr id="10" name="Freeform 7">
            <a:extLst>
              <a:ext uri="{FF2B5EF4-FFF2-40B4-BE49-F238E27FC236}">
                <a16:creationId xmlns:a16="http://schemas.microsoft.com/office/drawing/2014/main" id="{735200CC-ABB2-A46F-E18A-46E045EBB39D}"/>
              </a:ext>
            </a:extLst>
          </p:cNvPr>
          <p:cNvSpPr/>
          <p:nvPr/>
        </p:nvSpPr>
        <p:spPr>
          <a:xfrm flipH="1">
            <a:off x="1066800" y="4185870"/>
            <a:ext cx="2366321" cy="2311517"/>
          </a:xfrm>
          <a:custGeom>
            <a:avLst/>
            <a:gdLst/>
            <a:ahLst/>
            <a:cxnLst/>
            <a:rect l="l" t="t" r="r" b="b"/>
            <a:pathLst>
              <a:path w="4986826" h="4986826">
                <a:moveTo>
                  <a:pt x="4986826" y="0"/>
                </a:moveTo>
                <a:lnTo>
                  <a:pt x="0" y="0"/>
                </a:lnTo>
                <a:lnTo>
                  <a:pt x="0" y="4986826"/>
                </a:lnTo>
                <a:lnTo>
                  <a:pt x="4986826" y="4986826"/>
                </a:lnTo>
                <a:lnTo>
                  <a:pt x="4986826"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fr-FR"/>
          </a:p>
        </p:txBody>
      </p:sp>
      <p:pic>
        <p:nvPicPr>
          <p:cNvPr id="3" name="Image 2">
            <a:extLst>
              <a:ext uri="{FF2B5EF4-FFF2-40B4-BE49-F238E27FC236}">
                <a16:creationId xmlns:a16="http://schemas.microsoft.com/office/drawing/2014/main" id="{AB0BB418-F343-2631-EE98-A1E8ABC1FC8C}"/>
              </a:ext>
            </a:extLst>
          </p:cNvPr>
          <p:cNvPicPr>
            <a:picLocks noChangeAspect="1"/>
          </p:cNvPicPr>
          <p:nvPr/>
        </p:nvPicPr>
        <p:blipFill>
          <a:blip r:embed="rId7"/>
          <a:stretch>
            <a:fillRect/>
          </a:stretch>
        </p:blipFill>
        <p:spPr>
          <a:xfrm>
            <a:off x="11669032" y="5769983"/>
            <a:ext cx="6200525" cy="4133683"/>
          </a:xfrm>
          <a:prstGeom prst="rect">
            <a:avLst/>
          </a:prstGeom>
          <a:ln>
            <a:noFill/>
          </a:ln>
          <a:effectLst>
            <a:outerShdw blurRad="190500" algn="tl" rotWithShape="0">
              <a:srgbClr val="000000">
                <a:alpha val="70000"/>
              </a:srgbClr>
            </a:outerShdw>
          </a:effectLst>
        </p:spPr>
      </p:pic>
      <p:sp>
        <p:nvSpPr>
          <p:cNvPr id="12" name="Freeform 6">
            <a:extLst>
              <a:ext uri="{FF2B5EF4-FFF2-40B4-BE49-F238E27FC236}">
                <a16:creationId xmlns:a16="http://schemas.microsoft.com/office/drawing/2014/main" id="{1D409B3E-BA0A-A999-9E62-AAB634F16757}"/>
              </a:ext>
            </a:extLst>
          </p:cNvPr>
          <p:cNvSpPr/>
          <p:nvPr/>
        </p:nvSpPr>
        <p:spPr>
          <a:xfrm>
            <a:off x="381000" y="810652"/>
            <a:ext cx="990810" cy="963630"/>
          </a:xfrm>
          <a:custGeom>
            <a:avLst/>
            <a:gdLst/>
            <a:ahLst/>
            <a:cxnLst/>
            <a:rect l="l" t="t" r="r" b="b"/>
            <a:pathLst>
              <a:path w="857250" h="858811">
                <a:moveTo>
                  <a:pt x="0" y="0"/>
                </a:moveTo>
                <a:lnTo>
                  <a:pt x="857250" y="0"/>
                </a:lnTo>
                <a:lnTo>
                  <a:pt x="857250" y="858811"/>
                </a:lnTo>
                <a:lnTo>
                  <a:pt x="0" y="858811"/>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fr-FR"/>
          </a:p>
        </p:txBody>
      </p:sp>
      <p:sp>
        <p:nvSpPr>
          <p:cNvPr id="4" name="TextBox 11">
            <a:extLst>
              <a:ext uri="{FF2B5EF4-FFF2-40B4-BE49-F238E27FC236}">
                <a16:creationId xmlns:a16="http://schemas.microsoft.com/office/drawing/2014/main" id="{A4C34290-7820-9DE9-05EE-DC046292D06C}"/>
              </a:ext>
            </a:extLst>
          </p:cNvPr>
          <p:cNvSpPr txBox="1"/>
          <p:nvPr/>
        </p:nvSpPr>
        <p:spPr>
          <a:xfrm>
            <a:off x="1623248" y="618717"/>
            <a:ext cx="13855987" cy="1179810"/>
          </a:xfrm>
          <a:prstGeom prst="rect">
            <a:avLst/>
          </a:prstGeom>
        </p:spPr>
        <p:txBody>
          <a:bodyPr wrap="square" lIns="0" tIns="0" rIns="0" bIns="0" rtlCol="0" anchor="t">
            <a:spAutoFit/>
          </a:bodyPr>
          <a:lstStyle/>
          <a:p>
            <a:pPr algn="l">
              <a:lnSpc>
                <a:spcPts val="9239"/>
              </a:lnSpc>
            </a:pPr>
            <a:r>
              <a:rPr lang="fr-CA" sz="6599" spc="300" noProof="1">
                <a:solidFill>
                  <a:srgbClr val="5C745C"/>
                </a:solidFill>
                <a:latin typeface="TT Lovelies Script"/>
                <a:ea typeface="TT Lovelies Script"/>
                <a:cs typeface="TT Lovelies Script"/>
                <a:sym typeface="TT Lovelies Script"/>
              </a:rPr>
              <a:t>Voyager au-delà de la maladie</a:t>
            </a:r>
          </a:p>
        </p:txBody>
      </p:sp>
    </p:spTree>
    <p:extLst>
      <p:ext uri="{BB962C8B-B14F-4D97-AF65-F5344CB8AC3E}">
        <p14:creationId xmlns:p14="http://schemas.microsoft.com/office/powerpoint/2010/main" val="498109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a:extLst>
            <a:ext uri="{FF2B5EF4-FFF2-40B4-BE49-F238E27FC236}">
              <a16:creationId xmlns:a16="http://schemas.microsoft.com/office/drawing/2014/main" id="{3B3C2346-AD85-B483-467D-8314C78F987D}"/>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C2E08F63-EC37-FDE2-2A1C-399789A5BBF0}"/>
              </a:ext>
            </a:extLst>
          </p:cNvPr>
          <p:cNvSpPr/>
          <p:nvPr/>
        </p:nvSpPr>
        <p:spPr>
          <a:xfrm>
            <a:off x="16369268" y="2867377"/>
            <a:ext cx="890032" cy="0"/>
          </a:xfrm>
          <a:prstGeom prst="line">
            <a:avLst/>
          </a:prstGeom>
          <a:ln w="38100" cap="flat">
            <a:solidFill>
              <a:srgbClr val="F4DEB8"/>
            </a:solidFill>
            <a:prstDash val="solid"/>
            <a:headEnd type="none" w="sm" len="sm"/>
            <a:tailEnd type="none" w="sm" len="sm"/>
          </a:ln>
        </p:spPr>
        <p:txBody>
          <a:bodyPr/>
          <a:lstStyle/>
          <a:p>
            <a:endParaRPr lang="fr-CA" dirty="0"/>
          </a:p>
        </p:txBody>
      </p:sp>
      <p:sp>
        <p:nvSpPr>
          <p:cNvPr id="3" name="Freeform 3">
            <a:extLst>
              <a:ext uri="{FF2B5EF4-FFF2-40B4-BE49-F238E27FC236}">
                <a16:creationId xmlns:a16="http://schemas.microsoft.com/office/drawing/2014/main" id="{39ECDBDC-83C9-3023-3B64-776EEA707C80}"/>
              </a:ext>
            </a:extLst>
          </p:cNvPr>
          <p:cNvSpPr/>
          <p:nvPr/>
        </p:nvSpPr>
        <p:spPr>
          <a:xfrm rot="-933232" flipV="1">
            <a:off x="920412" y="2396858"/>
            <a:ext cx="2767675" cy="2696227"/>
          </a:xfrm>
          <a:custGeom>
            <a:avLst/>
            <a:gdLst/>
            <a:ahLst/>
            <a:cxnLst/>
            <a:rect l="l" t="t" r="r" b="b"/>
            <a:pathLst>
              <a:path w="2767675" h="2696227">
                <a:moveTo>
                  <a:pt x="0" y="2696227"/>
                </a:moveTo>
                <a:lnTo>
                  <a:pt x="2767674" y="2696227"/>
                </a:lnTo>
                <a:lnTo>
                  <a:pt x="2767674" y="0"/>
                </a:lnTo>
                <a:lnTo>
                  <a:pt x="0" y="0"/>
                </a:lnTo>
                <a:lnTo>
                  <a:pt x="0" y="269622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dirty="0"/>
          </a:p>
        </p:txBody>
      </p:sp>
      <p:sp>
        <p:nvSpPr>
          <p:cNvPr id="8" name="Freeform 8">
            <a:extLst>
              <a:ext uri="{FF2B5EF4-FFF2-40B4-BE49-F238E27FC236}">
                <a16:creationId xmlns:a16="http://schemas.microsoft.com/office/drawing/2014/main" id="{3AB6B7A9-064B-4062-E424-20825355C7CB}"/>
              </a:ext>
            </a:extLst>
          </p:cNvPr>
          <p:cNvSpPr/>
          <p:nvPr/>
        </p:nvSpPr>
        <p:spPr>
          <a:xfrm rot="-10464619" flipH="1">
            <a:off x="-2910870" y="7170707"/>
            <a:ext cx="7273993" cy="5082605"/>
          </a:xfrm>
          <a:custGeom>
            <a:avLst/>
            <a:gdLst/>
            <a:ahLst/>
            <a:cxnLst/>
            <a:rect l="l" t="t" r="r" b="b"/>
            <a:pathLst>
              <a:path w="7273993" h="5082605">
                <a:moveTo>
                  <a:pt x="7273992" y="0"/>
                </a:moveTo>
                <a:lnTo>
                  <a:pt x="0" y="0"/>
                </a:lnTo>
                <a:lnTo>
                  <a:pt x="0" y="5082606"/>
                </a:lnTo>
                <a:lnTo>
                  <a:pt x="7273992" y="5082606"/>
                </a:lnTo>
                <a:lnTo>
                  <a:pt x="7273992"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fr-CA" dirty="0"/>
          </a:p>
        </p:txBody>
      </p:sp>
      <p:sp>
        <p:nvSpPr>
          <p:cNvPr id="9" name="Freeform 9">
            <a:extLst>
              <a:ext uri="{FF2B5EF4-FFF2-40B4-BE49-F238E27FC236}">
                <a16:creationId xmlns:a16="http://schemas.microsoft.com/office/drawing/2014/main" id="{353CD999-4B17-05DA-E21C-5265FFA00B26}"/>
              </a:ext>
            </a:extLst>
          </p:cNvPr>
          <p:cNvSpPr/>
          <p:nvPr/>
        </p:nvSpPr>
        <p:spPr>
          <a:xfrm rot="-3020274">
            <a:off x="15422092" y="8026713"/>
            <a:ext cx="6111783" cy="5018524"/>
          </a:xfrm>
          <a:custGeom>
            <a:avLst/>
            <a:gdLst/>
            <a:ahLst/>
            <a:cxnLst/>
            <a:rect l="l" t="t" r="r" b="b"/>
            <a:pathLst>
              <a:path w="6111783" h="5018524">
                <a:moveTo>
                  <a:pt x="0" y="0"/>
                </a:moveTo>
                <a:lnTo>
                  <a:pt x="6111783" y="0"/>
                </a:lnTo>
                <a:lnTo>
                  <a:pt x="6111783" y="5018523"/>
                </a:lnTo>
                <a:lnTo>
                  <a:pt x="0" y="5018523"/>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fr-CA" dirty="0"/>
          </a:p>
        </p:txBody>
      </p:sp>
      <p:sp>
        <p:nvSpPr>
          <p:cNvPr id="16" name="TextBox 16">
            <a:extLst>
              <a:ext uri="{FF2B5EF4-FFF2-40B4-BE49-F238E27FC236}">
                <a16:creationId xmlns:a16="http://schemas.microsoft.com/office/drawing/2014/main" id="{7115671C-B21E-4F77-F13A-54BC93AB8316}"/>
              </a:ext>
            </a:extLst>
          </p:cNvPr>
          <p:cNvSpPr txBox="1"/>
          <p:nvPr/>
        </p:nvSpPr>
        <p:spPr>
          <a:xfrm>
            <a:off x="15069250" y="2627983"/>
            <a:ext cx="1300018" cy="461665"/>
          </a:xfrm>
          <a:prstGeom prst="rect">
            <a:avLst/>
          </a:prstGeom>
        </p:spPr>
        <p:txBody>
          <a:bodyPr lIns="0" tIns="0" rIns="0" bIns="0" rtlCol="0" anchor="t">
            <a:spAutoFit/>
          </a:bodyPr>
          <a:lstStyle/>
          <a:p>
            <a:pPr algn="l">
              <a:lnSpc>
                <a:spcPts val="3640"/>
              </a:lnSpc>
            </a:pPr>
            <a:r>
              <a:rPr lang="fr-CA" sz="2800" spc="28" dirty="0">
                <a:solidFill>
                  <a:srgbClr val="141724"/>
                </a:solidFill>
                <a:latin typeface="MuktaMahee Bold"/>
                <a:ea typeface="MuktaMahee Bold"/>
                <a:cs typeface="MuktaMahee Bold"/>
                <a:sym typeface="Mukta Mahee"/>
              </a:rPr>
              <a:t>Page 20</a:t>
            </a:r>
          </a:p>
        </p:txBody>
      </p:sp>
      <p:sp>
        <p:nvSpPr>
          <p:cNvPr id="17" name="Freeform 17">
            <a:extLst>
              <a:ext uri="{FF2B5EF4-FFF2-40B4-BE49-F238E27FC236}">
                <a16:creationId xmlns:a16="http://schemas.microsoft.com/office/drawing/2014/main" id="{FC575707-5FFE-DCE4-64DA-D137F78FE2D2}"/>
              </a:ext>
            </a:extLst>
          </p:cNvPr>
          <p:cNvSpPr/>
          <p:nvPr/>
        </p:nvSpPr>
        <p:spPr>
          <a:xfrm rot="-5623371">
            <a:off x="15730313" y="8644278"/>
            <a:ext cx="2167940" cy="2323044"/>
          </a:xfrm>
          <a:custGeom>
            <a:avLst/>
            <a:gdLst/>
            <a:ahLst/>
            <a:cxnLst/>
            <a:rect l="l" t="t" r="r" b="b"/>
            <a:pathLst>
              <a:path w="2167940" h="2323044">
                <a:moveTo>
                  <a:pt x="0" y="0"/>
                </a:moveTo>
                <a:lnTo>
                  <a:pt x="2167940" y="0"/>
                </a:lnTo>
                <a:lnTo>
                  <a:pt x="2167940" y="2323045"/>
                </a:lnTo>
                <a:lnTo>
                  <a:pt x="0" y="232304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fr-CA" dirty="0"/>
          </a:p>
        </p:txBody>
      </p:sp>
      <p:sp>
        <p:nvSpPr>
          <p:cNvPr id="6" name="Freeform 3">
            <a:extLst>
              <a:ext uri="{FF2B5EF4-FFF2-40B4-BE49-F238E27FC236}">
                <a16:creationId xmlns:a16="http://schemas.microsoft.com/office/drawing/2014/main" id="{3C77EC5E-6248-4D8D-934D-7F229943E8C6}"/>
              </a:ext>
            </a:extLst>
          </p:cNvPr>
          <p:cNvSpPr/>
          <p:nvPr/>
        </p:nvSpPr>
        <p:spPr>
          <a:xfrm>
            <a:off x="6622473" y="4345557"/>
            <a:ext cx="500990" cy="601626"/>
          </a:xfrm>
          <a:custGeom>
            <a:avLst/>
            <a:gdLst/>
            <a:ahLst/>
            <a:cxnLst/>
            <a:rect l="l" t="t" r="r" b="b"/>
            <a:pathLst>
              <a:path w="500990" h="601626">
                <a:moveTo>
                  <a:pt x="0" y="0"/>
                </a:moveTo>
                <a:lnTo>
                  <a:pt x="500990" y="0"/>
                </a:lnTo>
                <a:lnTo>
                  <a:pt x="500990" y="601626"/>
                </a:lnTo>
                <a:lnTo>
                  <a:pt x="0" y="60162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fr-FR"/>
          </a:p>
        </p:txBody>
      </p:sp>
      <p:sp>
        <p:nvSpPr>
          <p:cNvPr id="10" name="Freeform 5">
            <a:extLst>
              <a:ext uri="{FF2B5EF4-FFF2-40B4-BE49-F238E27FC236}">
                <a16:creationId xmlns:a16="http://schemas.microsoft.com/office/drawing/2014/main" id="{BAAC4313-D5ED-CDEE-7891-BC89146993FD}"/>
              </a:ext>
            </a:extLst>
          </p:cNvPr>
          <p:cNvSpPr/>
          <p:nvPr/>
        </p:nvSpPr>
        <p:spPr>
          <a:xfrm>
            <a:off x="6629400" y="2979774"/>
            <a:ext cx="500990" cy="601626"/>
          </a:xfrm>
          <a:custGeom>
            <a:avLst/>
            <a:gdLst/>
            <a:ahLst/>
            <a:cxnLst/>
            <a:rect l="l" t="t" r="r" b="b"/>
            <a:pathLst>
              <a:path w="500990" h="601626">
                <a:moveTo>
                  <a:pt x="0" y="0"/>
                </a:moveTo>
                <a:lnTo>
                  <a:pt x="500990" y="0"/>
                </a:lnTo>
                <a:lnTo>
                  <a:pt x="500990" y="601626"/>
                </a:lnTo>
                <a:lnTo>
                  <a:pt x="0" y="60162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fr-FR"/>
          </a:p>
        </p:txBody>
      </p:sp>
      <p:sp>
        <p:nvSpPr>
          <p:cNvPr id="12" name="Freeform 6">
            <a:extLst>
              <a:ext uri="{FF2B5EF4-FFF2-40B4-BE49-F238E27FC236}">
                <a16:creationId xmlns:a16="http://schemas.microsoft.com/office/drawing/2014/main" id="{EA52309F-B000-32C9-CA0C-8EB4D70FD83D}"/>
              </a:ext>
            </a:extLst>
          </p:cNvPr>
          <p:cNvSpPr/>
          <p:nvPr/>
        </p:nvSpPr>
        <p:spPr>
          <a:xfrm>
            <a:off x="6629400" y="7565690"/>
            <a:ext cx="500990" cy="601626"/>
          </a:xfrm>
          <a:custGeom>
            <a:avLst/>
            <a:gdLst/>
            <a:ahLst/>
            <a:cxnLst/>
            <a:rect l="l" t="t" r="r" b="b"/>
            <a:pathLst>
              <a:path w="500990" h="601626">
                <a:moveTo>
                  <a:pt x="0" y="0"/>
                </a:moveTo>
                <a:lnTo>
                  <a:pt x="500990" y="0"/>
                </a:lnTo>
                <a:lnTo>
                  <a:pt x="500990" y="601625"/>
                </a:lnTo>
                <a:lnTo>
                  <a:pt x="0" y="60162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fr-FR"/>
          </a:p>
        </p:txBody>
      </p:sp>
      <p:sp>
        <p:nvSpPr>
          <p:cNvPr id="13" name="TextBox 13">
            <a:extLst>
              <a:ext uri="{FF2B5EF4-FFF2-40B4-BE49-F238E27FC236}">
                <a16:creationId xmlns:a16="http://schemas.microsoft.com/office/drawing/2014/main" id="{6A70FD93-C5F0-3557-4257-788AB8C8CCD2}"/>
              </a:ext>
            </a:extLst>
          </p:cNvPr>
          <p:cNvSpPr txBox="1"/>
          <p:nvPr/>
        </p:nvSpPr>
        <p:spPr>
          <a:xfrm>
            <a:off x="7384472" y="4300609"/>
            <a:ext cx="8977867" cy="3231654"/>
          </a:xfrm>
          <a:prstGeom prst="rect">
            <a:avLst/>
          </a:prstGeom>
        </p:spPr>
        <p:txBody>
          <a:bodyPr wrap="square" lIns="0" tIns="0" rIns="0" bIns="0" rtlCol="0" anchor="t">
            <a:spAutoFit/>
          </a:bodyPr>
          <a:lstStyle/>
          <a:p>
            <a:pPr algn="l"/>
            <a:r>
              <a:rPr lang="fr-CA" sz="3000" spc="30" noProof="1">
                <a:solidFill>
                  <a:srgbClr val="141724"/>
                </a:solidFill>
                <a:latin typeface="MuktaMahee Bold"/>
                <a:ea typeface="MuktaMahee Bold"/>
                <a:cs typeface="MuktaMahee Bold"/>
                <a:sym typeface="Mukta Mahee"/>
              </a:rPr>
              <a:t>Besoins de client à partenaire :</a:t>
            </a:r>
          </a:p>
          <a:p>
            <a:pPr marL="914400" lvl="1" indent="-457200">
              <a:buFontTx/>
              <a:buChar char="-"/>
            </a:pPr>
            <a:r>
              <a:rPr lang="fr-CA" sz="3000" spc="30" noProof="1">
                <a:solidFill>
                  <a:srgbClr val="141724"/>
                </a:solidFill>
                <a:latin typeface="MuktaMahee Bold"/>
                <a:ea typeface="MuktaMahee Bold"/>
                <a:cs typeface="MuktaMahee Bold"/>
                <a:sym typeface="Mukta Mahee"/>
              </a:rPr>
              <a:t>Trouver un « chemin commun »</a:t>
            </a:r>
          </a:p>
          <a:p>
            <a:pPr marL="914400" lvl="1" indent="-457200">
              <a:buFontTx/>
              <a:buChar char="-"/>
            </a:pPr>
            <a:r>
              <a:rPr lang="fr-CA" sz="3000" spc="30" noProof="1">
                <a:solidFill>
                  <a:srgbClr val="141724"/>
                </a:solidFill>
                <a:latin typeface="MuktaMahee Bold"/>
                <a:ea typeface="MuktaMahee Bold"/>
                <a:cs typeface="MuktaMahee Bold"/>
                <a:sym typeface="Mukta Mahee"/>
              </a:rPr>
              <a:t>Trouver son équilibre</a:t>
            </a:r>
          </a:p>
          <a:p>
            <a:pPr marL="914400" lvl="1" indent="-457200">
              <a:buFontTx/>
              <a:buChar char="-"/>
            </a:pPr>
            <a:r>
              <a:rPr lang="fr-CA" sz="3000" spc="30" noProof="1">
                <a:solidFill>
                  <a:srgbClr val="141724"/>
                </a:solidFill>
                <a:latin typeface="MuktaMahee Bold"/>
                <a:ea typeface="MuktaMahee Bold"/>
                <a:cs typeface="MuktaMahee Bold"/>
                <a:sym typeface="Mukta Mahee"/>
              </a:rPr>
              <a:t>Mieux comprendre et essayer de travailler avec les différents services</a:t>
            </a:r>
          </a:p>
          <a:p>
            <a:pPr marL="914400" lvl="1" indent="-457200">
              <a:buFontTx/>
              <a:buChar char="-"/>
            </a:pPr>
            <a:r>
              <a:rPr lang="fr-CA" sz="3000" spc="30" noProof="1">
                <a:solidFill>
                  <a:srgbClr val="141724"/>
                </a:solidFill>
                <a:latin typeface="MuktaMahee Bold"/>
                <a:ea typeface="MuktaMahee Bold"/>
                <a:cs typeface="MuktaMahee Bold"/>
                <a:sym typeface="Mukta Mahee"/>
              </a:rPr>
              <a:t>S’impliquer pour améliorer</a:t>
            </a:r>
          </a:p>
          <a:p>
            <a:pPr marL="914400" lvl="1" indent="-457200">
              <a:buFontTx/>
              <a:buChar char="-"/>
            </a:pPr>
            <a:endParaRPr lang="fr-CA" sz="3000" spc="30" noProof="1">
              <a:solidFill>
                <a:srgbClr val="141724"/>
              </a:solidFill>
              <a:latin typeface="MuktaMahee Bold"/>
              <a:ea typeface="MuktaMahee Bold"/>
              <a:cs typeface="MuktaMahee Bold"/>
              <a:sym typeface="Mukta Mahee"/>
            </a:endParaRPr>
          </a:p>
        </p:txBody>
      </p:sp>
      <p:sp>
        <p:nvSpPr>
          <p:cNvPr id="15" name="TextBox 15">
            <a:extLst>
              <a:ext uri="{FF2B5EF4-FFF2-40B4-BE49-F238E27FC236}">
                <a16:creationId xmlns:a16="http://schemas.microsoft.com/office/drawing/2014/main" id="{2FDC7BF5-1C7B-65C0-4EA7-51517830833D}"/>
              </a:ext>
            </a:extLst>
          </p:cNvPr>
          <p:cNvSpPr txBox="1"/>
          <p:nvPr/>
        </p:nvSpPr>
        <p:spPr>
          <a:xfrm>
            <a:off x="7391399" y="3030518"/>
            <a:ext cx="8458200" cy="500137"/>
          </a:xfrm>
          <a:prstGeom prst="rect">
            <a:avLst/>
          </a:prstGeom>
        </p:spPr>
        <p:txBody>
          <a:bodyPr wrap="square" lIns="0" tIns="0" rIns="0" bIns="0" rtlCol="0" anchor="t">
            <a:spAutoFit/>
          </a:bodyPr>
          <a:lstStyle/>
          <a:p>
            <a:pPr algn="l">
              <a:lnSpc>
                <a:spcPts val="3900"/>
              </a:lnSpc>
            </a:pPr>
            <a:r>
              <a:rPr lang="fr-CA" sz="3000" spc="30" noProof="1">
                <a:solidFill>
                  <a:srgbClr val="141724"/>
                </a:solidFill>
                <a:latin typeface="MuktaMahee Bold"/>
                <a:ea typeface="MuktaMahee Bold"/>
                <a:cs typeface="MuktaMahee Bold"/>
                <a:sym typeface="Mukta Mahee"/>
              </a:rPr>
              <a:t>Processus: « Une distance confortable »</a:t>
            </a:r>
          </a:p>
        </p:txBody>
      </p:sp>
      <p:sp>
        <p:nvSpPr>
          <p:cNvPr id="20" name="TextBox 16">
            <a:extLst>
              <a:ext uri="{FF2B5EF4-FFF2-40B4-BE49-F238E27FC236}">
                <a16:creationId xmlns:a16="http://schemas.microsoft.com/office/drawing/2014/main" id="{FDE56B34-436B-5F53-97CB-7B1C7CF0B19F}"/>
              </a:ext>
            </a:extLst>
          </p:cNvPr>
          <p:cNvSpPr txBox="1"/>
          <p:nvPr/>
        </p:nvSpPr>
        <p:spPr>
          <a:xfrm>
            <a:off x="7391399" y="7519615"/>
            <a:ext cx="8290379" cy="2500685"/>
          </a:xfrm>
          <a:prstGeom prst="rect">
            <a:avLst/>
          </a:prstGeom>
        </p:spPr>
        <p:txBody>
          <a:bodyPr wrap="square" lIns="0" tIns="0" rIns="0" bIns="0" rtlCol="0" anchor="t">
            <a:spAutoFit/>
          </a:bodyPr>
          <a:lstStyle/>
          <a:p>
            <a:pPr algn="l">
              <a:lnSpc>
                <a:spcPts val="3900"/>
              </a:lnSpc>
            </a:pPr>
            <a:r>
              <a:rPr lang="fr-CA" sz="3000" spc="30" noProof="1">
                <a:solidFill>
                  <a:srgbClr val="141724"/>
                </a:solidFill>
                <a:latin typeface="MuktaMahee Bold"/>
                <a:ea typeface="MuktaMahee Bold"/>
                <a:cs typeface="MuktaMahee Bold"/>
                <a:sym typeface="Mukta Mahee"/>
              </a:rPr>
              <a:t>Implantation : </a:t>
            </a:r>
          </a:p>
          <a:p>
            <a:pPr marL="914400" lvl="1" indent="-457200">
              <a:lnSpc>
                <a:spcPts val="3900"/>
              </a:lnSpc>
              <a:buFontTx/>
              <a:buChar char="-"/>
            </a:pPr>
            <a:r>
              <a:rPr lang="fr-CA" sz="3000" spc="30" noProof="1">
                <a:solidFill>
                  <a:srgbClr val="141724"/>
                </a:solidFill>
                <a:latin typeface="MuktaMahee Bold"/>
                <a:ea typeface="MuktaMahee Bold"/>
                <a:cs typeface="MuktaMahee Bold"/>
                <a:sym typeface="Mukta Mahee"/>
              </a:rPr>
              <a:t>3e type de besoins : partenaire</a:t>
            </a:r>
          </a:p>
          <a:p>
            <a:pPr marL="914400" lvl="1" indent="-457200">
              <a:lnSpc>
                <a:spcPts val="3900"/>
              </a:lnSpc>
              <a:buFontTx/>
              <a:buChar char="-"/>
            </a:pPr>
            <a:r>
              <a:rPr lang="fr-CA" sz="3000" spc="30" noProof="1">
                <a:solidFill>
                  <a:srgbClr val="141724"/>
                </a:solidFill>
                <a:latin typeface="MuktaMahee Bold"/>
                <a:ea typeface="MuktaMahee Bold"/>
                <a:cs typeface="MuktaMahee Bold"/>
                <a:sym typeface="Mukta Mahee"/>
              </a:rPr>
              <a:t>Besoin de s’impliquer</a:t>
            </a:r>
          </a:p>
          <a:p>
            <a:pPr marL="914400" lvl="1" indent="-457200">
              <a:lnSpc>
                <a:spcPts val="3900"/>
              </a:lnSpc>
              <a:buFontTx/>
              <a:buChar char="-"/>
            </a:pPr>
            <a:endParaRPr lang="fr-CA" sz="3000" spc="30" noProof="1">
              <a:solidFill>
                <a:srgbClr val="141724"/>
              </a:solidFill>
              <a:latin typeface="MuktaMahee Bold"/>
              <a:ea typeface="MuktaMahee Bold"/>
              <a:cs typeface="MuktaMahee Bold"/>
              <a:sym typeface="Mukta Mahee"/>
            </a:endParaRPr>
          </a:p>
          <a:p>
            <a:pPr marL="914400" lvl="1" indent="-457200">
              <a:lnSpc>
                <a:spcPts val="3900"/>
              </a:lnSpc>
              <a:buFontTx/>
              <a:buChar char="-"/>
            </a:pPr>
            <a:endParaRPr lang="fr-CA" sz="3000" spc="30" noProof="1">
              <a:solidFill>
                <a:srgbClr val="141724"/>
              </a:solidFill>
              <a:latin typeface="MuktaMahee Bold"/>
              <a:ea typeface="MuktaMahee Bold"/>
              <a:cs typeface="MuktaMahee Bold"/>
              <a:sym typeface="Mukta Mahee"/>
            </a:endParaRPr>
          </a:p>
        </p:txBody>
      </p:sp>
      <p:pic>
        <p:nvPicPr>
          <p:cNvPr id="19" name="Image 18">
            <a:extLst>
              <a:ext uri="{FF2B5EF4-FFF2-40B4-BE49-F238E27FC236}">
                <a16:creationId xmlns:a16="http://schemas.microsoft.com/office/drawing/2014/main" id="{383C4446-423E-6F7F-B8C3-BBADDF3A6568}"/>
              </a:ext>
            </a:extLst>
          </p:cNvPr>
          <p:cNvPicPr>
            <a:picLocks noChangeAspect="1"/>
          </p:cNvPicPr>
          <p:nvPr/>
        </p:nvPicPr>
        <p:blipFill>
          <a:blip r:embed="rId12"/>
          <a:stretch>
            <a:fillRect/>
          </a:stretch>
        </p:blipFill>
        <p:spPr>
          <a:xfrm>
            <a:off x="3316861" y="5001815"/>
            <a:ext cx="2837417" cy="4249102"/>
          </a:xfrm>
          <a:prstGeom prst="rect">
            <a:avLst/>
          </a:prstGeom>
          <a:ln w="28575">
            <a:solidFill>
              <a:srgbClr val="F4DFB8"/>
            </a:solidFill>
          </a:ln>
        </p:spPr>
      </p:pic>
      <p:sp>
        <p:nvSpPr>
          <p:cNvPr id="11" name="Freeform 6">
            <a:extLst>
              <a:ext uri="{FF2B5EF4-FFF2-40B4-BE49-F238E27FC236}">
                <a16:creationId xmlns:a16="http://schemas.microsoft.com/office/drawing/2014/main" id="{DD82F579-7047-485F-9F38-8E8A26EC9187}"/>
              </a:ext>
            </a:extLst>
          </p:cNvPr>
          <p:cNvSpPr/>
          <p:nvPr/>
        </p:nvSpPr>
        <p:spPr>
          <a:xfrm>
            <a:off x="381000" y="810652"/>
            <a:ext cx="990810" cy="963630"/>
          </a:xfrm>
          <a:custGeom>
            <a:avLst/>
            <a:gdLst/>
            <a:ahLst/>
            <a:cxnLst/>
            <a:rect l="l" t="t" r="r" b="b"/>
            <a:pathLst>
              <a:path w="857250" h="858811">
                <a:moveTo>
                  <a:pt x="0" y="0"/>
                </a:moveTo>
                <a:lnTo>
                  <a:pt x="857250" y="0"/>
                </a:lnTo>
                <a:lnTo>
                  <a:pt x="857250" y="858811"/>
                </a:lnTo>
                <a:lnTo>
                  <a:pt x="0" y="858811"/>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fr-FR"/>
          </a:p>
        </p:txBody>
      </p:sp>
      <p:sp>
        <p:nvSpPr>
          <p:cNvPr id="4" name="TextBox 11">
            <a:extLst>
              <a:ext uri="{FF2B5EF4-FFF2-40B4-BE49-F238E27FC236}">
                <a16:creationId xmlns:a16="http://schemas.microsoft.com/office/drawing/2014/main" id="{45A62E19-9E1D-0EE9-8CB9-33749E2EBBC3}"/>
              </a:ext>
            </a:extLst>
          </p:cNvPr>
          <p:cNvSpPr txBox="1"/>
          <p:nvPr/>
        </p:nvSpPr>
        <p:spPr>
          <a:xfrm>
            <a:off x="1623248" y="618717"/>
            <a:ext cx="13855987" cy="1179810"/>
          </a:xfrm>
          <a:prstGeom prst="rect">
            <a:avLst/>
          </a:prstGeom>
        </p:spPr>
        <p:txBody>
          <a:bodyPr wrap="square" lIns="0" tIns="0" rIns="0" bIns="0" rtlCol="0" anchor="t">
            <a:spAutoFit/>
          </a:bodyPr>
          <a:lstStyle/>
          <a:p>
            <a:pPr algn="l">
              <a:lnSpc>
                <a:spcPts val="9239"/>
              </a:lnSpc>
            </a:pPr>
            <a:r>
              <a:rPr lang="fr-CA" sz="6599" spc="300" noProof="1">
                <a:solidFill>
                  <a:srgbClr val="5C745C"/>
                </a:solidFill>
                <a:latin typeface="TT Lovelies Script"/>
                <a:ea typeface="TT Lovelies Script"/>
                <a:cs typeface="TT Lovelies Script"/>
                <a:sym typeface="TT Lovelies Script"/>
              </a:rPr>
              <a:t>Voyager au-delà de la maladie</a:t>
            </a:r>
          </a:p>
        </p:txBody>
      </p:sp>
    </p:spTree>
    <p:extLst>
      <p:ext uri="{BB962C8B-B14F-4D97-AF65-F5344CB8AC3E}">
        <p14:creationId xmlns:p14="http://schemas.microsoft.com/office/powerpoint/2010/main" val="2069241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a:extLst>
            <a:ext uri="{FF2B5EF4-FFF2-40B4-BE49-F238E27FC236}">
              <a16:creationId xmlns:a16="http://schemas.microsoft.com/office/drawing/2014/main" id="{48E67AD2-16A2-6BF3-AD97-A035CB378837}"/>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E5CECDEB-DFAC-0E64-60F9-9A653D14EFF7}"/>
              </a:ext>
            </a:extLst>
          </p:cNvPr>
          <p:cNvSpPr/>
          <p:nvPr/>
        </p:nvSpPr>
        <p:spPr>
          <a:xfrm>
            <a:off x="16369268" y="2867377"/>
            <a:ext cx="890032" cy="0"/>
          </a:xfrm>
          <a:prstGeom prst="line">
            <a:avLst/>
          </a:prstGeom>
          <a:ln w="38100" cap="flat">
            <a:solidFill>
              <a:srgbClr val="F4DEB8"/>
            </a:solidFill>
            <a:prstDash val="solid"/>
            <a:headEnd type="none" w="sm" len="sm"/>
            <a:tailEnd type="none" w="sm" len="sm"/>
          </a:ln>
        </p:spPr>
        <p:txBody>
          <a:bodyPr/>
          <a:lstStyle/>
          <a:p>
            <a:endParaRPr lang="fr-CA" dirty="0"/>
          </a:p>
        </p:txBody>
      </p:sp>
      <p:sp>
        <p:nvSpPr>
          <p:cNvPr id="3" name="Freeform 3">
            <a:extLst>
              <a:ext uri="{FF2B5EF4-FFF2-40B4-BE49-F238E27FC236}">
                <a16:creationId xmlns:a16="http://schemas.microsoft.com/office/drawing/2014/main" id="{581C2A46-4FA8-FD8E-DBAE-EAA12C398ADA}"/>
              </a:ext>
            </a:extLst>
          </p:cNvPr>
          <p:cNvSpPr/>
          <p:nvPr/>
        </p:nvSpPr>
        <p:spPr>
          <a:xfrm rot="-933232" flipV="1">
            <a:off x="920412" y="2396858"/>
            <a:ext cx="2767675" cy="2696227"/>
          </a:xfrm>
          <a:custGeom>
            <a:avLst/>
            <a:gdLst/>
            <a:ahLst/>
            <a:cxnLst/>
            <a:rect l="l" t="t" r="r" b="b"/>
            <a:pathLst>
              <a:path w="2767675" h="2696227">
                <a:moveTo>
                  <a:pt x="0" y="2696227"/>
                </a:moveTo>
                <a:lnTo>
                  <a:pt x="2767674" y="2696227"/>
                </a:lnTo>
                <a:lnTo>
                  <a:pt x="2767674" y="0"/>
                </a:lnTo>
                <a:lnTo>
                  <a:pt x="0" y="0"/>
                </a:lnTo>
                <a:lnTo>
                  <a:pt x="0" y="269622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dirty="0"/>
          </a:p>
        </p:txBody>
      </p:sp>
      <p:sp>
        <p:nvSpPr>
          <p:cNvPr id="8" name="Freeform 8">
            <a:extLst>
              <a:ext uri="{FF2B5EF4-FFF2-40B4-BE49-F238E27FC236}">
                <a16:creationId xmlns:a16="http://schemas.microsoft.com/office/drawing/2014/main" id="{F057C9A2-E40D-B2BE-7F84-86644144F4EE}"/>
              </a:ext>
            </a:extLst>
          </p:cNvPr>
          <p:cNvSpPr/>
          <p:nvPr/>
        </p:nvSpPr>
        <p:spPr>
          <a:xfrm rot="-10464619" flipH="1">
            <a:off x="-2910870" y="7170707"/>
            <a:ext cx="7273993" cy="5082605"/>
          </a:xfrm>
          <a:custGeom>
            <a:avLst/>
            <a:gdLst/>
            <a:ahLst/>
            <a:cxnLst/>
            <a:rect l="l" t="t" r="r" b="b"/>
            <a:pathLst>
              <a:path w="7273993" h="5082605">
                <a:moveTo>
                  <a:pt x="7273992" y="0"/>
                </a:moveTo>
                <a:lnTo>
                  <a:pt x="0" y="0"/>
                </a:lnTo>
                <a:lnTo>
                  <a:pt x="0" y="5082606"/>
                </a:lnTo>
                <a:lnTo>
                  <a:pt x="7273992" y="5082606"/>
                </a:lnTo>
                <a:lnTo>
                  <a:pt x="7273992"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fr-CA" dirty="0"/>
          </a:p>
        </p:txBody>
      </p:sp>
      <p:sp>
        <p:nvSpPr>
          <p:cNvPr id="9" name="Freeform 9">
            <a:extLst>
              <a:ext uri="{FF2B5EF4-FFF2-40B4-BE49-F238E27FC236}">
                <a16:creationId xmlns:a16="http://schemas.microsoft.com/office/drawing/2014/main" id="{24B85B6E-D7D6-CCA6-BDAD-F442677EFDAD}"/>
              </a:ext>
            </a:extLst>
          </p:cNvPr>
          <p:cNvSpPr/>
          <p:nvPr/>
        </p:nvSpPr>
        <p:spPr>
          <a:xfrm rot="-3020274">
            <a:off x="15422092" y="8026713"/>
            <a:ext cx="6111783" cy="5018524"/>
          </a:xfrm>
          <a:custGeom>
            <a:avLst/>
            <a:gdLst/>
            <a:ahLst/>
            <a:cxnLst/>
            <a:rect l="l" t="t" r="r" b="b"/>
            <a:pathLst>
              <a:path w="6111783" h="5018524">
                <a:moveTo>
                  <a:pt x="0" y="0"/>
                </a:moveTo>
                <a:lnTo>
                  <a:pt x="6111783" y="0"/>
                </a:lnTo>
                <a:lnTo>
                  <a:pt x="6111783" y="5018523"/>
                </a:lnTo>
                <a:lnTo>
                  <a:pt x="0" y="5018523"/>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fr-CA" dirty="0"/>
          </a:p>
        </p:txBody>
      </p:sp>
      <p:sp>
        <p:nvSpPr>
          <p:cNvPr id="16" name="TextBox 16">
            <a:extLst>
              <a:ext uri="{FF2B5EF4-FFF2-40B4-BE49-F238E27FC236}">
                <a16:creationId xmlns:a16="http://schemas.microsoft.com/office/drawing/2014/main" id="{37096C8C-0CD1-CC9E-E5C3-FB26FB9428BA}"/>
              </a:ext>
            </a:extLst>
          </p:cNvPr>
          <p:cNvSpPr txBox="1"/>
          <p:nvPr/>
        </p:nvSpPr>
        <p:spPr>
          <a:xfrm>
            <a:off x="15069250" y="2627983"/>
            <a:ext cx="1300018" cy="461665"/>
          </a:xfrm>
          <a:prstGeom prst="rect">
            <a:avLst/>
          </a:prstGeom>
        </p:spPr>
        <p:txBody>
          <a:bodyPr lIns="0" tIns="0" rIns="0" bIns="0" rtlCol="0" anchor="t">
            <a:spAutoFit/>
          </a:bodyPr>
          <a:lstStyle/>
          <a:p>
            <a:pPr algn="l">
              <a:lnSpc>
                <a:spcPts val="3640"/>
              </a:lnSpc>
            </a:pPr>
            <a:r>
              <a:rPr lang="fr-CA" sz="2800" spc="28" dirty="0">
                <a:solidFill>
                  <a:srgbClr val="141724"/>
                </a:solidFill>
                <a:latin typeface="MuktaMahee Bold"/>
                <a:ea typeface="MuktaMahee Bold"/>
                <a:cs typeface="MuktaMahee Bold"/>
                <a:sym typeface="Mukta Mahee"/>
              </a:rPr>
              <a:t>Page 21</a:t>
            </a:r>
          </a:p>
        </p:txBody>
      </p:sp>
      <p:sp>
        <p:nvSpPr>
          <p:cNvPr id="17" name="Freeform 17">
            <a:extLst>
              <a:ext uri="{FF2B5EF4-FFF2-40B4-BE49-F238E27FC236}">
                <a16:creationId xmlns:a16="http://schemas.microsoft.com/office/drawing/2014/main" id="{E952DE9A-D713-AE6E-7175-6729D0062BA8}"/>
              </a:ext>
            </a:extLst>
          </p:cNvPr>
          <p:cNvSpPr/>
          <p:nvPr/>
        </p:nvSpPr>
        <p:spPr>
          <a:xfrm rot="-5623371">
            <a:off x="15730313" y="8644278"/>
            <a:ext cx="2167940" cy="2323044"/>
          </a:xfrm>
          <a:custGeom>
            <a:avLst/>
            <a:gdLst/>
            <a:ahLst/>
            <a:cxnLst/>
            <a:rect l="l" t="t" r="r" b="b"/>
            <a:pathLst>
              <a:path w="2167940" h="2323044">
                <a:moveTo>
                  <a:pt x="0" y="0"/>
                </a:moveTo>
                <a:lnTo>
                  <a:pt x="2167940" y="0"/>
                </a:lnTo>
                <a:lnTo>
                  <a:pt x="2167940" y="2323045"/>
                </a:lnTo>
                <a:lnTo>
                  <a:pt x="0" y="232304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fr-CA" dirty="0"/>
          </a:p>
        </p:txBody>
      </p:sp>
      <p:pic>
        <p:nvPicPr>
          <p:cNvPr id="19" name="Image 18">
            <a:extLst>
              <a:ext uri="{FF2B5EF4-FFF2-40B4-BE49-F238E27FC236}">
                <a16:creationId xmlns:a16="http://schemas.microsoft.com/office/drawing/2014/main" id="{BF4F3642-B939-BF2B-4E44-DA3E1E4F709F}"/>
              </a:ext>
            </a:extLst>
          </p:cNvPr>
          <p:cNvPicPr>
            <a:picLocks noChangeAspect="1"/>
          </p:cNvPicPr>
          <p:nvPr/>
        </p:nvPicPr>
        <p:blipFill>
          <a:blip r:embed="rId10"/>
          <a:stretch>
            <a:fillRect/>
          </a:stretch>
        </p:blipFill>
        <p:spPr>
          <a:xfrm>
            <a:off x="3316861" y="5001815"/>
            <a:ext cx="2837417" cy="4249102"/>
          </a:xfrm>
          <a:prstGeom prst="rect">
            <a:avLst/>
          </a:prstGeom>
          <a:ln w="28575">
            <a:solidFill>
              <a:srgbClr val="F4DFB8"/>
            </a:solidFill>
          </a:ln>
        </p:spPr>
      </p:pic>
      <p:sp>
        <p:nvSpPr>
          <p:cNvPr id="6" name="TextBox 11">
            <a:extLst>
              <a:ext uri="{FF2B5EF4-FFF2-40B4-BE49-F238E27FC236}">
                <a16:creationId xmlns:a16="http://schemas.microsoft.com/office/drawing/2014/main" id="{5D5FADF1-60B7-72A1-71B6-6CD7E59F9746}"/>
              </a:ext>
            </a:extLst>
          </p:cNvPr>
          <p:cNvSpPr txBox="1"/>
          <p:nvPr/>
        </p:nvSpPr>
        <p:spPr>
          <a:xfrm>
            <a:off x="1623248" y="618717"/>
            <a:ext cx="13855987" cy="1179810"/>
          </a:xfrm>
          <a:prstGeom prst="rect">
            <a:avLst/>
          </a:prstGeom>
        </p:spPr>
        <p:txBody>
          <a:bodyPr wrap="square" lIns="0" tIns="0" rIns="0" bIns="0" rtlCol="0" anchor="t">
            <a:spAutoFit/>
          </a:bodyPr>
          <a:lstStyle/>
          <a:p>
            <a:pPr algn="l">
              <a:lnSpc>
                <a:spcPts val="9239"/>
              </a:lnSpc>
            </a:pPr>
            <a:r>
              <a:rPr lang="fr-CA" sz="6599" spc="300" noProof="1">
                <a:solidFill>
                  <a:srgbClr val="5C745C"/>
                </a:solidFill>
                <a:latin typeface="TT Lovelies Script"/>
                <a:ea typeface="TT Lovelies Script"/>
                <a:cs typeface="TT Lovelies Script"/>
                <a:sym typeface="TT Lovelies Script"/>
              </a:rPr>
              <a:t>Voyager au-delà de la maladie</a:t>
            </a:r>
          </a:p>
        </p:txBody>
      </p:sp>
      <p:sp>
        <p:nvSpPr>
          <p:cNvPr id="7" name="Freeform 6">
            <a:extLst>
              <a:ext uri="{FF2B5EF4-FFF2-40B4-BE49-F238E27FC236}">
                <a16:creationId xmlns:a16="http://schemas.microsoft.com/office/drawing/2014/main" id="{A296384D-9D6C-E002-08FE-8CEDA391E0D2}"/>
              </a:ext>
            </a:extLst>
          </p:cNvPr>
          <p:cNvSpPr/>
          <p:nvPr/>
        </p:nvSpPr>
        <p:spPr>
          <a:xfrm>
            <a:off x="381000" y="810652"/>
            <a:ext cx="990810" cy="963630"/>
          </a:xfrm>
          <a:custGeom>
            <a:avLst/>
            <a:gdLst/>
            <a:ahLst/>
            <a:cxnLst/>
            <a:rect l="l" t="t" r="r" b="b"/>
            <a:pathLst>
              <a:path w="857250" h="858811">
                <a:moveTo>
                  <a:pt x="0" y="0"/>
                </a:moveTo>
                <a:lnTo>
                  <a:pt x="857250" y="0"/>
                </a:lnTo>
                <a:lnTo>
                  <a:pt x="857250" y="858811"/>
                </a:lnTo>
                <a:lnTo>
                  <a:pt x="0" y="858811"/>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fr-FR"/>
          </a:p>
        </p:txBody>
      </p:sp>
      <p:sp>
        <p:nvSpPr>
          <p:cNvPr id="4" name="Freeform 6">
            <a:extLst>
              <a:ext uri="{FF2B5EF4-FFF2-40B4-BE49-F238E27FC236}">
                <a16:creationId xmlns:a16="http://schemas.microsoft.com/office/drawing/2014/main" id="{E582B3B1-6745-69AD-5C26-9F92ED7796EF}"/>
              </a:ext>
            </a:extLst>
          </p:cNvPr>
          <p:cNvSpPr/>
          <p:nvPr/>
        </p:nvSpPr>
        <p:spPr>
          <a:xfrm>
            <a:off x="9215626" y="2572563"/>
            <a:ext cx="500990" cy="601626"/>
          </a:xfrm>
          <a:custGeom>
            <a:avLst/>
            <a:gdLst/>
            <a:ahLst/>
            <a:cxnLst/>
            <a:rect l="l" t="t" r="r" b="b"/>
            <a:pathLst>
              <a:path w="500990" h="601626">
                <a:moveTo>
                  <a:pt x="0" y="0"/>
                </a:moveTo>
                <a:lnTo>
                  <a:pt x="500990" y="0"/>
                </a:lnTo>
                <a:lnTo>
                  <a:pt x="500990" y="601625"/>
                </a:lnTo>
                <a:lnTo>
                  <a:pt x="0" y="601625"/>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fr-FR"/>
          </a:p>
        </p:txBody>
      </p:sp>
      <p:sp>
        <p:nvSpPr>
          <p:cNvPr id="5" name="TextBox 16">
            <a:extLst>
              <a:ext uri="{FF2B5EF4-FFF2-40B4-BE49-F238E27FC236}">
                <a16:creationId xmlns:a16="http://schemas.microsoft.com/office/drawing/2014/main" id="{199C1586-FE8F-32DA-7CF8-08828F6AC841}"/>
              </a:ext>
            </a:extLst>
          </p:cNvPr>
          <p:cNvSpPr txBox="1"/>
          <p:nvPr/>
        </p:nvSpPr>
        <p:spPr>
          <a:xfrm>
            <a:off x="9982200" y="2678888"/>
            <a:ext cx="2057400" cy="500137"/>
          </a:xfrm>
          <a:prstGeom prst="rect">
            <a:avLst/>
          </a:prstGeom>
        </p:spPr>
        <p:txBody>
          <a:bodyPr wrap="square" lIns="0" tIns="0" rIns="0" bIns="0" rtlCol="0" anchor="t">
            <a:spAutoFit/>
          </a:bodyPr>
          <a:lstStyle/>
          <a:p>
            <a:pPr algn="l">
              <a:lnSpc>
                <a:spcPts val="3900"/>
              </a:lnSpc>
            </a:pPr>
            <a:r>
              <a:rPr lang="fr-CA" sz="3000" spc="30" noProof="1">
                <a:solidFill>
                  <a:srgbClr val="141724"/>
                </a:solidFill>
                <a:latin typeface="MuktaMahee Bold"/>
                <a:ea typeface="MuktaMahee Bold"/>
                <a:cs typeface="MuktaMahee Bold"/>
                <a:sym typeface="Mukta Mahee"/>
              </a:rPr>
              <a:t>Verbatims</a:t>
            </a:r>
          </a:p>
        </p:txBody>
      </p:sp>
      <p:sp>
        <p:nvSpPr>
          <p:cNvPr id="10" name="ZoneTexte 9">
            <a:extLst>
              <a:ext uri="{FF2B5EF4-FFF2-40B4-BE49-F238E27FC236}">
                <a16:creationId xmlns:a16="http://schemas.microsoft.com/office/drawing/2014/main" id="{9CEDFB3E-E0DE-3A95-AC7B-001E46BE6914}"/>
              </a:ext>
            </a:extLst>
          </p:cNvPr>
          <p:cNvSpPr txBox="1"/>
          <p:nvPr/>
        </p:nvSpPr>
        <p:spPr>
          <a:xfrm>
            <a:off x="6477000" y="3899005"/>
            <a:ext cx="10452106" cy="5750228"/>
          </a:xfrm>
          <a:prstGeom prst="rect">
            <a:avLst/>
          </a:prstGeom>
          <a:noFill/>
        </p:spPr>
        <p:txBody>
          <a:bodyPr wrap="square">
            <a:spAutoFit/>
          </a:bodyPr>
          <a:lstStyle/>
          <a:p>
            <a:pPr marL="228600">
              <a:lnSpc>
                <a:spcPct val="150000"/>
              </a:lnSpc>
              <a:spcAft>
                <a:spcPts val="800"/>
              </a:spcAft>
            </a:pPr>
            <a:r>
              <a:rPr lang="fr-CA" i="1" kern="100" dirty="0">
                <a:latin typeface="Arial" panose="020B0604020202020204" pitchFamily="34" charset="0"/>
                <a:cs typeface="Arial" panose="020B0604020202020204" pitchFamily="34" charset="0"/>
              </a:rPr>
              <a:t>«  Je comprends que c’est très difficile pour mon fils comme pour moi. Lequel des deux qui le prend le plus dur, je ne sais pas. Mais on n’a pas le choix. C’est la réalité. C’est pour ça que je te dis que les lunettes roses, non pas pour moi. C’est ça qui est ça. Si ça va bien tant mieux, je vais prendre ce bout là et je vais en profiter le plus possible. » </a:t>
            </a:r>
            <a:r>
              <a:rPr lang="fr-CA" kern="100" dirty="0">
                <a:latin typeface="Arial" panose="020B0604020202020204" pitchFamily="34" charset="0"/>
                <a:cs typeface="Arial" panose="020B0604020202020204" pitchFamily="34" charset="0"/>
              </a:rPr>
              <a:t>Sébastien, père</a:t>
            </a:r>
          </a:p>
          <a:p>
            <a:pPr marL="228600">
              <a:lnSpc>
                <a:spcPct val="150000"/>
              </a:lnSpc>
              <a:spcAft>
                <a:spcPts val="800"/>
              </a:spcAft>
              <a:buNone/>
            </a:pPr>
            <a:endParaRPr lang="fr-CA" kern="100" dirty="0">
              <a:latin typeface="Arial" panose="020B0604020202020204" pitchFamily="34" charset="0"/>
              <a:cs typeface="Arial" panose="020B0604020202020204" pitchFamily="34" charset="0"/>
            </a:endParaRPr>
          </a:p>
          <a:p>
            <a:pPr marL="228600">
              <a:lnSpc>
                <a:spcPct val="150000"/>
              </a:lnSpc>
              <a:spcAft>
                <a:spcPts val="800"/>
              </a:spcAft>
            </a:pPr>
            <a:r>
              <a:rPr lang="fr-CA" i="1" kern="100" dirty="0">
                <a:latin typeface="Arial" panose="020B0604020202020204" pitchFamily="34" charset="0"/>
                <a:cs typeface="Arial" panose="020B0604020202020204" pitchFamily="34" charset="0"/>
              </a:rPr>
              <a:t>« C’est qu’on ne se laisse pas aller là-dedans. On est proactif. On s’entoure de ressources, on s’entoure d’amis. On se fouette un peu. On se bouge les fesses. On fait des activités. On a une vie à travers ça. On essaie de ne pas </a:t>
            </a:r>
            <a:r>
              <a:rPr lang="fr-CA" i="1" kern="100" dirty="0" err="1">
                <a:latin typeface="Arial" panose="020B0604020202020204" pitchFamily="34" charset="0"/>
                <a:cs typeface="Arial" panose="020B0604020202020204" pitchFamily="34" charset="0"/>
              </a:rPr>
              <a:t>focuser</a:t>
            </a:r>
            <a:r>
              <a:rPr lang="fr-CA" i="1" kern="100" dirty="0">
                <a:latin typeface="Arial" panose="020B0604020202020204" pitchFamily="34" charset="0"/>
                <a:cs typeface="Arial" panose="020B0604020202020204" pitchFamily="34" charset="0"/>
              </a:rPr>
              <a:t> que là-dessus. C’est sur qu’il y a de grands moments de détresse, de pleurs, de sentiments, de : « Je n’en viendrai jamais à bout. » Il y a des périodes comme cela. Mais on ne se laisse pas dominer par ça. Je pense que le fait d’aller chercher de l’aide c’est, pour ma part à moi, une forme « d’</a:t>
            </a:r>
            <a:r>
              <a:rPr lang="fr-CA" i="1" kern="100" dirty="0" err="1">
                <a:latin typeface="Arial" panose="020B0604020202020204" pitchFamily="34" charset="0"/>
                <a:cs typeface="Arial" panose="020B0604020202020204" pitchFamily="34" charset="0"/>
              </a:rPr>
              <a:t>antidétresse</a:t>
            </a:r>
            <a:r>
              <a:rPr lang="fr-CA" i="1" kern="100" dirty="0">
                <a:latin typeface="Arial" panose="020B0604020202020204" pitchFamily="34" charset="0"/>
                <a:cs typeface="Arial" panose="020B0604020202020204" pitchFamily="34" charset="0"/>
              </a:rPr>
              <a:t> ». Si je n’avais pas tout ce que j’ai autour de moi, je ne serais pas la fille que je suis là. C’est certain. » </a:t>
            </a:r>
            <a:r>
              <a:rPr lang="fr-CA" kern="100" dirty="0">
                <a:latin typeface="Arial" panose="020B0604020202020204" pitchFamily="34" charset="0"/>
                <a:cs typeface="Arial" panose="020B0604020202020204" pitchFamily="34" charset="0"/>
              </a:rPr>
              <a:t>Juliette, mère</a:t>
            </a:r>
          </a:p>
          <a:p>
            <a:pPr marL="228600">
              <a:lnSpc>
                <a:spcPct val="150000"/>
              </a:lnSpc>
              <a:spcAft>
                <a:spcPts val="800"/>
              </a:spcAft>
              <a:buNone/>
            </a:pPr>
            <a:endParaRPr lang="fr-CA" kern="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9966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sp>
        <p:nvSpPr>
          <p:cNvPr id="3" name="AutoShape 3"/>
          <p:cNvSpPr/>
          <p:nvPr/>
        </p:nvSpPr>
        <p:spPr>
          <a:xfrm>
            <a:off x="9794009" y="9047480"/>
            <a:ext cx="445016" cy="0"/>
          </a:xfrm>
          <a:prstGeom prst="line">
            <a:avLst/>
          </a:prstGeom>
          <a:ln w="38100" cap="flat">
            <a:solidFill>
              <a:srgbClr val="F4DEB8"/>
            </a:solidFill>
            <a:prstDash val="solid"/>
            <a:headEnd type="none" w="sm" len="sm"/>
            <a:tailEnd type="none" w="sm" len="sm"/>
          </a:ln>
        </p:spPr>
        <p:txBody>
          <a:bodyPr/>
          <a:lstStyle/>
          <a:p>
            <a:endParaRPr lang="fr-FR"/>
          </a:p>
        </p:txBody>
      </p:sp>
      <p:sp>
        <p:nvSpPr>
          <p:cNvPr id="4" name="AutoShape 4"/>
          <p:cNvSpPr/>
          <p:nvPr/>
        </p:nvSpPr>
        <p:spPr>
          <a:xfrm>
            <a:off x="8048975" y="9047480"/>
            <a:ext cx="445016" cy="0"/>
          </a:xfrm>
          <a:prstGeom prst="line">
            <a:avLst/>
          </a:prstGeom>
          <a:ln w="38100" cap="flat">
            <a:solidFill>
              <a:srgbClr val="F4DEB8"/>
            </a:solidFill>
            <a:prstDash val="solid"/>
            <a:headEnd type="none" w="sm" len="sm"/>
            <a:tailEnd type="none" w="sm" len="sm"/>
          </a:ln>
        </p:spPr>
        <p:txBody>
          <a:bodyPr/>
          <a:lstStyle/>
          <a:p>
            <a:endParaRPr lang="fr-FR"/>
          </a:p>
        </p:txBody>
      </p:sp>
      <p:sp>
        <p:nvSpPr>
          <p:cNvPr id="5" name="Freeform 5"/>
          <p:cNvSpPr/>
          <p:nvPr/>
        </p:nvSpPr>
        <p:spPr>
          <a:xfrm rot="-672670">
            <a:off x="-91468" y="7802811"/>
            <a:ext cx="3739404" cy="5289889"/>
          </a:xfrm>
          <a:custGeom>
            <a:avLst/>
            <a:gdLst/>
            <a:ahLst/>
            <a:cxnLst/>
            <a:rect l="l" t="t" r="r" b="b"/>
            <a:pathLst>
              <a:path w="3739404" h="5289889">
                <a:moveTo>
                  <a:pt x="0" y="0"/>
                </a:moveTo>
                <a:lnTo>
                  <a:pt x="3739404" y="0"/>
                </a:lnTo>
                <a:lnTo>
                  <a:pt x="3739404" y="5289889"/>
                </a:lnTo>
                <a:lnTo>
                  <a:pt x="0" y="5289889"/>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fr-FR"/>
          </a:p>
        </p:txBody>
      </p:sp>
      <p:sp>
        <p:nvSpPr>
          <p:cNvPr id="6" name="Freeform 6"/>
          <p:cNvSpPr/>
          <p:nvPr/>
        </p:nvSpPr>
        <p:spPr>
          <a:xfrm rot="671999" flipH="1">
            <a:off x="14640498" y="7802811"/>
            <a:ext cx="3739404" cy="5289889"/>
          </a:xfrm>
          <a:custGeom>
            <a:avLst/>
            <a:gdLst/>
            <a:ahLst/>
            <a:cxnLst/>
            <a:rect l="l" t="t" r="r" b="b"/>
            <a:pathLst>
              <a:path w="3739404" h="5289889">
                <a:moveTo>
                  <a:pt x="3739405" y="0"/>
                </a:moveTo>
                <a:lnTo>
                  <a:pt x="0" y="0"/>
                </a:lnTo>
                <a:lnTo>
                  <a:pt x="0" y="5289889"/>
                </a:lnTo>
                <a:lnTo>
                  <a:pt x="3739405" y="5289889"/>
                </a:lnTo>
                <a:lnTo>
                  <a:pt x="3739405"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fr-FR"/>
          </a:p>
        </p:txBody>
      </p:sp>
      <p:sp>
        <p:nvSpPr>
          <p:cNvPr id="7" name="Freeform 7"/>
          <p:cNvSpPr/>
          <p:nvPr/>
        </p:nvSpPr>
        <p:spPr>
          <a:xfrm rot="-2002731">
            <a:off x="-2804946" y="1662851"/>
            <a:ext cx="4469824" cy="3868429"/>
          </a:xfrm>
          <a:custGeom>
            <a:avLst/>
            <a:gdLst/>
            <a:ahLst/>
            <a:cxnLst/>
            <a:rect l="l" t="t" r="r" b="b"/>
            <a:pathLst>
              <a:path w="4469824" h="3868429">
                <a:moveTo>
                  <a:pt x="0" y="0"/>
                </a:moveTo>
                <a:lnTo>
                  <a:pt x="4469824" y="0"/>
                </a:lnTo>
                <a:lnTo>
                  <a:pt x="4469824" y="3868430"/>
                </a:lnTo>
                <a:lnTo>
                  <a:pt x="0" y="386843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fr-FR"/>
          </a:p>
        </p:txBody>
      </p:sp>
      <p:sp>
        <p:nvSpPr>
          <p:cNvPr id="8" name="Freeform 8"/>
          <p:cNvSpPr/>
          <p:nvPr/>
        </p:nvSpPr>
        <p:spPr>
          <a:xfrm rot="2283914">
            <a:off x="15423810" y="-1237927"/>
            <a:ext cx="4469824" cy="3868429"/>
          </a:xfrm>
          <a:custGeom>
            <a:avLst/>
            <a:gdLst/>
            <a:ahLst/>
            <a:cxnLst/>
            <a:rect l="l" t="t" r="r" b="b"/>
            <a:pathLst>
              <a:path w="4469824" h="3868429">
                <a:moveTo>
                  <a:pt x="0" y="0"/>
                </a:moveTo>
                <a:lnTo>
                  <a:pt x="4469824" y="0"/>
                </a:lnTo>
                <a:lnTo>
                  <a:pt x="4469824" y="3868429"/>
                </a:lnTo>
                <a:lnTo>
                  <a:pt x="0" y="386842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fr-FR"/>
          </a:p>
        </p:txBody>
      </p:sp>
      <p:sp>
        <p:nvSpPr>
          <p:cNvPr id="10" name="TextBox 10"/>
          <p:cNvSpPr txBox="1"/>
          <p:nvPr/>
        </p:nvSpPr>
        <p:spPr>
          <a:xfrm>
            <a:off x="249065" y="183082"/>
            <a:ext cx="15028986" cy="1192634"/>
          </a:xfrm>
          <a:prstGeom prst="rect">
            <a:avLst/>
          </a:prstGeom>
        </p:spPr>
        <p:txBody>
          <a:bodyPr wrap="square" lIns="0" tIns="0" rIns="0" bIns="0" rtlCol="0" anchor="t">
            <a:spAutoFit/>
          </a:bodyPr>
          <a:lstStyle/>
          <a:p>
            <a:pPr algn="ctr">
              <a:lnSpc>
                <a:spcPts val="9239"/>
              </a:lnSpc>
            </a:pPr>
            <a:r>
              <a:rPr lang="fr-CA" sz="8000" spc="300" noProof="1">
                <a:solidFill>
                  <a:srgbClr val="5C745C"/>
                </a:solidFill>
                <a:latin typeface="TT Lovelies Script"/>
                <a:ea typeface="TT Lovelies Script"/>
                <a:cs typeface="TT Lovelies Script"/>
                <a:sym typeface="TT Lovelies Script"/>
              </a:rPr>
              <a:t>Des questions souvent reçues</a:t>
            </a:r>
          </a:p>
        </p:txBody>
      </p:sp>
      <p:sp>
        <p:nvSpPr>
          <p:cNvPr id="11" name="TextBox 11"/>
          <p:cNvSpPr txBox="1"/>
          <p:nvPr/>
        </p:nvSpPr>
        <p:spPr>
          <a:xfrm>
            <a:off x="8493991" y="8808085"/>
            <a:ext cx="1300018" cy="461665"/>
          </a:xfrm>
          <a:prstGeom prst="rect">
            <a:avLst/>
          </a:prstGeom>
        </p:spPr>
        <p:txBody>
          <a:bodyPr lIns="0" tIns="0" rIns="0" bIns="0" rtlCol="0" anchor="t">
            <a:spAutoFit/>
          </a:bodyPr>
          <a:lstStyle/>
          <a:p>
            <a:pPr algn="ctr">
              <a:lnSpc>
                <a:spcPts val="3640"/>
              </a:lnSpc>
            </a:pPr>
            <a:r>
              <a:rPr lang="en-US" sz="2800" spc="28" dirty="0">
                <a:solidFill>
                  <a:srgbClr val="141724"/>
                </a:solidFill>
                <a:latin typeface="MuktaMahee Bold"/>
                <a:ea typeface="MuktaMahee Bold"/>
                <a:cs typeface="MuktaMahee Bold"/>
                <a:sym typeface="Mukta Mahee"/>
              </a:rPr>
              <a:t>Page 22</a:t>
            </a:r>
          </a:p>
        </p:txBody>
      </p:sp>
      <p:sp>
        <p:nvSpPr>
          <p:cNvPr id="12" name="Freeform 12"/>
          <p:cNvSpPr/>
          <p:nvPr/>
        </p:nvSpPr>
        <p:spPr>
          <a:xfrm rot="-5623371">
            <a:off x="-1083970" y="2824877"/>
            <a:ext cx="2167940" cy="2323044"/>
          </a:xfrm>
          <a:custGeom>
            <a:avLst/>
            <a:gdLst/>
            <a:ahLst/>
            <a:cxnLst/>
            <a:rect l="l" t="t" r="r" b="b"/>
            <a:pathLst>
              <a:path w="2167940" h="2323044">
                <a:moveTo>
                  <a:pt x="0" y="0"/>
                </a:moveTo>
                <a:lnTo>
                  <a:pt x="2167940" y="0"/>
                </a:lnTo>
                <a:lnTo>
                  <a:pt x="2167940" y="2323044"/>
                </a:lnTo>
                <a:lnTo>
                  <a:pt x="0" y="232304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fr-FR"/>
          </a:p>
        </p:txBody>
      </p:sp>
      <p:sp>
        <p:nvSpPr>
          <p:cNvPr id="13" name="Freeform 13"/>
          <p:cNvSpPr/>
          <p:nvPr/>
        </p:nvSpPr>
        <p:spPr>
          <a:xfrm rot="1123467">
            <a:off x="15555497" y="-764748"/>
            <a:ext cx="2167940" cy="2323044"/>
          </a:xfrm>
          <a:custGeom>
            <a:avLst/>
            <a:gdLst/>
            <a:ahLst/>
            <a:cxnLst/>
            <a:rect l="l" t="t" r="r" b="b"/>
            <a:pathLst>
              <a:path w="2167940" h="2323044">
                <a:moveTo>
                  <a:pt x="0" y="0"/>
                </a:moveTo>
                <a:lnTo>
                  <a:pt x="2167940" y="0"/>
                </a:lnTo>
                <a:lnTo>
                  <a:pt x="2167940" y="2323044"/>
                </a:lnTo>
                <a:lnTo>
                  <a:pt x="0" y="232304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fr-FR"/>
          </a:p>
        </p:txBody>
      </p:sp>
      <p:sp>
        <p:nvSpPr>
          <p:cNvPr id="14" name="Freeform 4">
            <a:extLst>
              <a:ext uri="{FF2B5EF4-FFF2-40B4-BE49-F238E27FC236}">
                <a16:creationId xmlns:a16="http://schemas.microsoft.com/office/drawing/2014/main" id="{0AF0FBD5-1264-4462-8B59-4F606EA6AB21}"/>
              </a:ext>
            </a:extLst>
          </p:cNvPr>
          <p:cNvSpPr/>
          <p:nvPr/>
        </p:nvSpPr>
        <p:spPr>
          <a:xfrm rot="-131734">
            <a:off x="1269142" y="2531962"/>
            <a:ext cx="8856625" cy="5720139"/>
          </a:xfrm>
          <a:custGeom>
            <a:avLst/>
            <a:gdLst/>
            <a:ahLst/>
            <a:cxnLst/>
            <a:rect l="l" t="t" r="r" b="b"/>
            <a:pathLst>
              <a:path w="6965277" h="2265454">
                <a:moveTo>
                  <a:pt x="0" y="0"/>
                </a:moveTo>
                <a:lnTo>
                  <a:pt x="6965278" y="0"/>
                </a:lnTo>
                <a:lnTo>
                  <a:pt x="6965278" y="2265454"/>
                </a:lnTo>
                <a:lnTo>
                  <a:pt x="0" y="2265454"/>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fr-FR"/>
          </a:p>
        </p:txBody>
      </p:sp>
      <p:sp>
        <p:nvSpPr>
          <p:cNvPr id="15" name="TextBox 7">
            <a:extLst>
              <a:ext uri="{FF2B5EF4-FFF2-40B4-BE49-F238E27FC236}">
                <a16:creationId xmlns:a16="http://schemas.microsoft.com/office/drawing/2014/main" id="{52FE54A0-B7F5-6D91-D3CE-F86D302E79AF}"/>
              </a:ext>
            </a:extLst>
          </p:cNvPr>
          <p:cNvSpPr txBox="1"/>
          <p:nvPr/>
        </p:nvSpPr>
        <p:spPr>
          <a:xfrm>
            <a:off x="2074148" y="3586373"/>
            <a:ext cx="7047328" cy="4514697"/>
          </a:xfrm>
          <a:prstGeom prst="rect">
            <a:avLst/>
          </a:prstGeom>
        </p:spPr>
        <p:txBody>
          <a:bodyPr wrap="square" lIns="0" tIns="0" rIns="0" bIns="0" rtlCol="0" anchor="t">
            <a:spAutoFit/>
          </a:bodyPr>
          <a:lstStyle/>
          <a:p>
            <a:pPr algn="ctr">
              <a:lnSpc>
                <a:spcPts val="3900"/>
              </a:lnSpc>
            </a:pPr>
            <a:r>
              <a:rPr lang="fr-CA" sz="3600" spc="30" noProof="1">
                <a:solidFill>
                  <a:srgbClr val="141724"/>
                </a:solidFill>
                <a:latin typeface="MuktaMahee Bold"/>
                <a:ea typeface="MuktaMahee Bold"/>
                <a:cs typeface="MuktaMahee Bold"/>
                <a:sym typeface="Mukta Mahee"/>
              </a:rPr>
              <a:t>À quelle fréquence relance-t-on les ME qui ne souhaitent pas faire partie de l'équation ? </a:t>
            </a:r>
          </a:p>
          <a:p>
            <a:pPr algn="ctr">
              <a:lnSpc>
                <a:spcPts val="3900"/>
              </a:lnSpc>
            </a:pPr>
            <a:endParaRPr lang="fr-CA" sz="3600" spc="30" noProof="1">
              <a:solidFill>
                <a:srgbClr val="141724"/>
              </a:solidFill>
              <a:latin typeface="MuktaMahee Bold"/>
              <a:ea typeface="MuktaMahee Bold"/>
              <a:cs typeface="MuktaMahee Bold"/>
              <a:sym typeface="Mukta Mahee"/>
            </a:endParaRPr>
          </a:p>
          <a:p>
            <a:pPr algn="ctr">
              <a:lnSpc>
                <a:spcPts val="3900"/>
              </a:lnSpc>
            </a:pPr>
            <a:r>
              <a:rPr lang="fr-CA" sz="3600" spc="30" noProof="1">
                <a:solidFill>
                  <a:srgbClr val="141724"/>
                </a:solidFill>
                <a:latin typeface="MuktaMahee Bold"/>
                <a:ea typeface="MuktaMahee Bold"/>
                <a:cs typeface="MuktaMahee Bold"/>
                <a:sym typeface="Mukta Mahee"/>
              </a:rPr>
              <a:t>Quelles stratégies favorables préconisez-vous pour garder à proximité des ME dont le proche refuse le contact ?</a:t>
            </a:r>
          </a:p>
          <a:p>
            <a:pPr algn="ctr">
              <a:lnSpc>
                <a:spcPts val="3900"/>
              </a:lnSpc>
            </a:pPr>
            <a:endParaRPr lang="fr-CA" sz="3600" spc="30" noProof="1">
              <a:solidFill>
                <a:srgbClr val="141724"/>
              </a:solidFill>
              <a:latin typeface="MuktaMahee Bold"/>
              <a:ea typeface="MuktaMahee Bold"/>
              <a:cs typeface="MuktaMahee Bold"/>
              <a:sym typeface="Mukta Mahee"/>
            </a:endParaRPr>
          </a:p>
        </p:txBody>
      </p:sp>
      <p:pic>
        <p:nvPicPr>
          <p:cNvPr id="16" name="Image 15">
            <a:extLst>
              <a:ext uri="{FF2B5EF4-FFF2-40B4-BE49-F238E27FC236}">
                <a16:creationId xmlns:a16="http://schemas.microsoft.com/office/drawing/2014/main" id="{9919224D-898D-D7A4-02BD-F78B201CEA5C}"/>
              </a:ext>
            </a:extLst>
          </p:cNvPr>
          <p:cNvPicPr>
            <a:picLocks noChangeAspect="1"/>
          </p:cNvPicPr>
          <p:nvPr/>
        </p:nvPicPr>
        <p:blipFill>
          <a:blip r:embed="rId10"/>
          <a:srcRect t="4594" b="8886"/>
          <a:stretch>
            <a:fillRect/>
          </a:stretch>
        </p:blipFill>
        <p:spPr>
          <a:xfrm>
            <a:off x="10832308" y="2449531"/>
            <a:ext cx="3274069" cy="4249102"/>
          </a:xfrm>
          <a:prstGeom prst="rect">
            <a:avLst/>
          </a:prstGeom>
          <a:ln w="28575">
            <a:solidFill>
              <a:srgbClr val="F4DFB8"/>
            </a:solidFill>
          </a:ln>
        </p:spPr>
      </p:pic>
      <p:pic>
        <p:nvPicPr>
          <p:cNvPr id="17" name="Image 16">
            <a:extLst>
              <a:ext uri="{FF2B5EF4-FFF2-40B4-BE49-F238E27FC236}">
                <a16:creationId xmlns:a16="http://schemas.microsoft.com/office/drawing/2014/main" id="{48F0647C-85E1-216D-699E-B8C999D9433E}"/>
              </a:ext>
            </a:extLst>
          </p:cNvPr>
          <p:cNvPicPr>
            <a:picLocks noChangeAspect="1"/>
          </p:cNvPicPr>
          <p:nvPr/>
        </p:nvPicPr>
        <p:blipFill>
          <a:blip r:embed="rId11"/>
          <a:stretch>
            <a:fillRect/>
          </a:stretch>
        </p:blipFill>
        <p:spPr>
          <a:xfrm>
            <a:off x="14600445" y="4170551"/>
            <a:ext cx="2837417" cy="4249102"/>
          </a:xfrm>
          <a:prstGeom prst="rect">
            <a:avLst/>
          </a:prstGeom>
          <a:ln w="28575">
            <a:solidFill>
              <a:srgbClr val="F4DFB8"/>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a:extLst>
            <a:ext uri="{FF2B5EF4-FFF2-40B4-BE49-F238E27FC236}">
              <a16:creationId xmlns:a16="http://schemas.microsoft.com/office/drawing/2014/main" id="{9FD2977D-C806-2C35-6934-E19786FC4F12}"/>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2F829F29-76F8-543F-700A-10576D24A029}"/>
              </a:ext>
            </a:extLst>
          </p:cNvPr>
          <p:cNvSpPr/>
          <p:nvPr/>
        </p:nvSpPr>
        <p:spPr>
          <a:xfrm>
            <a:off x="2328718" y="9047480"/>
            <a:ext cx="890032" cy="0"/>
          </a:xfrm>
          <a:prstGeom prst="line">
            <a:avLst/>
          </a:prstGeom>
          <a:ln w="38100" cap="flat">
            <a:solidFill>
              <a:srgbClr val="F4DEB8"/>
            </a:solidFill>
            <a:prstDash val="solid"/>
            <a:headEnd type="none" w="sm" len="sm"/>
            <a:tailEnd type="none" w="sm" len="sm"/>
          </a:ln>
        </p:spPr>
        <p:txBody>
          <a:bodyPr/>
          <a:lstStyle/>
          <a:p>
            <a:endParaRPr lang="fr-FR"/>
          </a:p>
        </p:txBody>
      </p:sp>
      <p:sp>
        <p:nvSpPr>
          <p:cNvPr id="6" name="Freeform 6">
            <a:extLst>
              <a:ext uri="{FF2B5EF4-FFF2-40B4-BE49-F238E27FC236}">
                <a16:creationId xmlns:a16="http://schemas.microsoft.com/office/drawing/2014/main" id="{8269ADD2-8345-B00E-D887-2DC44F9BF8DE}"/>
              </a:ext>
            </a:extLst>
          </p:cNvPr>
          <p:cNvSpPr/>
          <p:nvPr/>
        </p:nvSpPr>
        <p:spPr>
          <a:xfrm rot="-258804">
            <a:off x="16535068" y="8332075"/>
            <a:ext cx="1792355" cy="2137588"/>
          </a:xfrm>
          <a:custGeom>
            <a:avLst/>
            <a:gdLst/>
            <a:ahLst/>
            <a:cxnLst/>
            <a:rect l="l" t="t" r="r" b="b"/>
            <a:pathLst>
              <a:path w="6085795" h="7959580">
                <a:moveTo>
                  <a:pt x="0" y="0"/>
                </a:moveTo>
                <a:lnTo>
                  <a:pt x="6085795" y="0"/>
                </a:lnTo>
                <a:lnTo>
                  <a:pt x="6085795" y="7959580"/>
                </a:lnTo>
                <a:lnTo>
                  <a:pt x="0" y="795958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fr-FR" dirty="0"/>
          </a:p>
        </p:txBody>
      </p:sp>
      <p:sp>
        <p:nvSpPr>
          <p:cNvPr id="9" name="TextBox 9">
            <a:extLst>
              <a:ext uri="{FF2B5EF4-FFF2-40B4-BE49-F238E27FC236}">
                <a16:creationId xmlns:a16="http://schemas.microsoft.com/office/drawing/2014/main" id="{ABB42ECE-E142-DC6A-6A86-3834D9B7237B}"/>
              </a:ext>
            </a:extLst>
          </p:cNvPr>
          <p:cNvSpPr txBox="1"/>
          <p:nvPr/>
        </p:nvSpPr>
        <p:spPr>
          <a:xfrm>
            <a:off x="1028700" y="8808085"/>
            <a:ext cx="1300018" cy="461665"/>
          </a:xfrm>
          <a:prstGeom prst="rect">
            <a:avLst/>
          </a:prstGeom>
        </p:spPr>
        <p:txBody>
          <a:bodyPr lIns="0" tIns="0" rIns="0" bIns="0" rtlCol="0" anchor="t">
            <a:spAutoFit/>
          </a:bodyPr>
          <a:lstStyle/>
          <a:p>
            <a:pPr algn="l">
              <a:lnSpc>
                <a:spcPts val="3640"/>
              </a:lnSpc>
            </a:pPr>
            <a:r>
              <a:rPr lang="en-US" sz="2800" spc="28" dirty="0">
                <a:solidFill>
                  <a:srgbClr val="141724"/>
                </a:solidFill>
                <a:latin typeface="MuktaMahee Bold"/>
                <a:ea typeface="MuktaMahee Bold"/>
                <a:cs typeface="MuktaMahee Bold"/>
                <a:sym typeface="Mukta Mahee"/>
              </a:rPr>
              <a:t>Page 23</a:t>
            </a:r>
          </a:p>
        </p:txBody>
      </p:sp>
      <p:sp>
        <p:nvSpPr>
          <p:cNvPr id="10" name="Freeform 10">
            <a:extLst>
              <a:ext uri="{FF2B5EF4-FFF2-40B4-BE49-F238E27FC236}">
                <a16:creationId xmlns:a16="http://schemas.microsoft.com/office/drawing/2014/main" id="{C43B51A6-3810-498C-54ED-7568F2EE68DB}"/>
              </a:ext>
            </a:extLst>
          </p:cNvPr>
          <p:cNvSpPr/>
          <p:nvPr/>
        </p:nvSpPr>
        <p:spPr>
          <a:xfrm>
            <a:off x="-914400" y="-3619500"/>
            <a:ext cx="6722973" cy="5818427"/>
          </a:xfrm>
          <a:custGeom>
            <a:avLst/>
            <a:gdLst/>
            <a:ahLst/>
            <a:cxnLst/>
            <a:rect l="l" t="t" r="r" b="b"/>
            <a:pathLst>
              <a:path w="6722973" h="5818427">
                <a:moveTo>
                  <a:pt x="0" y="0"/>
                </a:moveTo>
                <a:lnTo>
                  <a:pt x="6722973" y="0"/>
                </a:lnTo>
                <a:lnTo>
                  <a:pt x="6722973" y="5818427"/>
                </a:lnTo>
                <a:lnTo>
                  <a:pt x="0" y="581842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fr-FR"/>
          </a:p>
        </p:txBody>
      </p:sp>
      <p:sp>
        <p:nvSpPr>
          <p:cNvPr id="11" name="Freeform 11">
            <a:extLst>
              <a:ext uri="{FF2B5EF4-FFF2-40B4-BE49-F238E27FC236}">
                <a16:creationId xmlns:a16="http://schemas.microsoft.com/office/drawing/2014/main" id="{63372388-42FC-9D8C-D8A1-E07567A5D69A}"/>
              </a:ext>
            </a:extLst>
          </p:cNvPr>
          <p:cNvSpPr/>
          <p:nvPr/>
        </p:nvSpPr>
        <p:spPr>
          <a:xfrm rot="989339">
            <a:off x="485195" y="-144274"/>
            <a:ext cx="2167940" cy="2323044"/>
          </a:xfrm>
          <a:custGeom>
            <a:avLst/>
            <a:gdLst/>
            <a:ahLst/>
            <a:cxnLst/>
            <a:rect l="l" t="t" r="r" b="b"/>
            <a:pathLst>
              <a:path w="2167940" h="2323044">
                <a:moveTo>
                  <a:pt x="0" y="0"/>
                </a:moveTo>
                <a:lnTo>
                  <a:pt x="2167940" y="0"/>
                </a:lnTo>
                <a:lnTo>
                  <a:pt x="2167940" y="2323044"/>
                </a:lnTo>
                <a:lnTo>
                  <a:pt x="0" y="2323044"/>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fr-FR"/>
          </a:p>
        </p:txBody>
      </p:sp>
      <p:pic>
        <p:nvPicPr>
          <p:cNvPr id="15" name="Image 14">
            <a:extLst>
              <a:ext uri="{FF2B5EF4-FFF2-40B4-BE49-F238E27FC236}">
                <a16:creationId xmlns:a16="http://schemas.microsoft.com/office/drawing/2014/main" id="{D5B7DA71-BB14-7F58-9342-80B6BF8D9430}"/>
              </a:ext>
            </a:extLst>
          </p:cNvPr>
          <p:cNvPicPr>
            <a:picLocks noChangeAspect="1"/>
          </p:cNvPicPr>
          <p:nvPr/>
        </p:nvPicPr>
        <p:blipFill>
          <a:blip r:embed="rId9"/>
          <a:stretch>
            <a:fillRect/>
          </a:stretch>
        </p:blipFill>
        <p:spPr>
          <a:xfrm>
            <a:off x="5815500" y="601383"/>
            <a:ext cx="10410464" cy="8604568"/>
          </a:xfrm>
          <a:prstGeom prst="rect">
            <a:avLst/>
          </a:prstGeom>
        </p:spPr>
      </p:pic>
      <p:sp>
        <p:nvSpPr>
          <p:cNvPr id="16" name="TextBox 10">
            <a:extLst>
              <a:ext uri="{FF2B5EF4-FFF2-40B4-BE49-F238E27FC236}">
                <a16:creationId xmlns:a16="http://schemas.microsoft.com/office/drawing/2014/main" id="{7FFE3D90-0037-82DB-3B8E-F3B9DE370C92}"/>
              </a:ext>
            </a:extLst>
          </p:cNvPr>
          <p:cNvSpPr txBox="1"/>
          <p:nvPr/>
        </p:nvSpPr>
        <p:spPr>
          <a:xfrm>
            <a:off x="304800" y="4283808"/>
            <a:ext cx="14511568" cy="1033616"/>
          </a:xfrm>
          <a:prstGeom prst="rect">
            <a:avLst/>
          </a:prstGeom>
        </p:spPr>
        <p:txBody>
          <a:bodyPr wrap="square" lIns="0" tIns="0" rIns="0" bIns="0" rtlCol="0" anchor="t">
            <a:spAutoFit/>
          </a:bodyPr>
          <a:lstStyle/>
          <a:p>
            <a:pPr algn="l">
              <a:lnSpc>
                <a:spcPts val="8759"/>
              </a:lnSpc>
            </a:pPr>
            <a:r>
              <a:rPr lang="fr-CA" sz="7299" b="1" noProof="1">
                <a:solidFill>
                  <a:srgbClr val="353C59"/>
                </a:solidFill>
                <a:latin typeface="Cy Grotesk Wide Semi-Bold"/>
                <a:ea typeface="Cy Grotesk Wide Semi-Bold"/>
                <a:cs typeface="Cy Grotesk Wide Semi-Bold"/>
                <a:sym typeface="Cy Grotesk Wide Semi-Bold"/>
              </a:rPr>
              <a:t>Implantation</a:t>
            </a:r>
          </a:p>
        </p:txBody>
      </p:sp>
      <p:sp>
        <p:nvSpPr>
          <p:cNvPr id="17" name="Freeform 5">
            <a:extLst>
              <a:ext uri="{FF2B5EF4-FFF2-40B4-BE49-F238E27FC236}">
                <a16:creationId xmlns:a16="http://schemas.microsoft.com/office/drawing/2014/main" id="{93D62BB9-D986-AD9E-A2EF-6BC1C8698B6F}"/>
              </a:ext>
            </a:extLst>
          </p:cNvPr>
          <p:cNvSpPr/>
          <p:nvPr/>
        </p:nvSpPr>
        <p:spPr>
          <a:xfrm rot="18951747">
            <a:off x="17243201" y="-751575"/>
            <a:ext cx="2632215" cy="3537645"/>
          </a:xfrm>
          <a:custGeom>
            <a:avLst/>
            <a:gdLst/>
            <a:ahLst/>
            <a:cxnLst/>
            <a:rect l="l" t="t" r="r" b="b"/>
            <a:pathLst>
              <a:path w="3739404" h="5289889">
                <a:moveTo>
                  <a:pt x="0" y="0"/>
                </a:moveTo>
                <a:lnTo>
                  <a:pt x="3739404" y="0"/>
                </a:lnTo>
                <a:lnTo>
                  <a:pt x="3739404" y="5289889"/>
                </a:lnTo>
                <a:lnTo>
                  <a:pt x="0" y="5289889"/>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fr-FR"/>
          </a:p>
        </p:txBody>
      </p:sp>
      <p:sp>
        <p:nvSpPr>
          <p:cNvPr id="2" name="ZoneTexte 1">
            <a:extLst>
              <a:ext uri="{FF2B5EF4-FFF2-40B4-BE49-F238E27FC236}">
                <a16:creationId xmlns:a16="http://schemas.microsoft.com/office/drawing/2014/main" id="{68FC7AE6-E9B1-8B86-22C1-C9EB9B5A8EC2}"/>
              </a:ext>
            </a:extLst>
          </p:cNvPr>
          <p:cNvSpPr txBox="1"/>
          <p:nvPr/>
        </p:nvSpPr>
        <p:spPr>
          <a:xfrm>
            <a:off x="5808574" y="9301224"/>
            <a:ext cx="10269626" cy="523220"/>
          </a:xfrm>
          <a:prstGeom prst="rect">
            <a:avLst/>
          </a:prstGeom>
          <a:noFill/>
        </p:spPr>
        <p:txBody>
          <a:bodyPr wrap="square" rtlCol="0">
            <a:spAutoFit/>
          </a:bodyPr>
          <a:lstStyle/>
          <a:p>
            <a:r>
              <a:rPr lang="fr-CA" sz="1400" dirty="0">
                <a:solidFill>
                  <a:srgbClr val="191819"/>
                </a:solidFill>
                <a:latin typeface="Shantell Sans Bold"/>
                <a:cs typeface="Shantell Sans Bold"/>
              </a:rPr>
              <a:t>(</a:t>
            </a:r>
            <a:r>
              <a:rPr lang="fr-CA" sz="1400" dirty="0" err="1">
                <a:solidFill>
                  <a:srgbClr val="191819"/>
                </a:solidFill>
                <a:latin typeface="Shantell Sans Bold"/>
                <a:cs typeface="Shantell Sans Bold"/>
              </a:rPr>
              <a:t>Liddle</a:t>
            </a:r>
            <a:r>
              <a:rPr lang="fr-CA" sz="1400" dirty="0">
                <a:solidFill>
                  <a:srgbClr val="191819"/>
                </a:solidFill>
                <a:latin typeface="Shantell Sans Bold"/>
                <a:cs typeface="Shantell Sans Bold"/>
              </a:rPr>
              <a:t>, 2016; Grant et al., 2008; Hill et al., 2010; </a:t>
            </a:r>
            <a:r>
              <a:rPr lang="fr-CA" sz="1400" dirty="0" err="1">
                <a:solidFill>
                  <a:srgbClr val="191819"/>
                </a:solidFill>
                <a:latin typeface="Shantell Sans Bold"/>
                <a:cs typeface="Shantell Sans Bold"/>
              </a:rPr>
              <a:t>Bauman</a:t>
            </a:r>
            <a:r>
              <a:rPr lang="fr-CA" sz="1400" dirty="0">
                <a:solidFill>
                  <a:srgbClr val="191819"/>
                </a:solidFill>
                <a:latin typeface="Shantell Sans Bold"/>
                <a:cs typeface="Shantell Sans Bold"/>
              </a:rPr>
              <a:t> et al., 2001; Meyer et al., 2019; Aaron et al., 2012; </a:t>
            </a:r>
            <a:r>
              <a:rPr lang="fr-CA" sz="1400" dirty="0" err="1">
                <a:solidFill>
                  <a:srgbClr val="191819"/>
                </a:solidFill>
                <a:latin typeface="Shantell Sans Bold"/>
                <a:cs typeface="Shantell Sans Bold"/>
              </a:rPr>
              <a:t>Selick</a:t>
            </a:r>
            <a:r>
              <a:rPr lang="fr-CA" sz="1400" dirty="0">
                <a:solidFill>
                  <a:srgbClr val="191819"/>
                </a:solidFill>
                <a:latin typeface="Shantell Sans Bold"/>
                <a:cs typeface="Shantell Sans Bold"/>
              </a:rPr>
              <a:t> et al., 2017; </a:t>
            </a:r>
            <a:r>
              <a:rPr lang="en-US" sz="1400" dirty="0">
                <a:solidFill>
                  <a:srgbClr val="191819"/>
                </a:solidFill>
                <a:latin typeface="Shantell Sans Bold"/>
                <a:cs typeface="Shantell Sans Bold"/>
                <a:sym typeface="Shantell Sans Bold"/>
              </a:rPr>
              <a:t>Henderson et al., 2012; Chuang et al., 2024; </a:t>
            </a:r>
            <a:r>
              <a:rPr lang="en-US" sz="1400" dirty="0">
                <a:solidFill>
                  <a:srgbClr val="191819"/>
                </a:solidFill>
                <a:latin typeface="Shantell Sans Bold"/>
                <a:ea typeface="Shantell Sans Bold"/>
                <a:cs typeface="Shantell Sans Bold"/>
                <a:sym typeface="Shantell Sans Bold"/>
              </a:rPr>
              <a:t>Gregg et al., 2021; Cassidy et al., 2019;</a:t>
            </a:r>
            <a:r>
              <a:rPr lang="fr-CA" sz="1400" dirty="0">
                <a:solidFill>
                  <a:srgbClr val="191819"/>
                </a:solidFill>
                <a:latin typeface="Shantell Sans Bold"/>
                <a:cs typeface="Shantell Sans Bold"/>
              </a:rPr>
              <a:t> </a:t>
            </a:r>
            <a:r>
              <a:rPr lang="fr-CA" sz="1400" dirty="0" err="1">
                <a:solidFill>
                  <a:srgbClr val="191819"/>
                </a:solidFill>
                <a:latin typeface="Shantell Sans Bold"/>
                <a:cs typeface="Shantell Sans Bold"/>
              </a:rPr>
              <a:t>Pilgrim</a:t>
            </a:r>
            <a:r>
              <a:rPr lang="fr-CA" sz="1400" dirty="0">
                <a:solidFill>
                  <a:srgbClr val="191819"/>
                </a:solidFill>
                <a:latin typeface="Shantell Sans Bold"/>
                <a:cs typeface="Shantell Sans Bold"/>
              </a:rPr>
              <a:t> et al., 1998; </a:t>
            </a:r>
            <a:r>
              <a:rPr lang="fr-CA" sz="1400" dirty="0" err="1">
                <a:solidFill>
                  <a:srgbClr val="191819"/>
                </a:solidFill>
                <a:latin typeface="Shantell Sans Bold"/>
                <a:cs typeface="Shantell Sans Bold"/>
              </a:rPr>
              <a:t>Chuang</a:t>
            </a:r>
            <a:r>
              <a:rPr lang="fr-CA" sz="1400" dirty="0">
                <a:solidFill>
                  <a:srgbClr val="191819"/>
                </a:solidFill>
                <a:latin typeface="Shantell Sans Bold"/>
                <a:cs typeface="Shantell Sans Bold"/>
              </a:rPr>
              <a:t> et al., 2024; Cassidy et al., 2019)</a:t>
            </a:r>
          </a:p>
        </p:txBody>
      </p:sp>
    </p:spTree>
    <p:extLst>
      <p:ext uri="{BB962C8B-B14F-4D97-AF65-F5344CB8AC3E}">
        <p14:creationId xmlns:p14="http://schemas.microsoft.com/office/powerpoint/2010/main" val="2112698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a:extLst>
            <a:ext uri="{FF2B5EF4-FFF2-40B4-BE49-F238E27FC236}">
              <a16:creationId xmlns:a16="http://schemas.microsoft.com/office/drawing/2014/main" id="{F4181FB7-AEBB-87B9-1026-671D2388677D}"/>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FCAB28A3-666A-0954-D176-2CEC0BD14404}"/>
              </a:ext>
            </a:extLst>
          </p:cNvPr>
          <p:cNvSpPr/>
          <p:nvPr/>
        </p:nvSpPr>
        <p:spPr>
          <a:xfrm>
            <a:off x="9794009" y="9047480"/>
            <a:ext cx="445016" cy="0"/>
          </a:xfrm>
          <a:prstGeom prst="line">
            <a:avLst/>
          </a:prstGeom>
          <a:ln w="38100" cap="flat">
            <a:solidFill>
              <a:srgbClr val="F4DEB8"/>
            </a:solidFill>
            <a:prstDash val="solid"/>
            <a:headEnd type="none" w="sm" len="sm"/>
            <a:tailEnd type="none" w="sm" len="sm"/>
          </a:ln>
        </p:spPr>
        <p:txBody>
          <a:bodyPr/>
          <a:lstStyle/>
          <a:p>
            <a:endParaRPr lang="fr-FR"/>
          </a:p>
        </p:txBody>
      </p:sp>
      <p:sp>
        <p:nvSpPr>
          <p:cNvPr id="4" name="AutoShape 4">
            <a:extLst>
              <a:ext uri="{FF2B5EF4-FFF2-40B4-BE49-F238E27FC236}">
                <a16:creationId xmlns:a16="http://schemas.microsoft.com/office/drawing/2014/main" id="{393FFFD0-4933-7C87-4581-54EF71F0CF00}"/>
              </a:ext>
            </a:extLst>
          </p:cNvPr>
          <p:cNvSpPr/>
          <p:nvPr/>
        </p:nvSpPr>
        <p:spPr>
          <a:xfrm>
            <a:off x="8048975" y="9047480"/>
            <a:ext cx="445016" cy="0"/>
          </a:xfrm>
          <a:prstGeom prst="line">
            <a:avLst/>
          </a:prstGeom>
          <a:ln w="38100" cap="flat">
            <a:solidFill>
              <a:srgbClr val="F4DEB8"/>
            </a:solidFill>
            <a:prstDash val="solid"/>
            <a:headEnd type="none" w="sm" len="sm"/>
            <a:tailEnd type="none" w="sm" len="sm"/>
          </a:ln>
        </p:spPr>
        <p:txBody>
          <a:bodyPr/>
          <a:lstStyle/>
          <a:p>
            <a:endParaRPr lang="fr-FR"/>
          </a:p>
        </p:txBody>
      </p:sp>
      <p:sp>
        <p:nvSpPr>
          <p:cNvPr id="5" name="Freeform 5">
            <a:extLst>
              <a:ext uri="{FF2B5EF4-FFF2-40B4-BE49-F238E27FC236}">
                <a16:creationId xmlns:a16="http://schemas.microsoft.com/office/drawing/2014/main" id="{53CF808B-667A-C068-B901-BB3C93A62F21}"/>
              </a:ext>
            </a:extLst>
          </p:cNvPr>
          <p:cNvSpPr/>
          <p:nvPr/>
        </p:nvSpPr>
        <p:spPr>
          <a:xfrm rot="-672670">
            <a:off x="-91468" y="7802811"/>
            <a:ext cx="3739404" cy="5289889"/>
          </a:xfrm>
          <a:custGeom>
            <a:avLst/>
            <a:gdLst/>
            <a:ahLst/>
            <a:cxnLst/>
            <a:rect l="l" t="t" r="r" b="b"/>
            <a:pathLst>
              <a:path w="3739404" h="5289889">
                <a:moveTo>
                  <a:pt x="0" y="0"/>
                </a:moveTo>
                <a:lnTo>
                  <a:pt x="3739404" y="0"/>
                </a:lnTo>
                <a:lnTo>
                  <a:pt x="3739404" y="5289889"/>
                </a:lnTo>
                <a:lnTo>
                  <a:pt x="0" y="5289889"/>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fr-FR"/>
          </a:p>
        </p:txBody>
      </p:sp>
      <p:sp>
        <p:nvSpPr>
          <p:cNvPr id="6" name="Freeform 6">
            <a:extLst>
              <a:ext uri="{FF2B5EF4-FFF2-40B4-BE49-F238E27FC236}">
                <a16:creationId xmlns:a16="http://schemas.microsoft.com/office/drawing/2014/main" id="{24E98DE9-15FB-57E0-D7B5-3B9C9B340AFE}"/>
              </a:ext>
            </a:extLst>
          </p:cNvPr>
          <p:cNvSpPr/>
          <p:nvPr/>
        </p:nvSpPr>
        <p:spPr>
          <a:xfrm rot="671999" flipH="1">
            <a:off x="14640498" y="7802811"/>
            <a:ext cx="3739404" cy="5289889"/>
          </a:xfrm>
          <a:custGeom>
            <a:avLst/>
            <a:gdLst/>
            <a:ahLst/>
            <a:cxnLst/>
            <a:rect l="l" t="t" r="r" b="b"/>
            <a:pathLst>
              <a:path w="3739404" h="5289889">
                <a:moveTo>
                  <a:pt x="3739405" y="0"/>
                </a:moveTo>
                <a:lnTo>
                  <a:pt x="0" y="0"/>
                </a:lnTo>
                <a:lnTo>
                  <a:pt x="0" y="5289889"/>
                </a:lnTo>
                <a:lnTo>
                  <a:pt x="3739405" y="5289889"/>
                </a:lnTo>
                <a:lnTo>
                  <a:pt x="3739405"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fr-FR"/>
          </a:p>
        </p:txBody>
      </p:sp>
      <p:sp>
        <p:nvSpPr>
          <p:cNvPr id="7" name="Freeform 7">
            <a:extLst>
              <a:ext uri="{FF2B5EF4-FFF2-40B4-BE49-F238E27FC236}">
                <a16:creationId xmlns:a16="http://schemas.microsoft.com/office/drawing/2014/main" id="{9CE7CDBE-4589-A3E1-1D44-82FF8AE905EA}"/>
              </a:ext>
            </a:extLst>
          </p:cNvPr>
          <p:cNvSpPr/>
          <p:nvPr/>
        </p:nvSpPr>
        <p:spPr>
          <a:xfrm rot="-2002731">
            <a:off x="-2804946" y="1662851"/>
            <a:ext cx="4469824" cy="3868429"/>
          </a:xfrm>
          <a:custGeom>
            <a:avLst/>
            <a:gdLst/>
            <a:ahLst/>
            <a:cxnLst/>
            <a:rect l="l" t="t" r="r" b="b"/>
            <a:pathLst>
              <a:path w="4469824" h="3868429">
                <a:moveTo>
                  <a:pt x="0" y="0"/>
                </a:moveTo>
                <a:lnTo>
                  <a:pt x="4469824" y="0"/>
                </a:lnTo>
                <a:lnTo>
                  <a:pt x="4469824" y="3868430"/>
                </a:lnTo>
                <a:lnTo>
                  <a:pt x="0" y="386843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fr-FR"/>
          </a:p>
        </p:txBody>
      </p:sp>
      <p:sp>
        <p:nvSpPr>
          <p:cNvPr id="8" name="Freeform 8">
            <a:extLst>
              <a:ext uri="{FF2B5EF4-FFF2-40B4-BE49-F238E27FC236}">
                <a16:creationId xmlns:a16="http://schemas.microsoft.com/office/drawing/2014/main" id="{A7BB0B5A-0D0C-289B-09E0-068BF4826C58}"/>
              </a:ext>
            </a:extLst>
          </p:cNvPr>
          <p:cNvSpPr/>
          <p:nvPr/>
        </p:nvSpPr>
        <p:spPr>
          <a:xfrm rot="2283914">
            <a:off x="15423810" y="-1237927"/>
            <a:ext cx="4469824" cy="3868429"/>
          </a:xfrm>
          <a:custGeom>
            <a:avLst/>
            <a:gdLst/>
            <a:ahLst/>
            <a:cxnLst/>
            <a:rect l="l" t="t" r="r" b="b"/>
            <a:pathLst>
              <a:path w="4469824" h="3868429">
                <a:moveTo>
                  <a:pt x="0" y="0"/>
                </a:moveTo>
                <a:lnTo>
                  <a:pt x="4469824" y="0"/>
                </a:lnTo>
                <a:lnTo>
                  <a:pt x="4469824" y="3868429"/>
                </a:lnTo>
                <a:lnTo>
                  <a:pt x="0" y="386842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fr-FR"/>
          </a:p>
        </p:txBody>
      </p:sp>
      <p:sp>
        <p:nvSpPr>
          <p:cNvPr id="10" name="TextBox 10">
            <a:extLst>
              <a:ext uri="{FF2B5EF4-FFF2-40B4-BE49-F238E27FC236}">
                <a16:creationId xmlns:a16="http://schemas.microsoft.com/office/drawing/2014/main" id="{1E7E74F5-AD59-24D0-D002-E9FF55223C28}"/>
              </a:ext>
            </a:extLst>
          </p:cNvPr>
          <p:cNvSpPr txBox="1"/>
          <p:nvPr/>
        </p:nvSpPr>
        <p:spPr>
          <a:xfrm>
            <a:off x="294784" y="250166"/>
            <a:ext cx="14744008" cy="1192634"/>
          </a:xfrm>
          <a:prstGeom prst="rect">
            <a:avLst/>
          </a:prstGeom>
        </p:spPr>
        <p:txBody>
          <a:bodyPr wrap="square" lIns="0" tIns="0" rIns="0" bIns="0" rtlCol="0" anchor="t">
            <a:spAutoFit/>
          </a:bodyPr>
          <a:lstStyle/>
          <a:p>
            <a:pPr algn="ctr">
              <a:lnSpc>
                <a:spcPts val="9239"/>
              </a:lnSpc>
            </a:pPr>
            <a:r>
              <a:rPr lang="fr-CA" sz="8000" spc="300" noProof="1">
                <a:solidFill>
                  <a:srgbClr val="5C745C"/>
                </a:solidFill>
                <a:latin typeface="TT Lovelies Script"/>
                <a:ea typeface="TT Lovelies Script"/>
                <a:cs typeface="TT Lovelies Script"/>
                <a:sym typeface="TT Lovelies Script"/>
              </a:rPr>
              <a:t>Des questions souvent reçues</a:t>
            </a:r>
          </a:p>
        </p:txBody>
      </p:sp>
      <p:sp>
        <p:nvSpPr>
          <p:cNvPr id="11" name="TextBox 11">
            <a:extLst>
              <a:ext uri="{FF2B5EF4-FFF2-40B4-BE49-F238E27FC236}">
                <a16:creationId xmlns:a16="http://schemas.microsoft.com/office/drawing/2014/main" id="{496BDF3F-B4D8-D0AE-A621-8DC4C446CFD0}"/>
              </a:ext>
            </a:extLst>
          </p:cNvPr>
          <p:cNvSpPr txBox="1"/>
          <p:nvPr/>
        </p:nvSpPr>
        <p:spPr>
          <a:xfrm>
            <a:off x="8493991" y="8808085"/>
            <a:ext cx="1300018" cy="461665"/>
          </a:xfrm>
          <a:prstGeom prst="rect">
            <a:avLst/>
          </a:prstGeom>
        </p:spPr>
        <p:txBody>
          <a:bodyPr lIns="0" tIns="0" rIns="0" bIns="0" rtlCol="0" anchor="t">
            <a:spAutoFit/>
          </a:bodyPr>
          <a:lstStyle/>
          <a:p>
            <a:pPr algn="ctr">
              <a:lnSpc>
                <a:spcPts val="3640"/>
              </a:lnSpc>
            </a:pPr>
            <a:r>
              <a:rPr lang="en-US" sz="2800" spc="28" dirty="0">
                <a:solidFill>
                  <a:srgbClr val="141724"/>
                </a:solidFill>
                <a:latin typeface="MuktaMahee Bold"/>
                <a:ea typeface="MuktaMahee Bold"/>
                <a:cs typeface="MuktaMahee Bold"/>
                <a:sym typeface="Mukta Mahee"/>
              </a:rPr>
              <a:t>Page 24</a:t>
            </a:r>
          </a:p>
        </p:txBody>
      </p:sp>
      <p:sp>
        <p:nvSpPr>
          <p:cNvPr id="12" name="Freeform 12">
            <a:extLst>
              <a:ext uri="{FF2B5EF4-FFF2-40B4-BE49-F238E27FC236}">
                <a16:creationId xmlns:a16="http://schemas.microsoft.com/office/drawing/2014/main" id="{CD03F0C7-A665-CE09-5B6A-7768D8C22CE4}"/>
              </a:ext>
            </a:extLst>
          </p:cNvPr>
          <p:cNvSpPr/>
          <p:nvPr/>
        </p:nvSpPr>
        <p:spPr>
          <a:xfrm rot="-5623371">
            <a:off x="-1083970" y="2824877"/>
            <a:ext cx="2167940" cy="2323044"/>
          </a:xfrm>
          <a:custGeom>
            <a:avLst/>
            <a:gdLst/>
            <a:ahLst/>
            <a:cxnLst/>
            <a:rect l="l" t="t" r="r" b="b"/>
            <a:pathLst>
              <a:path w="2167940" h="2323044">
                <a:moveTo>
                  <a:pt x="0" y="0"/>
                </a:moveTo>
                <a:lnTo>
                  <a:pt x="2167940" y="0"/>
                </a:lnTo>
                <a:lnTo>
                  <a:pt x="2167940" y="2323044"/>
                </a:lnTo>
                <a:lnTo>
                  <a:pt x="0" y="232304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fr-FR"/>
          </a:p>
        </p:txBody>
      </p:sp>
      <p:sp>
        <p:nvSpPr>
          <p:cNvPr id="13" name="Freeform 13">
            <a:extLst>
              <a:ext uri="{FF2B5EF4-FFF2-40B4-BE49-F238E27FC236}">
                <a16:creationId xmlns:a16="http://schemas.microsoft.com/office/drawing/2014/main" id="{F1C1D77B-C654-81F7-3EE5-96B6D0F94910}"/>
              </a:ext>
            </a:extLst>
          </p:cNvPr>
          <p:cNvSpPr/>
          <p:nvPr/>
        </p:nvSpPr>
        <p:spPr>
          <a:xfrm rot="1123467">
            <a:off x="15555497" y="-764748"/>
            <a:ext cx="2167940" cy="2323044"/>
          </a:xfrm>
          <a:custGeom>
            <a:avLst/>
            <a:gdLst/>
            <a:ahLst/>
            <a:cxnLst/>
            <a:rect l="l" t="t" r="r" b="b"/>
            <a:pathLst>
              <a:path w="2167940" h="2323044">
                <a:moveTo>
                  <a:pt x="0" y="0"/>
                </a:moveTo>
                <a:lnTo>
                  <a:pt x="2167940" y="0"/>
                </a:lnTo>
                <a:lnTo>
                  <a:pt x="2167940" y="2323044"/>
                </a:lnTo>
                <a:lnTo>
                  <a:pt x="0" y="232304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fr-FR"/>
          </a:p>
        </p:txBody>
      </p:sp>
      <p:sp>
        <p:nvSpPr>
          <p:cNvPr id="14" name="Freeform 4">
            <a:extLst>
              <a:ext uri="{FF2B5EF4-FFF2-40B4-BE49-F238E27FC236}">
                <a16:creationId xmlns:a16="http://schemas.microsoft.com/office/drawing/2014/main" id="{BB4B614B-2B19-EC46-E094-4510202301F1}"/>
              </a:ext>
            </a:extLst>
          </p:cNvPr>
          <p:cNvSpPr/>
          <p:nvPr/>
        </p:nvSpPr>
        <p:spPr>
          <a:xfrm rot="-131734">
            <a:off x="1247535" y="2532377"/>
            <a:ext cx="8856625" cy="4592138"/>
          </a:xfrm>
          <a:custGeom>
            <a:avLst/>
            <a:gdLst/>
            <a:ahLst/>
            <a:cxnLst/>
            <a:rect l="l" t="t" r="r" b="b"/>
            <a:pathLst>
              <a:path w="6965277" h="2265454">
                <a:moveTo>
                  <a:pt x="0" y="0"/>
                </a:moveTo>
                <a:lnTo>
                  <a:pt x="6965278" y="0"/>
                </a:lnTo>
                <a:lnTo>
                  <a:pt x="6965278" y="2265454"/>
                </a:lnTo>
                <a:lnTo>
                  <a:pt x="0" y="2265454"/>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fr-FR"/>
          </a:p>
        </p:txBody>
      </p:sp>
      <p:sp>
        <p:nvSpPr>
          <p:cNvPr id="15" name="TextBox 7">
            <a:extLst>
              <a:ext uri="{FF2B5EF4-FFF2-40B4-BE49-F238E27FC236}">
                <a16:creationId xmlns:a16="http://schemas.microsoft.com/office/drawing/2014/main" id="{83ACA280-E434-4A0A-0DA6-306C12EE6CB6}"/>
              </a:ext>
            </a:extLst>
          </p:cNvPr>
          <p:cNvSpPr txBox="1"/>
          <p:nvPr/>
        </p:nvSpPr>
        <p:spPr>
          <a:xfrm>
            <a:off x="2071673" y="3944774"/>
            <a:ext cx="7047328" cy="2014013"/>
          </a:xfrm>
          <a:prstGeom prst="rect">
            <a:avLst/>
          </a:prstGeom>
        </p:spPr>
        <p:txBody>
          <a:bodyPr wrap="square" lIns="0" tIns="0" rIns="0" bIns="0" rtlCol="0" anchor="t">
            <a:spAutoFit/>
          </a:bodyPr>
          <a:lstStyle/>
          <a:p>
            <a:pPr algn="ctr">
              <a:lnSpc>
                <a:spcPts val="3900"/>
              </a:lnSpc>
            </a:pPr>
            <a:r>
              <a:rPr lang="fr-CA" sz="3600" spc="30" noProof="1">
                <a:solidFill>
                  <a:srgbClr val="141724"/>
                </a:solidFill>
                <a:latin typeface="MuktaMahee Bold"/>
                <a:ea typeface="MuktaMahee Bold"/>
                <a:cs typeface="MuktaMahee Bold"/>
                <a:sym typeface="Mukta Mahee"/>
              </a:rPr>
              <a:t>Comment concilier le respect de l’autonomie des proches avec le besoin d’information et de soutien des ME ?</a:t>
            </a:r>
          </a:p>
        </p:txBody>
      </p:sp>
      <p:pic>
        <p:nvPicPr>
          <p:cNvPr id="16" name="Image 15">
            <a:extLst>
              <a:ext uri="{FF2B5EF4-FFF2-40B4-BE49-F238E27FC236}">
                <a16:creationId xmlns:a16="http://schemas.microsoft.com/office/drawing/2014/main" id="{3302AF76-DE89-7DA4-14F5-CD9A28F8B8E8}"/>
              </a:ext>
            </a:extLst>
          </p:cNvPr>
          <p:cNvPicPr>
            <a:picLocks noChangeAspect="1"/>
          </p:cNvPicPr>
          <p:nvPr/>
        </p:nvPicPr>
        <p:blipFill>
          <a:blip r:embed="rId10"/>
          <a:srcRect t="4594" b="8886"/>
          <a:stretch>
            <a:fillRect/>
          </a:stretch>
        </p:blipFill>
        <p:spPr>
          <a:xfrm>
            <a:off x="10832308" y="2449531"/>
            <a:ext cx="3274069" cy="4249102"/>
          </a:xfrm>
          <a:prstGeom prst="rect">
            <a:avLst/>
          </a:prstGeom>
          <a:ln w="28575">
            <a:solidFill>
              <a:srgbClr val="F4DFB8"/>
            </a:solidFill>
          </a:ln>
        </p:spPr>
      </p:pic>
      <p:pic>
        <p:nvPicPr>
          <p:cNvPr id="17" name="Image 16">
            <a:extLst>
              <a:ext uri="{FF2B5EF4-FFF2-40B4-BE49-F238E27FC236}">
                <a16:creationId xmlns:a16="http://schemas.microsoft.com/office/drawing/2014/main" id="{77562B5D-BFE4-7E1E-017D-03643BFFCC33}"/>
              </a:ext>
            </a:extLst>
          </p:cNvPr>
          <p:cNvPicPr>
            <a:picLocks noChangeAspect="1"/>
          </p:cNvPicPr>
          <p:nvPr/>
        </p:nvPicPr>
        <p:blipFill>
          <a:blip r:embed="rId11"/>
          <a:stretch>
            <a:fillRect/>
          </a:stretch>
        </p:blipFill>
        <p:spPr>
          <a:xfrm>
            <a:off x="14600445" y="4170551"/>
            <a:ext cx="2837417" cy="4249102"/>
          </a:xfrm>
          <a:prstGeom prst="rect">
            <a:avLst/>
          </a:prstGeom>
          <a:ln w="28575">
            <a:solidFill>
              <a:srgbClr val="F4DFB8"/>
            </a:solidFill>
          </a:ln>
        </p:spPr>
      </p:pic>
    </p:spTree>
    <p:extLst>
      <p:ext uri="{BB962C8B-B14F-4D97-AF65-F5344CB8AC3E}">
        <p14:creationId xmlns:p14="http://schemas.microsoft.com/office/powerpoint/2010/main" val="175543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a:extLst>
            <a:ext uri="{FF2B5EF4-FFF2-40B4-BE49-F238E27FC236}">
              <a16:creationId xmlns:a16="http://schemas.microsoft.com/office/drawing/2014/main" id="{7C9D1EA7-0690-DF85-8A03-5CD28286738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A3988F6-6D39-C7DD-7E79-ED9C279FFAFF}"/>
              </a:ext>
            </a:extLst>
          </p:cNvPr>
          <p:cNvSpPr/>
          <p:nvPr/>
        </p:nvSpPr>
        <p:spPr>
          <a:xfrm>
            <a:off x="15299964" y="-486431"/>
            <a:ext cx="2981109" cy="2125819"/>
          </a:xfrm>
          <a:custGeom>
            <a:avLst/>
            <a:gdLst/>
            <a:ahLst/>
            <a:cxnLst/>
            <a:rect l="l" t="t" r="r" b="b"/>
            <a:pathLst>
              <a:path w="4616473" h="3030085">
                <a:moveTo>
                  <a:pt x="0" y="0"/>
                </a:moveTo>
                <a:lnTo>
                  <a:pt x="4616473" y="0"/>
                </a:lnTo>
                <a:lnTo>
                  <a:pt x="4616473" y="3030085"/>
                </a:lnTo>
                <a:lnTo>
                  <a:pt x="0" y="3030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3" name="AutoShape 3">
            <a:extLst>
              <a:ext uri="{FF2B5EF4-FFF2-40B4-BE49-F238E27FC236}">
                <a16:creationId xmlns:a16="http://schemas.microsoft.com/office/drawing/2014/main" id="{92C66514-95AA-E373-D4FB-1274F0D6018E}"/>
              </a:ext>
            </a:extLst>
          </p:cNvPr>
          <p:cNvSpPr/>
          <p:nvPr/>
        </p:nvSpPr>
        <p:spPr>
          <a:xfrm>
            <a:off x="2328718" y="9047480"/>
            <a:ext cx="890032" cy="0"/>
          </a:xfrm>
          <a:prstGeom prst="line">
            <a:avLst/>
          </a:prstGeom>
          <a:ln w="38100" cap="flat">
            <a:solidFill>
              <a:srgbClr val="F4DEB8"/>
            </a:solidFill>
            <a:prstDash val="solid"/>
            <a:headEnd type="none" w="sm" len="sm"/>
            <a:tailEnd type="none" w="sm" len="sm"/>
          </a:ln>
        </p:spPr>
        <p:txBody>
          <a:bodyPr/>
          <a:lstStyle/>
          <a:p>
            <a:endParaRPr lang="fr-FR"/>
          </a:p>
        </p:txBody>
      </p:sp>
      <p:sp>
        <p:nvSpPr>
          <p:cNvPr id="6" name="Freeform 6">
            <a:extLst>
              <a:ext uri="{FF2B5EF4-FFF2-40B4-BE49-F238E27FC236}">
                <a16:creationId xmlns:a16="http://schemas.microsoft.com/office/drawing/2014/main" id="{6DA599C8-A5E7-3B63-9A24-0FE0A5B54BF8}"/>
              </a:ext>
            </a:extLst>
          </p:cNvPr>
          <p:cNvSpPr/>
          <p:nvPr/>
        </p:nvSpPr>
        <p:spPr>
          <a:xfrm rot="-258804">
            <a:off x="15219730" y="7686921"/>
            <a:ext cx="2784333" cy="2721119"/>
          </a:xfrm>
          <a:custGeom>
            <a:avLst/>
            <a:gdLst/>
            <a:ahLst/>
            <a:cxnLst/>
            <a:rect l="l" t="t" r="r" b="b"/>
            <a:pathLst>
              <a:path w="6085795" h="7959580">
                <a:moveTo>
                  <a:pt x="0" y="0"/>
                </a:moveTo>
                <a:lnTo>
                  <a:pt x="6085795" y="0"/>
                </a:lnTo>
                <a:lnTo>
                  <a:pt x="6085795" y="7959580"/>
                </a:lnTo>
                <a:lnTo>
                  <a:pt x="0" y="795958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fr-FR" dirty="0"/>
          </a:p>
        </p:txBody>
      </p:sp>
      <p:sp>
        <p:nvSpPr>
          <p:cNvPr id="9" name="TextBox 9">
            <a:extLst>
              <a:ext uri="{FF2B5EF4-FFF2-40B4-BE49-F238E27FC236}">
                <a16:creationId xmlns:a16="http://schemas.microsoft.com/office/drawing/2014/main" id="{CA648098-D85D-4C84-D6A7-6F1B7343BF15}"/>
              </a:ext>
            </a:extLst>
          </p:cNvPr>
          <p:cNvSpPr txBox="1"/>
          <p:nvPr/>
        </p:nvSpPr>
        <p:spPr>
          <a:xfrm>
            <a:off x="1028700" y="8808085"/>
            <a:ext cx="1300018" cy="461665"/>
          </a:xfrm>
          <a:prstGeom prst="rect">
            <a:avLst/>
          </a:prstGeom>
        </p:spPr>
        <p:txBody>
          <a:bodyPr lIns="0" tIns="0" rIns="0" bIns="0" rtlCol="0" anchor="t">
            <a:spAutoFit/>
          </a:bodyPr>
          <a:lstStyle/>
          <a:p>
            <a:pPr algn="l">
              <a:lnSpc>
                <a:spcPts val="3640"/>
              </a:lnSpc>
            </a:pPr>
            <a:r>
              <a:rPr lang="en-US" sz="2800" spc="28" dirty="0">
                <a:solidFill>
                  <a:srgbClr val="141724"/>
                </a:solidFill>
                <a:latin typeface="MuktaMahee Bold"/>
                <a:ea typeface="MuktaMahee Bold"/>
                <a:cs typeface="MuktaMahee Bold"/>
                <a:sym typeface="Mukta Mahee"/>
              </a:rPr>
              <a:t>Page 25</a:t>
            </a:r>
          </a:p>
        </p:txBody>
      </p:sp>
      <p:sp>
        <p:nvSpPr>
          <p:cNvPr id="10" name="Freeform 10">
            <a:extLst>
              <a:ext uri="{FF2B5EF4-FFF2-40B4-BE49-F238E27FC236}">
                <a16:creationId xmlns:a16="http://schemas.microsoft.com/office/drawing/2014/main" id="{BCA6C5D7-512D-A0DB-C0A4-B63AC6650676}"/>
              </a:ext>
            </a:extLst>
          </p:cNvPr>
          <p:cNvSpPr/>
          <p:nvPr/>
        </p:nvSpPr>
        <p:spPr>
          <a:xfrm>
            <a:off x="-3161389" y="-3313384"/>
            <a:ext cx="6722973" cy="5818427"/>
          </a:xfrm>
          <a:custGeom>
            <a:avLst/>
            <a:gdLst/>
            <a:ahLst/>
            <a:cxnLst/>
            <a:rect l="l" t="t" r="r" b="b"/>
            <a:pathLst>
              <a:path w="6722973" h="5818427">
                <a:moveTo>
                  <a:pt x="0" y="0"/>
                </a:moveTo>
                <a:lnTo>
                  <a:pt x="6722973" y="0"/>
                </a:lnTo>
                <a:lnTo>
                  <a:pt x="6722973" y="5818427"/>
                </a:lnTo>
                <a:lnTo>
                  <a:pt x="0" y="581842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fr-FR"/>
          </a:p>
        </p:txBody>
      </p:sp>
      <p:sp>
        <p:nvSpPr>
          <p:cNvPr id="11" name="Freeform 11">
            <a:extLst>
              <a:ext uri="{FF2B5EF4-FFF2-40B4-BE49-F238E27FC236}">
                <a16:creationId xmlns:a16="http://schemas.microsoft.com/office/drawing/2014/main" id="{CBEB53D0-BCE3-EF35-503A-19E03D1BEF05}"/>
              </a:ext>
            </a:extLst>
          </p:cNvPr>
          <p:cNvSpPr/>
          <p:nvPr/>
        </p:nvSpPr>
        <p:spPr>
          <a:xfrm rot="989339">
            <a:off x="485195" y="-144274"/>
            <a:ext cx="2167940" cy="2323044"/>
          </a:xfrm>
          <a:custGeom>
            <a:avLst/>
            <a:gdLst/>
            <a:ahLst/>
            <a:cxnLst/>
            <a:rect l="l" t="t" r="r" b="b"/>
            <a:pathLst>
              <a:path w="2167940" h="2323044">
                <a:moveTo>
                  <a:pt x="0" y="0"/>
                </a:moveTo>
                <a:lnTo>
                  <a:pt x="2167940" y="0"/>
                </a:lnTo>
                <a:lnTo>
                  <a:pt x="2167940" y="2323044"/>
                </a:lnTo>
                <a:lnTo>
                  <a:pt x="0" y="2323044"/>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fr-FR"/>
          </a:p>
        </p:txBody>
      </p:sp>
      <p:pic>
        <p:nvPicPr>
          <p:cNvPr id="12" name="Image 11">
            <a:extLst>
              <a:ext uri="{FF2B5EF4-FFF2-40B4-BE49-F238E27FC236}">
                <a16:creationId xmlns:a16="http://schemas.microsoft.com/office/drawing/2014/main" id="{3271BD51-9292-9CA4-E8CB-67798CD72013}"/>
              </a:ext>
            </a:extLst>
          </p:cNvPr>
          <p:cNvPicPr>
            <a:picLocks noChangeAspect="1"/>
          </p:cNvPicPr>
          <p:nvPr/>
        </p:nvPicPr>
        <p:blipFill>
          <a:blip r:embed="rId10"/>
          <a:stretch>
            <a:fillRect/>
          </a:stretch>
        </p:blipFill>
        <p:spPr>
          <a:xfrm>
            <a:off x="3352800" y="576479"/>
            <a:ext cx="11976187" cy="9218312"/>
          </a:xfrm>
          <a:prstGeom prst="rect">
            <a:avLst/>
          </a:prstGeom>
        </p:spPr>
      </p:pic>
    </p:spTree>
    <p:extLst>
      <p:ext uri="{BB962C8B-B14F-4D97-AF65-F5344CB8AC3E}">
        <p14:creationId xmlns:p14="http://schemas.microsoft.com/office/powerpoint/2010/main" val="927003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a:extLst>
            <a:ext uri="{FF2B5EF4-FFF2-40B4-BE49-F238E27FC236}">
              <a16:creationId xmlns:a16="http://schemas.microsoft.com/office/drawing/2014/main" id="{7D403FF4-2A2C-CCB6-81EE-9B54D17EA396}"/>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D97E9F2F-2426-A93E-A4A4-701E81A8F706}"/>
              </a:ext>
            </a:extLst>
          </p:cNvPr>
          <p:cNvSpPr/>
          <p:nvPr/>
        </p:nvSpPr>
        <p:spPr>
          <a:xfrm>
            <a:off x="9794009" y="9047480"/>
            <a:ext cx="445016" cy="0"/>
          </a:xfrm>
          <a:prstGeom prst="line">
            <a:avLst/>
          </a:prstGeom>
          <a:ln w="38100" cap="flat">
            <a:solidFill>
              <a:srgbClr val="F4DEB8"/>
            </a:solidFill>
            <a:prstDash val="solid"/>
            <a:headEnd type="none" w="sm" len="sm"/>
            <a:tailEnd type="none" w="sm" len="sm"/>
          </a:ln>
        </p:spPr>
        <p:txBody>
          <a:bodyPr/>
          <a:lstStyle/>
          <a:p>
            <a:endParaRPr lang="fr-FR"/>
          </a:p>
        </p:txBody>
      </p:sp>
      <p:sp>
        <p:nvSpPr>
          <p:cNvPr id="4" name="AutoShape 4">
            <a:extLst>
              <a:ext uri="{FF2B5EF4-FFF2-40B4-BE49-F238E27FC236}">
                <a16:creationId xmlns:a16="http://schemas.microsoft.com/office/drawing/2014/main" id="{7317FDEB-18F1-5120-FDD5-C1818AEABFB0}"/>
              </a:ext>
            </a:extLst>
          </p:cNvPr>
          <p:cNvSpPr/>
          <p:nvPr/>
        </p:nvSpPr>
        <p:spPr>
          <a:xfrm>
            <a:off x="8048975" y="9047480"/>
            <a:ext cx="445016" cy="0"/>
          </a:xfrm>
          <a:prstGeom prst="line">
            <a:avLst/>
          </a:prstGeom>
          <a:ln w="38100" cap="flat">
            <a:solidFill>
              <a:srgbClr val="F4DEB8"/>
            </a:solidFill>
            <a:prstDash val="solid"/>
            <a:headEnd type="none" w="sm" len="sm"/>
            <a:tailEnd type="none" w="sm" len="sm"/>
          </a:ln>
        </p:spPr>
        <p:txBody>
          <a:bodyPr/>
          <a:lstStyle/>
          <a:p>
            <a:endParaRPr lang="fr-FR"/>
          </a:p>
        </p:txBody>
      </p:sp>
      <p:sp>
        <p:nvSpPr>
          <p:cNvPr id="5" name="Freeform 5">
            <a:extLst>
              <a:ext uri="{FF2B5EF4-FFF2-40B4-BE49-F238E27FC236}">
                <a16:creationId xmlns:a16="http://schemas.microsoft.com/office/drawing/2014/main" id="{27C06CFB-2C79-D5AB-A9D8-FBC3B8FFF083}"/>
              </a:ext>
            </a:extLst>
          </p:cNvPr>
          <p:cNvSpPr/>
          <p:nvPr/>
        </p:nvSpPr>
        <p:spPr>
          <a:xfrm rot="-672670">
            <a:off x="-91468" y="7802811"/>
            <a:ext cx="3739404" cy="5289889"/>
          </a:xfrm>
          <a:custGeom>
            <a:avLst/>
            <a:gdLst/>
            <a:ahLst/>
            <a:cxnLst/>
            <a:rect l="l" t="t" r="r" b="b"/>
            <a:pathLst>
              <a:path w="3739404" h="5289889">
                <a:moveTo>
                  <a:pt x="0" y="0"/>
                </a:moveTo>
                <a:lnTo>
                  <a:pt x="3739404" y="0"/>
                </a:lnTo>
                <a:lnTo>
                  <a:pt x="3739404" y="5289889"/>
                </a:lnTo>
                <a:lnTo>
                  <a:pt x="0" y="5289889"/>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fr-FR"/>
          </a:p>
        </p:txBody>
      </p:sp>
      <p:sp>
        <p:nvSpPr>
          <p:cNvPr id="6" name="Freeform 6">
            <a:extLst>
              <a:ext uri="{FF2B5EF4-FFF2-40B4-BE49-F238E27FC236}">
                <a16:creationId xmlns:a16="http://schemas.microsoft.com/office/drawing/2014/main" id="{AF95BBEE-A71F-017F-1A43-4D86B0E37487}"/>
              </a:ext>
            </a:extLst>
          </p:cNvPr>
          <p:cNvSpPr/>
          <p:nvPr/>
        </p:nvSpPr>
        <p:spPr>
          <a:xfrm rot="671999" flipH="1">
            <a:off x="14640498" y="7802811"/>
            <a:ext cx="3739404" cy="5289889"/>
          </a:xfrm>
          <a:custGeom>
            <a:avLst/>
            <a:gdLst/>
            <a:ahLst/>
            <a:cxnLst/>
            <a:rect l="l" t="t" r="r" b="b"/>
            <a:pathLst>
              <a:path w="3739404" h="5289889">
                <a:moveTo>
                  <a:pt x="3739405" y="0"/>
                </a:moveTo>
                <a:lnTo>
                  <a:pt x="0" y="0"/>
                </a:lnTo>
                <a:lnTo>
                  <a:pt x="0" y="5289889"/>
                </a:lnTo>
                <a:lnTo>
                  <a:pt x="3739405" y="5289889"/>
                </a:lnTo>
                <a:lnTo>
                  <a:pt x="3739405"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fr-FR"/>
          </a:p>
        </p:txBody>
      </p:sp>
      <p:sp>
        <p:nvSpPr>
          <p:cNvPr id="7" name="Freeform 7">
            <a:extLst>
              <a:ext uri="{FF2B5EF4-FFF2-40B4-BE49-F238E27FC236}">
                <a16:creationId xmlns:a16="http://schemas.microsoft.com/office/drawing/2014/main" id="{6077764A-1357-E1FD-D495-4DA881FB185E}"/>
              </a:ext>
            </a:extLst>
          </p:cNvPr>
          <p:cNvSpPr/>
          <p:nvPr/>
        </p:nvSpPr>
        <p:spPr>
          <a:xfrm rot="-2002731">
            <a:off x="-2804946" y="1662851"/>
            <a:ext cx="4469824" cy="3868429"/>
          </a:xfrm>
          <a:custGeom>
            <a:avLst/>
            <a:gdLst/>
            <a:ahLst/>
            <a:cxnLst/>
            <a:rect l="l" t="t" r="r" b="b"/>
            <a:pathLst>
              <a:path w="4469824" h="3868429">
                <a:moveTo>
                  <a:pt x="0" y="0"/>
                </a:moveTo>
                <a:lnTo>
                  <a:pt x="4469824" y="0"/>
                </a:lnTo>
                <a:lnTo>
                  <a:pt x="4469824" y="3868430"/>
                </a:lnTo>
                <a:lnTo>
                  <a:pt x="0" y="386843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fr-FR"/>
          </a:p>
        </p:txBody>
      </p:sp>
      <p:sp>
        <p:nvSpPr>
          <p:cNvPr id="8" name="Freeform 8">
            <a:extLst>
              <a:ext uri="{FF2B5EF4-FFF2-40B4-BE49-F238E27FC236}">
                <a16:creationId xmlns:a16="http://schemas.microsoft.com/office/drawing/2014/main" id="{68D21D91-2D2A-475A-6740-0971B8FA6A50}"/>
              </a:ext>
            </a:extLst>
          </p:cNvPr>
          <p:cNvSpPr/>
          <p:nvPr/>
        </p:nvSpPr>
        <p:spPr>
          <a:xfrm rot="2283914">
            <a:off x="15423810" y="-1237927"/>
            <a:ext cx="4469824" cy="3868429"/>
          </a:xfrm>
          <a:custGeom>
            <a:avLst/>
            <a:gdLst/>
            <a:ahLst/>
            <a:cxnLst/>
            <a:rect l="l" t="t" r="r" b="b"/>
            <a:pathLst>
              <a:path w="4469824" h="3868429">
                <a:moveTo>
                  <a:pt x="0" y="0"/>
                </a:moveTo>
                <a:lnTo>
                  <a:pt x="4469824" y="0"/>
                </a:lnTo>
                <a:lnTo>
                  <a:pt x="4469824" y="3868429"/>
                </a:lnTo>
                <a:lnTo>
                  <a:pt x="0" y="3868429"/>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fr-FR"/>
          </a:p>
        </p:txBody>
      </p:sp>
      <p:sp>
        <p:nvSpPr>
          <p:cNvPr id="11" name="TextBox 11">
            <a:extLst>
              <a:ext uri="{FF2B5EF4-FFF2-40B4-BE49-F238E27FC236}">
                <a16:creationId xmlns:a16="http://schemas.microsoft.com/office/drawing/2014/main" id="{FA17BC9A-E0D2-FCC0-8A6D-B7F1BDE45972}"/>
              </a:ext>
            </a:extLst>
          </p:cNvPr>
          <p:cNvSpPr txBox="1"/>
          <p:nvPr/>
        </p:nvSpPr>
        <p:spPr>
          <a:xfrm>
            <a:off x="8493991" y="8808085"/>
            <a:ext cx="1300018" cy="461665"/>
          </a:xfrm>
          <a:prstGeom prst="rect">
            <a:avLst/>
          </a:prstGeom>
        </p:spPr>
        <p:txBody>
          <a:bodyPr lIns="0" tIns="0" rIns="0" bIns="0" rtlCol="0" anchor="t">
            <a:spAutoFit/>
          </a:bodyPr>
          <a:lstStyle/>
          <a:p>
            <a:pPr algn="ctr">
              <a:lnSpc>
                <a:spcPts val="3640"/>
              </a:lnSpc>
            </a:pPr>
            <a:r>
              <a:rPr lang="en-US" sz="2800" spc="28" dirty="0">
                <a:solidFill>
                  <a:srgbClr val="141724"/>
                </a:solidFill>
                <a:latin typeface="MuktaMahee Bold"/>
                <a:ea typeface="MuktaMahee Bold"/>
                <a:cs typeface="MuktaMahee Bold"/>
                <a:sym typeface="Mukta Mahee"/>
              </a:rPr>
              <a:t>Page 26</a:t>
            </a:r>
          </a:p>
        </p:txBody>
      </p:sp>
      <p:sp>
        <p:nvSpPr>
          <p:cNvPr id="12" name="Freeform 12">
            <a:extLst>
              <a:ext uri="{FF2B5EF4-FFF2-40B4-BE49-F238E27FC236}">
                <a16:creationId xmlns:a16="http://schemas.microsoft.com/office/drawing/2014/main" id="{966C0F83-73AC-2C27-F25C-29D33028DC75}"/>
              </a:ext>
            </a:extLst>
          </p:cNvPr>
          <p:cNvSpPr/>
          <p:nvPr/>
        </p:nvSpPr>
        <p:spPr>
          <a:xfrm rot="-5623371">
            <a:off x="-1083970" y="2824877"/>
            <a:ext cx="2167940" cy="2323044"/>
          </a:xfrm>
          <a:custGeom>
            <a:avLst/>
            <a:gdLst/>
            <a:ahLst/>
            <a:cxnLst/>
            <a:rect l="l" t="t" r="r" b="b"/>
            <a:pathLst>
              <a:path w="2167940" h="2323044">
                <a:moveTo>
                  <a:pt x="0" y="0"/>
                </a:moveTo>
                <a:lnTo>
                  <a:pt x="2167940" y="0"/>
                </a:lnTo>
                <a:lnTo>
                  <a:pt x="2167940" y="2323044"/>
                </a:lnTo>
                <a:lnTo>
                  <a:pt x="0" y="2323044"/>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fr-FR"/>
          </a:p>
        </p:txBody>
      </p:sp>
      <p:sp>
        <p:nvSpPr>
          <p:cNvPr id="13" name="Freeform 13">
            <a:extLst>
              <a:ext uri="{FF2B5EF4-FFF2-40B4-BE49-F238E27FC236}">
                <a16:creationId xmlns:a16="http://schemas.microsoft.com/office/drawing/2014/main" id="{A0B5807D-B879-0F26-918B-B423B549BC14}"/>
              </a:ext>
            </a:extLst>
          </p:cNvPr>
          <p:cNvSpPr/>
          <p:nvPr/>
        </p:nvSpPr>
        <p:spPr>
          <a:xfrm rot="1123467">
            <a:off x="15555497" y="-764748"/>
            <a:ext cx="2167940" cy="2323044"/>
          </a:xfrm>
          <a:custGeom>
            <a:avLst/>
            <a:gdLst/>
            <a:ahLst/>
            <a:cxnLst/>
            <a:rect l="l" t="t" r="r" b="b"/>
            <a:pathLst>
              <a:path w="2167940" h="2323044">
                <a:moveTo>
                  <a:pt x="0" y="0"/>
                </a:moveTo>
                <a:lnTo>
                  <a:pt x="2167940" y="0"/>
                </a:lnTo>
                <a:lnTo>
                  <a:pt x="2167940" y="2323044"/>
                </a:lnTo>
                <a:lnTo>
                  <a:pt x="0" y="2323044"/>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fr-FR"/>
          </a:p>
        </p:txBody>
      </p:sp>
      <p:sp>
        <p:nvSpPr>
          <p:cNvPr id="14" name="Freeform 4">
            <a:extLst>
              <a:ext uri="{FF2B5EF4-FFF2-40B4-BE49-F238E27FC236}">
                <a16:creationId xmlns:a16="http://schemas.microsoft.com/office/drawing/2014/main" id="{AF7DA016-FA85-CC7B-1BFC-A206AA70EA50}"/>
              </a:ext>
            </a:extLst>
          </p:cNvPr>
          <p:cNvSpPr/>
          <p:nvPr/>
        </p:nvSpPr>
        <p:spPr>
          <a:xfrm rot="-131734">
            <a:off x="1269142" y="2531962"/>
            <a:ext cx="8856625" cy="5720139"/>
          </a:xfrm>
          <a:custGeom>
            <a:avLst/>
            <a:gdLst/>
            <a:ahLst/>
            <a:cxnLst/>
            <a:rect l="l" t="t" r="r" b="b"/>
            <a:pathLst>
              <a:path w="6965277" h="2265454">
                <a:moveTo>
                  <a:pt x="0" y="0"/>
                </a:moveTo>
                <a:lnTo>
                  <a:pt x="6965278" y="0"/>
                </a:lnTo>
                <a:lnTo>
                  <a:pt x="6965278" y="2265454"/>
                </a:lnTo>
                <a:lnTo>
                  <a:pt x="0" y="2265454"/>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fr-FR"/>
          </a:p>
        </p:txBody>
      </p:sp>
      <p:sp>
        <p:nvSpPr>
          <p:cNvPr id="15" name="TextBox 7">
            <a:extLst>
              <a:ext uri="{FF2B5EF4-FFF2-40B4-BE49-F238E27FC236}">
                <a16:creationId xmlns:a16="http://schemas.microsoft.com/office/drawing/2014/main" id="{BFBB9D84-6362-DD3F-812F-F40CFE4AD8E2}"/>
              </a:ext>
            </a:extLst>
          </p:cNvPr>
          <p:cNvSpPr txBox="1"/>
          <p:nvPr/>
        </p:nvSpPr>
        <p:spPr>
          <a:xfrm>
            <a:off x="2173790" y="4109249"/>
            <a:ext cx="7047328" cy="3514424"/>
          </a:xfrm>
          <a:prstGeom prst="rect">
            <a:avLst/>
          </a:prstGeom>
        </p:spPr>
        <p:txBody>
          <a:bodyPr wrap="square" lIns="0" tIns="0" rIns="0" bIns="0" rtlCol="0" anchor="t">
            <a:spAutoFit/>
          </a:bodyPr>
          <a:lstStyle/>
          <a:p>
            <a:pPr algn="ctr">
              <a:lnSpc>
                <a:spcPts val="3900"/>
              </a:lnSpc>
            </a:pPr>
            <a:r>
              <a:rPr lang="fr-CA" sz="3600" spc="30" noProof="1">
                <a:solidFill>
                  <a:srgbClr val="141724"/>
                </a:solidFill>
                <a:latin typeface="MuktaMahee Bold"/>
                <a:ea typeface="MuktaMahee Bold"/>
                <a:cs typeface="MuktaMahee Bold"/>
                <a:sym typeface="Mukta Mahee"/>
              </a:rPr>
              <a:t>Comment aider les proches à mettre leurs limites ?</a:t>
            </a:r>
          </a:p>
          <a:p>
            <a:pPr algn="ctr">
              <a:lnSpc>
                <a:spcPts val="3900"/>
              </a:lnSpc>
            </a:pPr>
            <a:endParaRPr lang="fr-CA" sz="3600" spc="30" noProof="1">
              <a:solidFill>
                <a:srgbClr val="141724"/>
              </a:solidFill>
              <a:latin typeface="MuktaMahee Bold"/>
              <a:ea typeface="MuktaMahee Bold"/>
              <a:cs typeface="MuktaMahee Bold"/>
              <a:sym typeface="Mukta Mahee"/>
            </a:endParaRPr>
          </a:p>
          <a:p>
            <a:pPr algn="ctr">
              <a:lnSpc>
                <a:spcPts val="3900"/>
              </a:lnSpc>
            </a:pPr>
            <a:r>
              <a:rPr lang="fr-CA" sz="3600" spc="30" noProof="1">
                <a:solidFill>
                  <a:srgbClr val="141724"/>
                </a:solidFill>
                <a:latin typeface="MuktaMahee Bold"/>
                <a:ea typeface="MuktaMahee Bold"/>
                <a:cs typeface="MuktaMahee Bold"/>
                <a:sym typeface="Mukta Mahee"/>
              </a:rPr>
              <a:t>Quelles limites doivent-ils mettre ?</a:t>
            </a:r>
          </a:p>
          <a:p>
            <a:pPr algn="ctr">
              <a:lnSpc>
                <a:spcPts val="3900"/>
              </a:lnSpc>
            </a:pPr>
            <a:endParaRPr lang="fr-CA" sz="3600" spc="30" noProof="1">
              <a:solidFill>
                <a:srgbClr val="141724"/>
              </a:solidFill>
              <a:latin typeface="MuktaMahee Bold"/>
              <a:ea typeface="MuktaMahee Bold"/>
              <a:cs typeface="MuktaMahee Bold"/>
              <a:sym typeface="Mukta Mahee"/>
            </a:endParaRPr>
          </a:p>
          <a:p>
            <a:pPr algn="ctr">
              <a:lnSpc>
                <a:spcPts val="3900"/>
              </a:lnSpc>
            </a:pPr>
            <a:endParaRPr lang="fr-CA" sz="3600" spc="30" noProof="1">
              <a:solidFill>
                <a:srgbClr val="141724"/>
              </a:solidFill>
              <a:latin typeface="MuktaMahee Bold"/>
              <a:ea typeface="MuktaMahee Bold"/>
              <a:cs typeface="MuktaMahee Bold"/>
              <a:sym typeface="Mukta Mahee"/>
            </a:endParaRPr>
          </a:p>
        </p:txBody>
      </p:sp>
      <p:pic>
        <p:nvPicPr>
          <p:cNvPr id="16" name="Image 15">
            <a:extLst>
              <a:ext uri="{FF2B5EF4-FFF2-40B4-BE49-F238E27FC236}">
                <a16:creationId xmlns:a16="http://schemas.microsoft.com/office/drawing/2014/main" id="{1831672E-EB3B-48CB-242C-A14DF37F92F6}"/>
              </a:ext>
            </a:extLst>
          </p:cNvPr>
          <p:cNvPicPr>
            <a:picLocks noChangeAspect="1"/>
          </p:cNvPicPr>
          <p:nvPr/>
        </p:nvPicPr>
        <p:blipFill>
          <a:blip r:embed="rId11"/>
          <a:srcRect t="4594" b="8886"/>
          <a:stretch>
            <a:fillRect/>
          </a:stretch>
        </p:blipFill>
        <p:spPr>
          <a:xfrm>
            <a:off x="10832308" y="2449531"/>
            <a:ext cx="3274069" cy="4249102"/>
          </a:xfrm>
          <a:prstGeom prst="rect">
            <a:avLst/>
          </a:prstGeom>
          <a:ln w="28575">
            <a:solidFill>
              <a:srgbClr val="F4DFB8"/>
            </a:solidFill>
          </a:ln>
        </p:spPr>
      </p:pic>
      <p:pic>
        <p:nvPicPr>
          <p:cNvPr id="17" name="Image 16">
            <a:extLst>
              <a:ext uri="{FF2B5EF4-FFF2-40B4-BE49-F238E27FC236}">
                <a16:creationId xmlns:a16="http://schemas.microsoft.com/office/drawing/2014/main" id="{748A87A3-1ABF-029D-F240-0C1EFC11E192}"/>
              </a:ext>
            </a:extLst>
          </p:cNvPr>
          <p:cNvPicPr>
            <a:picLocks noChangeAspect="1"/>
          </p:cNvPicPr>
          <p:nvPr/>
        </p:nvPicPr>
        <p:blipFill>
          <a:blip r:embed="rId12"/>
          <a:stretch>
            <a:fillRect/>
          </a:stretch>
        </p:blipFill>
        <p:spPr>
          <a:xfrm>
            <a:off x="14600445" y="4170551"/>
            <a:ext cx="2837417" cy="4249102"/>
          </a:xfrm>
          <a:prstGeom prst="rect">
            <a:avLst/>
          </a:prstGeom>
          <a:ln w="28575">
            <a:solidFill>
              <a:srgbClr val="F4DFB8"/>
            </a:solidFill>
          </a:ln>
        </p:spPr>
      </p:pic>
      <p:sp>
        <p:nvSpPr>
          <p:cNvPr id="2" name="TextBox 10">
            <a:extLst>
              <a:ext uri="{FF2B5EF4-FFF2-40B4-BE49-F238E27FC236}">
                <a16:creationId xmlns:a16="http://schemas.microsoft.com/office/drawing/2014/main" id="{FBF697A0-6AD8-C565-E47E-639D4BA6BC8C}"/>
              </a:ext>
            </a:extLst>
          </p:cNvPr>
          <p:cNvSpPr txBox="1"/>
          <p:nvPr/>
        </p:nvSpPr>
        <p:spPr>
          <a:xfrm>
            <a:off x="294784" y="250166"/>
            <a:ext cx="14744008" cy="1192634"/>
          </a:xfrm>
          <a:prstGeom prst="rect">
            <a:avLst/>
          </a:prstGeom>
        </p:spPr>
        <p:txBody>
          <a:bodyPr wrap="square" lIns="0" tIns="0" rIns="0" bIns="0" rtlCol="0" anchor="t">
            <a:spAutoFit/>
          </a:bodyPr>
          <a:lstStyle/>
          <a:p>
            <a:pPr algn="ctr">
              <a:lnSpc>
                <a:spcPts val="9239"/>
              </a:lnSpc>
            </a:pPr>
            <a:r>
              <a:rPr lang="fr-CA" sz="8000" spc="300" noProof="1">
                <a:solidFill>
                  <a:srgbClr val="5C745C"/>
                </a:solidFill>
                <a:latin typeface="TT Lovelies Script"/>
                <a:ea typeface="TT Lovelies Script"/>
                <a:cs typeface="TT Lovelies Script"/>
                <a:sym typeface="TT Lovelies Script"/>
              </a:rPr>
              <a:t>Des questions souvent reçues</a:t>
            </a:r>
          </a:p>
        </p:txBody>
      </p:sp>
    </p:spTree>
    <p:extLst>
      <p:ext uri="{BB962C8B-B14F-4D97-AF65-F5344CB8AC3E}">
        <p14:creationId xmlns:p14="http://schemas.microsoft.com/office/powerpoint/2010/main" val="198115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a:extLst>
            <a:ext uri="{FF2B5EF4-FFF2-40B4-BE49-F238E27FC236}">
              <a16:creationId xmlns:a16="http://schemas.microsoft.com/office/drawing/2014/main" id="{E3D5C448-00A2-5A26-EE9A-508B2D813000}"/>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141A44CE-C104-7D38-052B-AF691F174137}"/>
              </a:ext>
            </a:extLst>
          </p:cNvPr>
          <p:cNvSpPr/>
          <p:nvPr/>
        </p:nvSpPr>
        <p:spPr>
          <a:xfrm>
            <a:off x="2328718" y="9047480"/>
            <a:ext cx="890032" cy="0"/>
          </a:xfrm>
          <a:prstGeom prst="line">
            <a:avLst/>
          </a:prstGeom>
          <a:ln w="38100" cap="flat">
            <a:solidFill>
              <a:srgbClr val="F4DEB8"/>
            </a:solidFill>
            <a:prstDash val="solid"/>
            <a:headEnd type="none" w="sm" len="sm"/>
            <a:tailEnd type="none" w="sm" len="sm"/>
          </a:ln>
        </p:spPr>
        <p:txBody>
          <a:bodyPr/>
          <a:lstStyle/>
          <a:p>
            <a:endParaRPr lang="fr-FR"/>
          </a:p>
        </p:txBody>
      </p:sp>
      <p:sp>
        <p:nvSpPr>
          <p:cNvPr id="6" name="Freeform 6">
            <a:extLst>
              <a:ext uri="{FF2B5EF4-FFF2-40B4-BE49-F238E27FC236}">
                <a16:creationId xmlns:a16="http://schemas.microsoft.com/office/drawing/2014/main" id="{B6245D1B-754C-CB0A-731A-A3EAC758DC2B}"/>
              </a:ext>
            </a:extLst>
          </p:cNvPr>
          <p:cNvSpPr/>
          <p:nvPr/>
        </p:nvSpPr>
        <p:spPr>
          <a:xfrm rot="-258804">
            <a:off x="15219730" y="7686921"/>
            <a:ext cx="2784333" cy="2721119"/>
          </a:xfrm>
          <a:custGeom>
            <a:avLst/>
            <a:gdLst/>
            <a:ahLst/>
            <a:cxnLst/>
            <a:rect l="l" t="t" r="r" b="b"/>
            <a:pathLst>
              <a:path w="6085795" h="7959580">
                <a:moveTo>
                  <a:pt x="0" y="0"/>
                </a:moveTo>
                <a:lnTo>
                  <a:pt x="6085795" y="0"/>
                </a:lnTo>
                <a:lnTo>
                  <a:pt x="6085795" y="7959580"/>
                </a:lnTo>
                <a:lnTo>
                  <a:pt x="0" y="795958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fr-FR" dirty="0"/>
          </a:p>
        </p:txBody>
      </p:sp>
      <p:sp>
        <p:nvSpPr>
          <p:cNvPr id="9" name="TextBox 9">
            <a:extLst>
              <a:ext uri="{FF2B5EF4-FFF2-40B4-BE49-F238E27FC236}">
                <a16:creationId xmlns:a16="http://schemas.microsoft.com/office/drawing/2014/main" id="{F57BE8FE-9AEE-B1CA-CB85-7ED1858340F2}"/>
              </a:ext>
            </a:extLst>
          </p:cNvPr>
          <p:cNvSpPr txBox="1"/>
          <p:nvPr/>
        </p:nvSpPr>
        <p:spPr>
          <a:xfrm>
            <a:off x="1028700" y="8808085"/>
            <a:ext cx="1300018" cy="461665"/>
          </a:xfrm>
          <a:prstGeom prst="rect">
            <a:avLst/>
          </a:prstGeom>
        </p:spPr>
        <p:txBody>
          <a:bodyPr lIns="0" tIns="0" rIns="0" bIns="0" rtlCol="0" anchor="t">
            <a:spAutoFit/>
          </a:bodyPr>
          <a:lstStyle/>
          <a:p>
            <a:pPr algn="l">
              <a:lnSpc>
                <a:spcPts val="3640"/>
              </a:lnSpc>
            </a:pPr>
            <a:r>
              <a:rPr lang="en-US" sz="2800" spc="28" dirty="0">
                <a:solidFill>
                  <a:srgbClr val="141724"/>
                </a:solidFill>
                <a:latin typeface="MuktaMahee Bold"/>
                <a:ea typeface="MuktaMahee Bold"/>
                <a:cs typeface="MuktaMahee Bold"/>
                <a:sym typeface="Mukta Mahee"/>
              </a:rPr>
              <a:t>Page 27</a:t>
            </a:r>
          </a:p>
        </p:txBody>
      </p:sp>
      <p:sp>
        <p:nvSpPr>
          <p:cNvPr id="10" name="Freeform 10">
            <a:extLst>
              <a:ext uri="{FF2B5EF4-FFF2-40B4-BE49-F238E27FC236}">
                <a16:creationId xmlns:a16="http://schemas.microsoft.com/office/drawing/2014/main" id="{A2FFF5C6-B437-BC08-0298-ACEBD3E6DBF0}"/>
              </a:ext>
            </a:extLst>
          </p:cNvPr>
          <p:cNvSpPr/>
          <p:nvPr/>
        </p:nvSpPr>
        <p:spPr>
          <a:xfrm>
            <a:off x="-2332787" y="-4179039"/>
            <a:ext cx="6722973" cy="5818427"/>
          </a:xfrm>
          <a:custGeom>
            <a:avLst/>
            <a:gdLst/>
            <a:ahLst/>
            <a:cxnLst/>
            <a:rect l="l" t="t" r="r" b="b"/>
            <a:pathLst>
              <a:path w="6722973" h="5818427">
                <a:moveTo>
                  <a:pt x="0" y="0"/>
                </a:moveTo>
                <a:lnTo>
                  <a:pt x="6722973" y="0"/>
                </a:lnTo>
                <a:lnTo>
                  <a:pt x="6722973" y="5818427"/>
                </a:lnTo>
                <a:lnTo>
                  <a:pt x="0" y="581842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fr-FR"/>
          </a:p>
        </p:txBody>
      </p:sp>
      <p:sp>
        <p:nvSpPr>
          <p:cNvPr id="11" name="Freeform 11">
            <a:extLst>
              <a:ext uri="{FF2B5EF4-FFF2-40B4-BE49-F238E27FC236}">
                <a16:creationId xmlns:a16="http://schemas.microsoft.com/office/drawing/2014/main" id="{9FC3DFAC-2541-15E6-4DBC-CBB75C921B7A}"/>
              </a:ext>
            </a:extLst>
          </p:cNvPr>
          <p:cNvSpPr/>
          <p:nvPr/>
        </p:nvSpPr>
        <p:spPr>
          <a:xfrm rot="989339">
            <a:off x="-295575" y="-539731"/>
            <a:ext cx="2167940" cy="2298634"/>
          </a:xfrm>
          <a:custGeom>
            <a:avLst/>
            <a:gdLst/>
            <a:ahLst/>
            <a:cxnLst/>
            <a:rect l="l" t="t" r="r" b="b"/>
            <a:pathLst>
              <a:path w="2167940" h="2323044">
                <a:moveTo>
                  <a:pt x="0" y="0"/>
                </a:moveTo>
                <a:lnTo>
                  <a:pt x="2167940" y="0"/>
                </a:lnTo>
                <a:lnTo>
                  <a:pt x="2167940" y="2323044"/>
                </a:lnTo>
                <a:lnTo>
                  <a:pt x="0" y="2323044"/>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fr-FR"/>
          </a:p>
        </p:txBody>
      </p:sp>
      <p:pic>
        <p:nvPicPr>
          <p:cNvPr id="4" name="Image 3">
            <a:extLst>
              <a:ext uri="{FF2B5EF4-FFF2-40B4-BE49-F238E27FC236}">
                <a16:creationId xmlns:a16="http://schemas.microsoft.com/office/drawing/2014/main" id="{78E63210-736B-3A53-A921-65ABBF9D911B}"/>
              </a:ext>
            </a:extLst>
          </p:cNvPr>
          <p:cNvPicPr>
            <a:picLocks noChangeAspect="1"/>
          </p:cNvPicPr>
          <p:nvPr/>
        </p:nvPicPr>
        <p:blipFill>
          <a:blip r:embed="rId9">
            <a:duotone>
              <a:prstClr val="black"/>
              <a:schemeClr val="accent3">
                <a:tint val="45000"/>
                <a:satMod val="400000"/>
              </a:schemeClr>
            </a:duotone>
          </a:blip>
          <a:stretch>
            <a:fillRect/>
          </a:stretch>
        </p:blipFill>
        <p:spPr>
          <a:xfrm>
            <a:off x="1840276" y="2247900"/>
            <a:ext cx="15388915" cy="7776839"/>
          </a:xfrm>
          <a:prstGeom prst="rect">
            <a:avLst/>
          </a:prstGeom>
        </p:spPr>
      </p:pic>
      <p:sp>
        <p:nvSpPr>
          <p:cNvPr id="5" name="TextBox 10">
            <a:extLst>
              <a:ext uri="{FF2B5EF4-FFF2-40B4-BE49-F238E27FC236}">
                <a16:creationId xmlns:a16="http://schemas.microsoft.com/office/drawing/2014/main" id="{39223A84-152E-9B06-E980-A00C027D6953}"/>
              </a:ext>
            </a:extLst>
          </p:cNvPr>
          <p:cNvSpPr txBox="1"/>
          <p:nvPr/>
        </p:nvSpPr>
        <p:spPr>
          <a:xfrm>
            <a:off x="2153998" y="795729"/>
            <a:ext cx="14511568" cy="1033616"/>
          </a:xfrm>
          <a:prstGeom prst="rect">
            <a:avLst/>
          </a:prstGeom>
        </p:spPr>
        <p:txBody>
          <a:bodyPr wrap="square" lIns="0" tIns="0" rIns="0" bIns="0" rtlCol="0" anchor="t">
            <a:spAutoFit/>
          </a:bodyPr>
          <a:lstStyle/>
          <a:p>
            <a:pPr algn="l">
              <a:lnSpc>
                <a:spcPts val="8759"/>
              </a:lnSpc>
            </a:pPr>
            <a:r>
              <a:rPr lang="fr-CA" sz="7299" b="1" noProof="1">
                <a:solidFill>
                  <a:srgbClr val="353C59"/>
                </a:solidFill>
                <a:latin typeface="Cy Grotesk Wide Semi-Bold"/>
                <a:ea typeface="Cy Grotesk Wide Semi-Bold"/>
                <a:cs typeface="Cy Grotesk Wide Semi-Bold"/>
                <a:sym typeface="Cy Grotesk Wide Semi-Bold"/>
              </a:rPr>
              <a:t>La prévalence des besoins</a:t>
            </a:r>
          </a:p>
        </p:txBody>
      </p:sp>
      <p:grpSp>
        <p:nvGrpSpPr>
          <p:cNvPr id="17" name="Groupe 16">
            <a:extLst>
              <a:ext uri="{FF2B5EF4-FFF2-40B4-BE49-F238E27FC236}">
                <a16:creationId xmlns:a16="http://schemas.microsoft.com/office/drawing/2014/main" id="{ACE33DD1-B30B-B40C-EA52-7116D4AEA803}"/>
              </a:ext>
            </a:extLst>
          </p:cNvPr>
          <p:cNvGrpSpPr/>
          <p:nvPr/>
        </p:nvGrpSpPr>
        <p:grpSpPr>
          <a:xfrm>
            <a:off x="10439400" y="6804113"/>
            <a:ext cx="2463308" cy="2492819"/>
            <a:chOff x="10439400" y="6804113"/>
            <a:chExt cx="2463308" cy="2492819"/>
          </a:xfrm>
        </p:grpSpPr>
        <p:sp>
          <p:nvSpPr>
            <p:cNvPr id="7" name="Ellipse 6">
              <a:extLst>
                <a:ext uri="{FF2B5EF4-FFF2-40B4-BE49-F238E27FC236}">
                  <a16:creationId xmlns:a16="http://schemas.microsoft.com/office/drawing/2014/main" id="{389CABEC-BEC6-AA62-B0A5-11B796C6E42E}"/>
                </a:ext>
              </a:extLst>
            </p:cNvPr>
            <p:cNvSpPr/>
            <p:nvPr/>
          </p:nvSpPr>
          <p:spPr>
            <a:xfrm>
              <a:off x="10439400" y="6804113"/>
              <a:ext cx="1719942" cy="1768387"/>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700">
                <a:ln w="28575">
                  <a:solidFill>
                    <a:schemeClr val="tx1"/>
                  </a:solidFill>
                </a:ln>
              </a:endParaRPr>
            </a:p>
          </p:txBody>
        </p:sp>
        <p:cxnSp>
          <p:nvCxnSpPr>
            <p:cNvPr id="8" name="Connecteur droit avec flèche 7">
              <a:extLst>
                <a:ext uri="{FF2B5EF4-FFF2-40B4-BE49-F238E27FC236}">
                  <a16:creationId xmlns:a16="http://schemas.microsoft.com/office/drawing/2014/main" id="{211B83D9-E1AF-2785-13C9-0F1CA5050C1E}"/>
                </a:ext>
              </a:extLst>
            </p:cNvPr>
            <p:cNvCxnSpPr>
              <a:cxnSpLocks/>
            </p:cNvCxnSpPr>
            <p:nvPr/>
          </p:nvCxnSpPr>
          <p:spPr>
            <a:xfrm flipH="1" flipV="1">
              <a:off x="11887200" y="8420100"/>
              <a:ext cx="1015508" cy="876832"/>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grpSp>
        <p:nvGrpSpPr>
          <p:cNvPr id="21" name="Groupe 20">
            <a:extLst>
              <a:ext uri="{FF2B5EF4-FFF2-40B4-BE49-F238E27FC236}">
                <a16:creationId xmlns:a16="http://schemas.microsoft.com/office/drawing/2014/main" id="{D41B29B5-FE20-7B15-E1D9-B0E39D052DBE}"/>
              </a:ext>
            </a:extLst>
          </p:cNvPr>
          <p:cNvGrpSpPr/>
          <p:nvPr/>
        </p:nvGrpSpPr>
        <p:grpSpPr>
          <a:xfrm>
            <a:off x="6784888" y="6581949"/>
            <a:ext cx="1042931" cy="1474469"/>
            <a:chOff x="6784888" y="6581949"/>
            <a:chExt cx="1042931" cy="1474469"/>
          </a:xfrm>
        </p:grpSpPr>
        <p:sp>
          <p:nvSpPr>
            <p:cNvPr id="18" name="Ellipse 17">
              <a:extLst>
                <a:ext uri="{FF2B5EF4-FFF2-40B4-BE49-F238E27FC236}">
                  <a16:creationId xmlns:a16="http://schemas.microsoft.com/office/drawing/2014/main" id="{7D937EFE-6223-C052-5F00-6FAF4C1966A1}"/>
                </a:ext>
              </a:extLst>
            </p:cNvPr>
            <p:cNvSpPr/>
            <p:nvPr/>
          </p:nvSpPr>
          <p:spPr>
            <a:xfrm>
              <a:off x="7294419" y="6581949"/>
              <a:ext cx="533400" cy="444327"/>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700">
                <a:ln w="28575">
                  <a:solidFill>
                    <a:schemeClr val="tx1"/>
                  </a:solidFill>
                </a:ln>
              </a:endParaRPr>
            </a:p>
          </p:txBody>
        </p:sp>
        <p:cxnSp>
          <p:nvCxnSpPr>
            <p:cNvPr id="19" name="Connecteur droit avec flèche 18">
              <a:extLst>
                <a:ext uri="{FF2B5EF4-FFF2-40B4-BE49-F238E27FC236}">
                  <a16:creationId xmlns:a16="http://schemas.microsoft.com/office/drawing/2014/main" id="{517A3818-D61D-CBE9-DFBD-528C79F6AC6D}"/>
                </a:ext>
              </a:extLst>
            </p:cNvPr>
            <p:cNvCxnSpPr>
              <a:cxnSpLocks/>
            </p:cNvCxnSpPr>
            <p:nvPr/>
          </p:nvCxnSpPr>
          <p:spPr>
            <a:xfrm flipV="1">
              <a:off x="6784888" y="6975742"/>
              <a:ext cx="692512" cy="1080676"/>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grpSp>
        <p:nvGrpSpPr>
          <p:cNvPr id="30" name="Groupe 29">
            <a:extLst>
              <a:ext uri="{FF2B5EF4-FFF2-40B4-BE49-F238E27FC236}">
                <a16:creationId xmlns:a16="http://schemas.microsoft.com/office/drawing/2014/main" id="{0BEE16FF-9197-C3C9-8FE8-5A3D91904758}"/>
              </a:ext>
            </a:extLst>
          </p:cNvPr>
          <p:cNvGrpSpPr/>
          <p:nvPr/>
        </p:nvGrpSpPr>
        <p:grpSpPr>
          <a:xfrm>
            <a:off x="2971800" y="2816297"/>
            <a:ext cx="12164593" cy="1116728"/>
            <a:chOff x="2971800" y="2816297"/>
            <a:chExt cx="12164593" cy="1116728"/>
          </a:xfrm>
        </p:grpSpPr>
        <p:sp>
          <p:nvSpPr>
            <p:cNvPr id="26" name="Ellipse 25">
              <a:extLst>
                <a:ext uri="{FF2B5EF4-FFF2-40B4-BE49-F238E27FC236}">
                  <a16:creationId xmlns:a16="http://schemas.microsoft.com/office/drawing/2014/main" id="{6C3624EC-A6F4-1FB5-754A-96000B77C3A1}"/>
                </a:ext>
              </a:extLst>
            </p:cNvPr>
            <p:cNvSpPr/>
            <p:nvPr/>
          </p:nvSpPr>
          <p:spPr>
            <a:xfrm>
              <a:off x="9525000" y="2816297"/>
              <a:ext cx="755374" cy="1024559"/>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700">
                <a:ln w="28575">
                  <a:solidFill>
                    <a:schemeClr val="tx1"/>
                  </a:solidFill>
                </a:ln>
              </a:endParaRPr>
            </a:p>
          </p:txBody>
        </p:sp>
        <p:sp>
          <p:nvSpPr>
            <p:cNvPr id="27" name="Ellipse 26">
              <a:extLst>
                <a:ext uri="{FF2B5EF4-FFF2-40B4-BE49-F238E27FC236}">
                  <a16:creationId xmlns:a16="http://schemas.microsoft.com/office/drawing/2014/main" id="{AB8131B5-9481-C29D-2354-5E066D635AAE}"/>
                </a:ext>
              </a:extLst>
            </p:cNvPr>
            <p:cNvSpPr/>
            <p:nvPr/>
          </p:nvSpPr>
          <p:spPr>
            <a:xfrm>
              <a:off x="7827819" y="2833976"/>
              <a:ext cx="755374" cy="834059"/>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700">
                <a:ln w="28575">
                  <a:solidFill>
                    <a:schemeClr val="tx1"/>
                  </a:solidFill>
                </a:ln>
              </a:endParaRPr>
            </a:p>
          </p:txBody>
        </p:sp>
        <p:sp>
          <p:nvSpPr>
            <p:cNvPr id="28" name="Ellipse 27">
              <a:extLst>
                <a:ext uri="{FF2B5EF4-FFF2-40B4-BE49-F238E27FC236}">
                  <a16:creationId xmlns:a16="http://schemas.microsoft.com/office/drawing/2014/main" id="{1266EC4F-3CDD-6DEF-5C5E-05C3AC9C059F}"/>
                </a:ext>
              </a:extLst>
            </p:cNvPr>
            <p:cNvSpPr/>
            <p:nvPr/>
          </p:nvSpPr>
          <p:spPr>
            <a:xfrm>
              <a:off x="2971800" y="3006797"/>
              <a:ext cx="755374" cy="834059"/>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700">
                <a:ln w="28575">
                  <a:solidFill>
                    <a:schemeClr val="tx1"/>
                  </a:solidFill>
                </a:ln>
              </a:endParaRPr>
            </a:p>
          </p:txBody>
        </p:sp>
        <p:sp>
          <p:nvSpPr>
            <p:cNvPr id="29" name="Ellipse 28">
              <a:extLst>
                <a:ext uri="{FF2B5EF4-FFF2-40B4-BE49-F238E27FC236}">
                  <a16:creationId xmlns:a16="http://schemas.microsoft.com/office/drawing/2014/main" id="{351E2673-1A42-84CB-E1D9-6D267FAC20F9}"/>
                </a:ext>
              </a:extLst>
            </p:cNvPr>
            <p:cNvSpPr/>
            <p:nvPr/>
          </p:nvSpPr>
          <p:spPr>
            <a:xfrm>
              <a:off x="14381019" y="3098966"/>
              <a:ext cx="755374" cy="834059"/>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700">
                <a:ln w="28575">
                  <a:solidFill>
                    <a:schemeClr val="tx1"/>
                  </a:solidFill>
                </a:ln>
              </a:endParaRPr>
            </a:p>
          </p:txBody>
        </p:sp>
      </p:grpSp>
    </p:spTree>
    <p:extLst>
      <p:ext uri="{BB962C8B-B14F-4D97-AF65-F5344CB8AC3E}">
        <p14:creationId xmlns:p14="http://schemas.microsoft.com/office/powerpoint/2010/main" val="307079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a:extLst>
            <a:ext uri="{FF2B5EF4-FFF2-40B4-BE49-F238E27FC236}">
              <a16:creationId xmlns:a16="http://schemas.microsoft.com/office/drawing/2014/main" id="{B8EE2312-A8CE-A5C0-7AC3-49324B81D777}"/>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3DEC6BBF-ED67-029D-68F8-B10BBD86E382}"/>
              </a:ext>
            </a:extLst>
          </p:cNvPr>
          <p:cNvSpPr/>
          <p:nvPr/>
        </p:nvSpPr>
        <p:spPr>
          <a:xfrm>
            <a:off x="9794009" y="9047480"/>
            <a:ext cx="445016" cy="0"/>
          </a:xfrm>
          <a:prstGeom prst="line">
            <a:avLst/>
          </a:prstGeom>
          <a:ln w="38100" cap="flat">
            <a:solidFill>
              <a:srgbClr val="F4DEB8"/>
            </a:solidFill>
            <a:prstDash val="solid"/>
            <a:headEnd type="none" w="sm" len="sm"/>
            <a:tailEnd type="none" w="sm" len="sm"/>
          </a:ln>
        </p:spPr>
        <p:txBody>
          <a:bodyPr/>
          <a:lstStyle/>
          <a:p>
            <a:endParaRPr lang="fr-FR"/>
          </a:p>
        </p:txBody>
      </p:sp>
      <p:sp>
        <p:nvSpPr>
          <p:cNvPr id="4" name="AutoShape 4">
            <a:extLst>
              <a:ext uri="{FF2B5EF4-FFF2-40B4-BE49-F238E27FC236}">
                <a16:creationId xmlns:a16="http://schemas.microsoft.com/office/drawing/2014/main" id="{600B5C33-8569-DE3C-87DD-80B197FCBCF9}"/>
              </a:ext>
            </a:extLst>
          </p:cNvPr>
          <p:cNvSpPr/>
          <p:nvPr/>
        </p:nvSpPr>
        <p:spPr>
          <a:xfrm>
            <a:off x="8048975" y="9047480"/>
            <a:ext cx="445016" cy="0"/>
          </a:xfrm>
          <a:prstGeom prst="line">
            <a:avLst/>
          </a:prstGeom>
          <a:ln w="38100" cap="flat">
            <a:solidFill>
              <a:srgbClr val="F4DEB8"/>
            </a:solidFill>
            <a:prstDash val="solid"/>
            <a:headEnd type="none" w="sm" len="sm"/>
            <a:tailEnd type="none" w="sm" len="sm"/>
          </a:ln>
        </p:spPr>
        <p:txBody>
          <a:bodyPr/>
          <a:lstStyle/>
          <a:p>
            <a:endParaRPr lang="fr-FR"/>
          </a:p>
        </p:txBody>
      </p:sp>
      <p:sp>
        <p:nvSpPr>
          <p:cNvPr id="5" name="Freeform 5">
            <a:extLst>
              <a:ext uri="{FF2B5EF4-FFF2-40B4-BE49-F238E27FC236}">
                <a16:creationId xmlns:a16="http://schemas.microsoft.com/office/drawing/2014/main" id="{C6F467FA-811D-2622-8068-70CEEB43E8EA}"/>
              </a:ext>
            </a:extLst>
          </p:cNvPr>
          <p:cNvSpPr/>
          <p:nvPr/>
        </p:nvSpPr>
        <p:spPr>
          <a:xfrm rot="-672670">
            <a:off x="-91468" y="7802811"/>
            <a:ext cx="3739404" cy="5289889"/>
          </a:xfrm>
          <a:custGeom>
            <a:avLst/>
            <a:gdLst/>
            <a:ahLst/>
            <a:cxnLst/>
            <a:rect l="l" t="t" r="r" b="b"/>
            <a:pathLst>
              <a:path w="3739404" h="5289889">
                <a:moveTo>
                  <a:pt x="0" y="0"/>
                </a:moveTo>
                <a:lnTo>
                  <a:pt x="3739404" y="0"/>
                </a:lnTo>
                <a:lnTo>
                  <a:pt x="3739404" y="5289889"/>
                </a:lnTo>
                <a:lnTo>
                  <a:pt x="0" y="5289889"/>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fr-FR"/>
          </a:p>
        </p:txBody>
      </p:sp>
      <p:sp>
        <p:nvSpPr>
          <p:cNvPr id="6" name="Freeform 6">
            <a:extLst>
              <a:ext uri="{FF2B5EF4-FFF2-40B4-BE49-F238E27FC236}">
                <a16:creationId xmlns:a16="http://schemas.microsoft.com/office/drawing/2014/main" id="{1C86E344-C067-4A58-FE9E-36CA1AF84C31}"/>
              </a:ext>
            </a:extLst>
          </p:cNvPr>
          <p:cNvSpPr/>
          <p:nvPr/>
        </p:nvSpPr>
        <p:spPr>
          <a:xfrm rot="671999" flipH="1">
            <a:off x="14640498" y="7802811"/>
            <a:ext cx="3739404" cy="5289889"/>
          </a:xfrm>
          <a:custGeom>
            <a:avLst/>
            <a:gdLst/>
            <a:ahLst/>
            <a:cxnLst/>
            <a:rect l="l" t="t" r="r" b="b"/>
            <a:pathLst>
              <a:path w="3739404" h="5289889">
                <a:moveTo>
                  <a:pt x="3739405" y="0"/>
                </a:moveTo>
                <a:lnTo>
                  <a:pt x="0" y="0"/>
                </a:lnTo>
                <a:lnTo>
                  <a:pt x="0" y="5289889"/>
                </a:lnTo>
                <a:lnTo>
                  <a:pt x="3739405" y="5289889"/>
                </a:lnTo>
                <a:lnTo>
                  <a:pt x="3739405"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fr-FR"/>
          </a:p>
        </p:txBody>
      </p:sp>
      <p:sp>
        <p:nvSpPr>
          <p:cNvPr id="7" name="Freeform 7">
            <a:extLst>
              <a:ext uri="{FF2B5EF4-FFF2-40B4-BE49-F238E27FC236}">
                <a16:creationId xmlns:a16="http://schemas.microsoft.com/office/drawing/2014/main" id="{DBB189CB-DF00-899A-E38B-3FF0E89F7FC9}"/>
              </a:ext>
            </a:extLst>
          </p:cNvPr>
          <p:cNvSpPr/>
          <p:nvPr/>
        </p:nvSpPr>
        <p:spPr>
          <a:xfrm rot="-2002731">
            <a:off x="-2804946" y="1662851"/>
            <a:ext cx="4469824" cy="3868429"/>
          </a:xfrm>
          <a:custGeom>
            <a:avLst/>
            <a:gdLst/>
            <a:ahLst/>
            <a:cxnLst/>
            <a:rect l="l" t="t" r="r" b="b"/>
            <a:pathLst>
              <a:path w="4469824" h="3868429">
                <a:moveTo>
                  <a:pt x="0" y="0"/>
                </a:moveTo>
                <a:lnTo>
                  <a:pt x="4469824" y="0"/>
                </a:lnTo>
                <a:lnTo>
                  <a:pt x="4469824" y="3868430"/>
                </a:lnTo>
                <a:lnTo>
                  <a:pt x="0" y="386843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fr-FR"/>
          </a:p>
        </p:txBody>
      </p:sp>
      <p:sp>
        <p:nvSpPr>
          <p:cNvPr id="8" name="Freeform 8">
            <a:extLst>
              <a:ext uri="{FF2B5EF4-FFF2-40B4-BE49-F238E27FC236}">
                <a16:creationId xmlns:a16="http://schemas.microsoft.com/office/drawing/2014/main" id="{8A84511A-3808-E8AA-12A4-8578473F7556}"/>
              </a:ext>
            </a:extLst>
          </p:cNvPr>
          <p:cNvSpPr/>
          <p:nvPr/>
        </p:nvSpPr>
        <p:spPr>
          <a:xfrm rot="2283914">
            <a:off x="15423810" y="-1237927"/>
            <a:ext cx="4469824" cy="3868429"/>
          </a:xfrm>
          <a:custGeom>
            <a:avLst/>
            <a:gdLst/>
            <a:ahLst/>
            <a:cxnLst/>
            <a:rect l="l" t="t" r="r" b="b"/>
            <a:pathLst>
              <a:path w="4469824" h="3868429">
                <a:moveTo>
                  <a:pt x="0" y="0"/>
                </a:moveTo>
                <a:lnTo>
                  <a:pt x="4469824" y="0"/>
                </a:lnTo>
                <a:lnTo>
                  <a:pt x="4469824" y="3868429"/>
                </a:lnTo>
                <a:lnTo>
                  <a:pt x="0" y="386842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fr-FR"/>
          </a:p>
        </p:txBody>
      </p:sp>
      <p:sp>
        <p:nvSpPr>
          <p:cNvPr id="10" name="TextBox 10">
            <a:extLst>
              <a:ext uri="{FF2B5EF4-FFF2-40B4-BE49-F238E27FC236}">
                <a16:creationId xmlns:a16="http://schemas.microsoft.com/office/drawing/2014/main" id="{7AF4156A-85C3-8B33-0BE9-1B45500D7899}"/>
              </a:ext>
            </a:extLst>
          </p:cNvPr>
          <p:cNvSpPr txBox="1"/>
          <p:nvPr/>
        </p:nvSpPr>
        <p:spPr>
          <a:xfrm>
            <a:off x="676971" y="218403"/>
            <a:ext cx="14744008" cy="1192634"/>
          </a:xfrm>
          <a:prstGeom prst="rect">
            <a:avLst/>
          </a:prstGeom>
        </p:spPr>
        <p:txBody>
          <a:bodyPr wrap="square" lIns="0" tIns="0" rIns="0" bIns="0" rtlCol="0" anchor="t">
            <a:spAutoFit/>
          </a:bodyPr>
          <a:lstStyle/>
          <a:p>
            <a:pPr algn="ctr">
              <a:lnSpc>
                <a:spcPts val="9239"/>
              </a:lnSpc>
            </a:pPr>
            <a:r>
              <a:rPr lang="fr-CA" sz="8000" spc="300" noProof="1">
                <a:solidFill>
                  <a:srgbClr val="5C745C"/>
                </a:solidFill>
                <a:latin typeface="TT Lovelies Script"/>
                <a:ea typeface="TT Lovelies Script"/>
                <a:cs typeface="TT Lovelies Script"/>
                <a:sym typeface="TT Lovelies Script"/>
              </a:rPr>
              <a:t>Des questions souvent reçues</a:t>
            </a:r>
          </a:p>
        </p:txBody>
      </p:sp>
      <p:sp>
        <p:nvSpPr>
          <p:cNvPr id="11" name="TextBox 11">
            <a:extLst>
              <a:ext uri="{FF2B5EF4-FFF2-40B4-BE49-F238E27FC236}">
                <a16:creationId xmlns:a16="http://schemas.microsoft.com/office/drawing/2014/main" id="{AE568AAA-2403-7721-04FC-6204B992127A}"/>
              </a:ext>
            </a:extLst>
          </p:cNvPr>
          <p:cNvSpPr txBox="1"/>
          <p:nvPr/>
        </p:nvSpPr>
        <p:spPr>
          <a:xfrm>
            <a:off x="8493991" y="8808085"/>
            <a:ext cx="1300018" cy="461665"/>
          </a:xfrm>
          <a:prstGeom prst="rect">
            <a:avLst/>
          </a:prstGeom>
        </p:spPr>
        <p:txBody>
          <a:bodyPr lIns="0" tIns="0" rIns="0" bIns="0" rtlCol="0" anchor="t">
            <a:spAutoFit/>
          </a:bodyPr>
          <a:lstStyle/>
          <a:p>
            <a:pPr algn="ctr">
              <a:lnSpc>
                <a:spcPts val="3640"/>
              </a:lnSpc>
            </a:pPr>
            <a:r>
              <a:rPr lang="en-US" sz="2800" spc="28" dirty="0">
                <a:solidFill>
                  <a:srgbClr val="141724"/>
                </a:solidFill>
                <a:latin typeface="MuktaMahee Bold"/>
                <a:ea typeface="MuktaMahee Bold"/>
                <a:cs typeface="MuktaMahee Bold"/>
                <a:sym typeface="Mukta Mahee"/>
              </a:rPr>
              <a:t>Page 28</a:t>
            </a:r>
          </a:p>
        </p:txBody>
      </p:sp>
      <p:sp>
        <p:nvSpPr>
          <p:cNvPr id="12" name="Freeform 12">
            <a:extLst>
              <a:ext uri="{FF2B5EF4-FFF2-40B4-BE49-F238E27FC236}">
                <a16:creationId xmlns:a16="http://schemas.microsoft.com/office/drawing/2014/main" id="{E89732EB-AE33-8C58-58A3-27E084BC128A}"/>
              </a:ext>
            </a:extLst>
          </p:cNvPr>
          <p:cNvSpPr/>
          <p:nvPr/>
        </p:nvSpPr>
        <p:spPr>
          <a:xfrm rot="-5623371">
            <a:off x="-1083970" y="2824877"/>
            <a:ext cx="2167940" cy="2323044"/>
          </a:xfrm>
          <a:custGeom>
            <a:avLst/>
            <a:gdLst/>
            <a:ahLst/>
            <a:cxnLst/>
            <a:rect l="l" t="t" r="r" b="b"/>
            <a:pathLst>
              <a:path w="2167940" h="2323044">
                <a:moveTo>
                  <a:pt x="0" y="0"/>
                </a:moveTo>
                <a:lnTo>
                  <a:pt x="2167940" y="0"/>
                </a:lnTo>
                <a:lnTo>
                  <a:pt x="2167940" y="2323044"/>
                </a:lnTo>
                <a:lnTo>
                  <a:pt x="0" y="232304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fr-FR"/>
          </a:p>
        </p:txBody>
      </p:sp>
      <p:sp>
        <p:nvSpPr>
          <p:cNvPr id="13" name="Freeform 13">
            <a:extLst>
              <a:ext uri="{FF2B5EF4-FFF2-40B4-BE49-F238E27FC236}">
                <a16:creationId xmlns:a16="http://schemas.microsoft.com/office/drawing/2014/main" id="{8D6EEF52-50EB-89DA-0691-717BB35160A4}"/>
              </a:ext>
            </a:extLst>
          </p:cNvPr>
          <p:cNvSpPr/>
          <p:nvPr/>
        </p:nvSpPr>
        <p:spPr>
          <a:xfrm rot="1123467">
            <a:off x="15555497" y="-764748"/>
            <a:ext cx="2167940" cy="2323044"/>
          </a:xfrm>
          <a:custGeom>
            <a:avLst/>
            <a:gdLst/>
            <a:ahLst/>
            <a:cxnLst/>
            <a:rect l="l" t="t" r="r" b="b"/>
            <a:pathLst>
              <a:path w="2167940" h="2323044">
                <a:moveTo>
                  <a:pt x="0" y="0"/>
                </a:moveTo>
                <a:lnTo>
                  <a:pt x="2167940" y="0"/>
                </a:lnTo>
                <a:lnTo>
                  <a:pt x="2167940" y="2323044"/>
                </a:lnTo>
                <a:lnTo>
                  <a:pt x="0" y="232304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fr-FR"/>
          </a:p>
        </p:txBody>
      </p:sp>
      <p:sp>
        <p:nvSpPr>
          <p:cNvPr id="14" name="Freeform 4">
            <a:extLst>
              <a:ext uri="{FF2B5EF4-FFF2-40B4-BE49-F238E27FC236}">
                <a16:creationId xmlns:a16="http://schemas.microsoft.com/office/drawing/2014/main" id="{71CD6906-574D-8F83-8738-E932E67C6A05}"/>
              </a:ext>
            </a:extLst>
          </p:cNvPr>
          <p:cNvSpPr/>
          <p:nvPr/>
        </p:nvSpPr>
        <p:spPr>
          <a:xfrm rot="-131734">
            <a:off x="1239486" y="2532531"/>
            <a:ext cx="8856625" cy="4171914"/>
          </a:xfrm>
          <a:custGeom>
            <a:avLst/>
            <a:gdLst/>
            <a:ahLst/>
            <a:cxnLst/>
            <a:rect l="l" t="t" r="r" b="b"/>
            <a:pathLst>
              <a:path w="6965277" h="2265454">
                <a:moveTo>
                  <a:pt x="0" y="0"/>
                </a:moveTo>
                <a:lnTo>
                  <a:pt x="6965278" y="0"/>
                </a:lnTo>
                <a:lnTo>
                  <a:pt x="6965278" y="2265454"/>
                </a:lnTo>
                <a:lnTo>
                  <a:pt x="0" y="2265454"/>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fr-FR"/>
          </a:p>
        </p:txBody>
      </p:sp>
      <p:sp>
        <p:nvSpPr>
          <p:cNvPr id="15" name="TextBox 7">
            <a:extLst>
              <a:ext uri="{FF2B5EF4-FFF2-40B4-BE49-F238E27FC236}">
                <a16:creationId xmlns:a16="http://schemas.microsoft.com/office/drawing/2014/main" id="{2D31B7FE-3A43-1A05-252E-F104D195D97A}"/>
              </a:ext>
            </a:extLst>
          </p:cNvPr>
          <p:cNvSpPr txBox="1"/>
          <p:nvPr/>
        </p:nvSpPr>
        <p:spPr>
          <a:xfrm>
            <a:off x="2036504" y="4381500"/>
            <a:ext cx="7047328" cy="1013739"/>
          </a:xfrm>
          <a:prstGeom prst="rect">
            <a:avLst/>
          </a:prstGeom>
        </p:spPr>
        <p:txBody>
          <a:bodyPr wrap="square" lIns="0" tIns="0" rIns="0" bIns="0" rtlCol="0" anchor="t">
            <a:spAutoFit/>
          </a:bodyPr>
          <a:lstStyle/>
          <a:p>
            <a:pPr algn="ctr">
              <a:lnSpc>
                <a:spcPts val="3900"/>
              </a:lnSpc>
            </a:pPr>
            <a:r>
              <a:rPr lang="fr-CA" sz="3600" spc="30" noProof="1">
                <a:solidFill>
                  <a:srgbClr val="141724"/>
                </a:solidFill>
                <a:latin typeface="MuktaMahee Bold"/>
                <a:ea typeface="MuktaMahee Bold"/>
                <a:cs typeface="MuktaMahee Bold"/>
                <a:sym typeface="Mukta Mahee"/>
              </a:rPr>
              <a:t>Quelles sont les ressources faciles à donner aux ME pour les aider ?</a:t>
            </a:r>
          </a:p>
        </p:txBody>
      </p:sp>
      <p:pic>
        <p:nvPicPr>
          <p:cNvPr id="16" name="Image 15">
            <a:extLst>
              <a:ext uri="{FF2B5EF4-FFF2-40B4-BE49-F238E27FC236}">
                <a16:creationId xmlns:a16="http://schemas.microsoft.com/office/drawing/2014/main" id="{E56B0AD4-26E3-AC62-BF1A-AD05BC1E1021}"/>
              </a:ext>
            </a:extLst>
          </p:cNvPr>
          <p:cNvPicPr>
            <a:picLocks noChangeAspect="1"/>
          </p:cNvPicPr>
          <p:nvPr/>
        </p:nvPicPr>
        <p:blipFill>
          <a:blip r:embed="rId10"/>
          <a:srcRect t="4594" b="8886"/>
          <a:stretch>
            <a:fillRect/>
          </a:stretch>
        </p:blipFill>
        <p:spPr>
          <a:xfrm>
            <a:off x="10832308" y="2449531"/>
            <a:ext cx="3274069" cy="4249102"/>
          </a:xfrm>
          <a:prstGeom prst="rect">
            <a:avLst/>
          </a:prstGeom>
          <a:ln w="28575">
            <a:solidFill>
              <a:srgbClr val="F4DFB8"/>
            </a:solidFill>
          </a:ln>
        </p:spPr>
      </p:pic>
      <p:pic>
        <p:nvPicPr>
          <p:cNvPr id="17" name="Image 16">
            <a:extLst>
              <a:ext uri="{FF2B5EF4-FFF2-40B4-BE49-F238E27FC236}">
                <a16:creationId xmlns:a16="http://schemas.microsoft.com/office/drawing/2014/main" id="{40315846-7CDB-C1C2-1892-1AB95760689B}"/>
              </a:ext>
            </a:extLst>
          </p:cNvPr>
          <p:cNvPicPr>
            <a:picLocks noChangeAspect="1"/>
          </p:cNvPicPr>
          <p:nvPr/>
        </p:nvPicPr>
        <p:blipFill>
          <a:blip r:embed="rId11"/>
          <a:stretch>
            <a:fillRect/>
          </a:stretch>
        </p:blipFill>
        <p:spPr>
          <a:xfrm>
            <a:off x="14600445" y="4170551"/>
            <a:ext cx="2837417" cy="4249102"/>
          </a:xfrm>
          <a:prstGeom prst="rect">
            <a:avLst/>
          </a:prstGeom>
          <a:ln w="28575">
            <a:solidFill>
              <a:srgbClr val="F4DFB8"/>
            </a:solidFill>
          </a:ln>
        </p:spPr>
      </p:pic>
    </p:spTree>
    <p:extLst>
      <p:ext uri="{BB962C8B-B14F-4D97-AF65-F5344CB8AC3E}">
        <p14:creationId xmlns:p14="http://schemas.microsoft.com/office/powerpoint/2010/main" val="233843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a:extLst>
            <a:ext uri="{FF2B5EF4-FFF2-40B4-BE49-F238E27FC236}">
              <a16:creationId xmlns:a16="http://schemas.microsoft.com/office/drawing/2014/main" id="{BC16DFE0-8D34-AF87-F48E-CC2D38732074}"/>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CA3DD01B-F0BA-8CB3-2878-FC8A7ADE6B0E}"/>
              </a:ext>
            </a:extLst>
          </p:cNvPr>
          <p:cNvSpPr/>
          <p:nvPr/>
        </p:nvSpPr>
        <p:spPr>
          <a:xfrm>
            <a:off x="16369268" y="2867377"/>
            <a:ext cx="890032" cy="0"/>
          </a:xfrm>
          <a:prstGeom prst="line">
            <a:avLst/>
          </a:prstGeom>
          <a:ln w="38100" cap="flat">
            <a:solidFill>
              <a:srgbClr val="F4DEB8"/>
            </a:solidFill>
            <a:prstDash val="solid"/>
            <a:headEnd type="none" w="sm" len="sm"/>
            <a:tailEnd type="none" w="sm" len="sm"/>
          </a:ln>
        </p:spPr>
        <p:txBody>
          <a:bodyPr/>
          <a:lstStyle/>
          <a:p>
            <a:endParaRPr lang="fr-CA" dirty="0"/>
          </a:p>
        </p:txBody>
      </p:sp>
      <p:sp>
        <p:nvSpPr>
          <p:cNvPr id="3" name="Freeform 3">
            <a:extLst>
              <a:ext uri="{FF2B5EF4-FFF2-40B4-BE49-F238E27FC236}">
                <a16:creationId xmlns:a16="http://schemas.microsoft.com/office/drawing/2014/main" id="{BAE80C05-D9B2-578A-606B-DF0ACAB01778}"/>
              </a:ext>
            </a:extLst>
          </p:cNvPr>
          <p:cNvSpPr/>
          <p:nvPr/>
        </p:nvSpPr>
        <p:spPr>
          <a:xfrm rot="-933232" flipV="1">
            <a:off x="920412" y="2396858"/>
            <a:ext cx="2767675" cy="2696227"/>
          </a:xfrm>
          <a:custGeom>
            <a:avLst/>
            <a:gdLst/>
            <a:ahLst/>
            <a:cxnLst/>
            <a:rect l="l" t="t" r="r" b="b"/>
            <a:pathLst>
              <a:path w="2767675" h="2696227">
                <a:moveTo>
                  <a:pt x="0" y="2696227"/>
                </a:moveTo>
                <a:lnTo>
                  <a:pt x="2767674" y="2696227"/>
                </a:lnTo>
                <a:lnTo>
                  <a:pt x="2767674" y="0"/>
                </a:lnTo>
                <a:lnTo>
                  <a:pt x="0" y="0"/>
                </a:lnTo>
                <a:lnTo>
                  <a:pt x="0" y="269622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dirty="0"/>
          </a:p>
        </p:txBody>
      </p:sp>
      <p:sp>
        <p:nvSpPr>
          <p:cNvPr id="4" name="Freeform 4">
            <a:extLst>
              <a:ext uri="{FF2B5EF4-FFF2-40B4-BE49-F238E27FC236}">
                <a16:creationId xmlns:a16="http://schemas.microsoft.com/office/drawing/2014/main" id="{5ACE1CF5-0A04-E33F-3A1E-AEE70A9ECFD6}"/>
              </a:ext>
            </a:extLst>
          </p:cNvPr>
          <p:cNvSpPr/>
          <p:nvPr/>
        </p:nvSpPr>
        <p:spPr>
          <a:xfrm>
            <a:off x="6503772" y="2701910"/>
            <a:ext cx="857250" cy="857250"/>
          </a:xfrm>
          <a:custGeom>
            <a:avLst/>
            <a:gdLst/>
            <a:ahLst/>
            <a:cxnLst/>
            <a:rect l="l" t="t" r="r" b="b"/>
            <a:pathLst>
              <a:path w="857250" h="857250">
                <a:moveTo>
                  <a:pt x="0" y="0"/>
                </a:moveTo>
                <a:lnTo>
                  <a:pt x="857250" y="0"/>
                </a:lnTo>
                <a:lnTo>
                  <a:pt x="857250" y="857250"/>
                </a:lnTo>
                <a:lnTo>
                  <a:pt x="0" y="85725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fr-CA" dirty="0"/>
          </a:p>
        </p:txBody>
      </p:sp>
      <p:sp>
        <p:nvSpPr>
          <p:cNvPr id="5" name="Freeform 5">
            <a:extLst>
              <a:ext uri="{FF2B5EF4-FFF2-40B4-BE49-F238E27FC236}">
                <a16:creationId xmlns:a16="http://schemas.microsoft.com/office/drawing/2014/main" id="{2A0C9742-DA3A-8814-88DB-F1ED27FCD669}"/>
              </a:ext>
            </a:extLst>
          </p:cNvPr>
          <p:cNvSpPr/>
          <p:nvPr/>
        </p:nvSpPr>
        <p:spPr>
          <a:xfrm>
            <a:off x="11707127" y="2770585"/>
            <a:ext cx="857250" cy="928125"/>
          </a:xfrm>
          <a:custGeom>
            <a:avLst/>
            <a:gdLst/>
            <a:ahLst/>
            <a:cxnLst/>
            <a:rect l="l" t="t" r="r" b="b"/>
            <a:pathLst>
              <a:path w="857250" h="928125">
                <a:moveTo>
                  <a:pt x="0" y="0"/>
                </a:moveTo>
                <a:lnTo>
                  <a:pt x="857250" y="0"/>
                </a:lnTo>
                <a:lnTo>
                  <a:pt x="857250" y="928125"/>
                </a:lnTo>
                <a:lnTo>
                  <a:pt x="0" y="92812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fr-CA" dirty="0"/>
          </a:p>
        </p:txBody>
      </p:sp>
      <p:sp>
        <p:nvSpPr>
          <p:cNvPr id="8" name="Freeform 8">
            <a:extLst>
              <a:ext uri="{FF2B5EF4-FFF2-40B4-BE49-F238E27FC236}">
                <a16:creationId xmlns:a16="http://schemas.microsoft.com/office/drawing/2014/main" id="{248A821E-AC5F-D429-0F5B-2695988139B3}"/>
              </a:ext>
            </a:extLst>
          </p:cNvPr>
          <p:cNvSpPr/>
          <p:nvPr/>
        </p:nvSpPr>
        <p:spPr>
          <a:xfrm rot="-10464619" flipH="1">
            <a:off x="-2910870" y="7170707"/>
            <a:ext cx="7273993" cy="5082605"/>
          </a:xfrm>
          <a:custGeom>
            <a:avLst/>
            <a:gdLst/>
            <a:ahLst/>
            <a:cxnLst/>
            <a:rect l="l" t="t" r="r" b="b"/>
            <a:pathLst>
              <a:path w="7273993" h="5082605">
                <a:moveTo>
                  <a:pt x="7273992" y="0"/>
                </a:moveTo>
                <a:lnTo>
                  <a:pt x="0" y="0"/>
                </a:lnTo>
                <a:lnTo>
                  <a:pt x="0" y="5082606"/>
                </a:lnTo>
                <a:lnTo>
                  <a:pt x="7273992" y="5082606"/>
                </a:lnTo>
                <a:lnTo>
                  <a:pt x="7273992"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fr-CA" dirty="0"/>
          </a:p>
        </p:txBody>
      </p:sp>
      <p:sp>
        <p:nvSpPr>
          <p:cNvPr id="9" name="Freeform 9">
            <a:extLst>
              <a:ext uri="{FF2B5EF4-FFF2-40B4-BE49-F238E27FC236}">
                <a16:creationId xmlns:a16="http://schemas.microsoft.com/office/drawing/2014/main" id="{E635050A-F3D6-E386-3C52-125C9DB34632}"/>
              </a:ext>
            </a:extLst>
          </p:cNvPr>
          <p:cNvSpPr/>
          <p:nvPr/>
        </p:nvSpPr>
        <p:spPr>
          <a:xfrm rot="-3020274">
            <a:off x="14515750" y="8032008"/>
            <a:ext cx="6111783" cy="5018524"/>
          </a:xfrm>
          <a:custGeom>
            <a:avLst/>
            <a:gdLst/>
            <a:ahLst/>
            <a:cxnLst/>
            <a:rect l="l" t="t" r="r" b="b"/>
            <a:pathLst>
              <a:path w="6111783" h="5018524">
                <a:moveTo>
                  <a:pt x="0" y="0"/>
                </a:moveTo>
                <a:lnTo>
                  <a:pt x="6111783" y="0"/>
                </a:lnTo>
                <a:lnTo>
                  <a:pt x="6111783" y="5018523"/>
                </a:lnTo>
                <a:lnTo>
                  <a:pt x="0" y="5018523"/>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fr-CA" dirty="0"/>
          </a:p>
        </p:txBody>
      </p:sp>
      <p:sp>
        <p:nvSpPr>
          <p:cNvPr id="11" name="TextBox 11">
            <a:extLst>
              <a:ext uri="{FF2B5EF4-FFF2-40B4-BE49-F238E27FC236}">
                <a16:creationId xmlns:a16="http://schemas.microsoft.com/office/drawing/2014/main" id="{757ECB3F-2DC5-C95B-2F72-56C6228C9A0B}"/>
              </a:ext>
            </a:extLst>
          </p:cNvPr>
          <p:cNvSpPr txBox="1"/>
          <p:nvPr/>
        </p:nvSpPr>
        <p:spPr>
          <a:xfrm>
            <a:off x="1028700" y="895350"/>
            <a:ext cx="8115300" cy="1179810"/>
          </a:xfrm>
          <a:prstGeom prst="rect">
            <a:avLst/>
          </a:prstGeom>
        </p:spPr>
        <p:txBody>
          <a:bodyPr lIns="0" tIns="0" rIns="0" bIns="0" rtlCol="0" anchor="t">
            <a:spAutoFit/>
          </a:bodyPr>
          <a:lstStyle/>
          <a:p>
            <a:pPr algn="l">
              <a:lnSpc>
                <a:spcPts val="9239"/>
              </a:lnSpc>
            </a:pPr>
            <a:r>
              <a:rPr lang="fr-CA" sz="6599" noProof="1">
                <a:solidFill>
                  <a:srgbClr val="5C745C"/>
                </a:solidFill>
                <a:latin typeface="TT Lovelies Script"/>
                <a:ea typeface="TT Lovelies Script"/>
                <a:cs typeface="TT Lovelies Script"/>
                <a:sym typeface="TT Lovelies Script"/>
              </a:rPr>
              <a:t>Qui nous sommes</a:t>
            </a:r>
          </a:p>
        </p:txBody>
      </p:sp>
      <p:sp>
        <p:nvSpPr>
          <p:cNvPr id="16" name="TextBox 16">
            <a:extLst>
              <a:ext uri="{FF2B5EF4-FFF2-40B4-BE49-F238E27FC236}">
                <a16:creationId xmlns:a16="http://schemas.microsoft.com/office/drawing/2014/main" id="{6D3D07B9-FB5C-62F3-CD99-E6333EC23BE9}"/>
              </a:ext>
            </a:extLst>
          </p:cNvPr>
          <p:cNvSpPr txBox="1"/>
          <p:nvPr/>
        </p:nvSpPr>
        <p:spPr>
          <a:xfrm>
            <a:off x="15069250" y="2627983"/>
            <a:ext cx="1300018" cy="461665"/>
          </a:xfrm>
          <a:prstGeom prst="rect">
            <a:avLst/>
          </a:prstGeom>
        </p:spPr>
        <p:txBody>
          <a:bodyPr lIns="0" tIns="0" rIns="0" bIns="0" rtlCol="0" anchor="t">
            <a:spAutoFit/>
          </a:bodyPr>
          <a:lstStyle/>
          <a:p>
            <a:pPr algn="l">
              <a:lnSpc>
                <a:spcPts val="3640"/>
              </a:lnSpc>
            </a:pPr>
            <a:r>
              <a:rPr lang="fr-CA" sz="2800" spc="28" dirty="0">
                <a:solidFill>
                  <a:srgbClr val="141724"/>
                </a:solidFill>
                <a:latin typeface="MuktaMahee Bold"/>
                <a:ea typeface="MuktaMahee Bold"/>
                <a:cs typeface="MuktaMahee Bold"/>
                <a:sym typeface="Mukta Mahee"/>
              </a:rPr>
              <a:t>Page 03</a:t>
            </a:r>
          </a:p>
        </p:txBody>
      </p:sp>
      <p:sp>
        <p:nvSpPr>
          <p:cNvPr id="17" name="Freeform 17">
            <a:extLst>
              <a:ext uri="{FF2B5EF4-FFF2-40B4-BE49-F238E27FC236}">
                <a16:creationId xmlns:a16="http://schemas.microsoft.com/office/drawing/2014/main" id="{4D9BA0BE-A990-5C1F-9B4C-3B40B6A11245}"/>
              </a:ext>
            </a:extLst>
          </p:cNvPr>
          <p:cNvSpPr/>
          <p:nvPr/>
        </p:nvSpPr>
        <p:spPr>
          <a:xfrm rot="-5623371">
            <a:off x="14500860" y="8872878"/>
            <a:ext cx="2167940" cy="2323044"/>
          </a:xfrm>
          <a:custGeom>
            <a:avLst/>
            <a:gdLst/>
            <a:ahLst/>
            <a:cxnLst/>
            <a:rect l="l" t="t" r="r" b="b"/>
            <a:pathLst>
              <a:path w="2167940" h="2323044">
                <a:moveTo>
                  <a:pt x="0" y="0"/>
                </a:moveTo>
                <a:lnTo>
                  <a:pt x="2167940" y="0"/>
                </a:lnTo>
                <a:lnTo>
                  <a:pt x="2167940" y="2323045"/>
                </a:lnTo>
                <a:lnTo>
                  <a:pt x="0" y="2323045"/>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fr-CA" dirty="0"/>
          </a:p>
        </p:txBody>
      </p:sp>
      <p:pic>
        <p:nvPicPr>
          <p:cNvPr id="18" name="Image 17">
            <a:extLst>
              <a:ext uri="{FF2B5EF4-FFF2-40B4-BE49-F238E27FC236}">
                <a16:creationId xmlns:a16="http://schemas.microsoft.com/office/drawing/2014/main" id="{8F976FD9-6828-DBEC-F36C-316373D5DCB6}"/>
              </a:ext>
            </a:extLst>
          </p:cNvPr>
          <p:cNvPicPr>
            <a:picLocks noChangeAspect="1"/>
          </p:cNvPicPr>
          <p:nvPr/>
        </p:nvPicPr>
        <p:blipFill>
          <a:blip r:embed="rId14"/>
          <a:srcRect t="4594" b="8886"/>
          <a:stretch>
            <a:fillRect/>
          </a:stretch>
        </p:blipFill>
        <p:spPr>
          <a:xfrm>
            <a:off x="5360942" y="3924300"/>
            <a:ext cx="3274069" cy="4249102"/>
          </a:xfrm>
          <a:prstGeom prst="rect">
            <a:avLst/>
          </a:prstGeom>
          <a:ln w="28575">
            <a:solidFill>
              <a:srgbClr val="F4DFB8"/>
            </a:solidFill>
          </a:ln>
        </p:spPr>
      </p:pic>
      <p:pic>
        <p:nvPicPr>
          <p:cNvPr id="19" name="Image 18">
            <a:extLst>
              <a:ext uri="{FF2B5EF4-FFF2-40B4-BE49-F238E27FC236}">
                <a16:creationId xmlns:a16="http://schemas.microsoft.com/office/drawing/2014/main" id="{690F1A60-D40C-2F65-1EBA-3207A2392612}"/>
              </a:ext>
            </a:extLst>
          </p:cNvPr>
          <p:cNvPicPr>
            <a:picLocks noChangeAspect="1"/>
          </p:cNvPicPr>
          <p:nvPr/>
        </p:nvPicPr>
        <p:blipFill>
          <a:blip r:embed="rId15"/>
          <a:stretch>
            <a:fillRect/>
          </a:stretch>
        </p:blipFill>
        <p:spPr>
          <a:xfrm>
            <a:off x="10852090" y="3924300"/>
            <a:ext cx="2837417" cy="4249102"/>
          </a:xfrm>
          <a:prstGeom prst="rect">
            <a:avLst/>
          </a:prstGeom>
          <a:ln w="28575">
            <a:solidFill>
              <a:srgbClr val="F4DFB8"/>
            </a:solidFill>
          </a:ln>
        </p:spPr>
      </p:pic>
    </p:spTree>
    <p:extLst>
      <p:ext uri="{BB962C8B-B14F-4D97-AF65-F5344CB8AC3E}">
        <p14:creationId xmlns:p14="http://schemas.microsoft.com/office/powerpoint/2010/main" val="3745068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sp>
        <p:nvSpPr>
          <p:cNvPr id="6" name="AutoShape 6"/>
          <p:cNvSpPr/>
          <p:nvPr/>
        </p:nvSpPr>
        <p:spPr>
          <a:xfrm>
            <a:off x="9794009" y="9047480"/>
            <a:ext cx="445016" cy="0"/>
          </a:xfrm>
          <a:prstGeom prst="line">
            <a:avLst/>
          </a:prstGeom>
          <a:ln w="38100" cap="flat">
            <a:solidFill>
              <a:srgbClr val="F4DEB8"/>
            </a:solidFill>
            <a:prstDash val="solid"/>
            <a:headEnd type="none" w="sm" len="sm"/>
            <a:tailEnd type="none" w="sm" len="sm"/>
          </a:ln>
        </p:spPr>
        <p:txBody>
          <a:bodyPr/>
          <a:lstStyle/>
          <a:p>
            <a:endParaRPr lang="fr-FR"/>
          </a:p>
        </p:txBody>
      </p:sp>
      <p:sp>
        <p:nvSpPr>
          <p:cNvPr id="7" name="AutoShape 7"/>
          <p:cNvSpPr/>
          <p:nvPr/>
        </p:nvSpPr>
        <p:spPr>
          <a:xfrm>
            <a:off x="8048975" y="9047480"/>
            <a:ext cx="445016" cy="0"/>
          </a:xfrm>
          <a:prstGeom prst="line">
            <a:avLst/>
          </a:prstGeom>
          <a:ln w="38100" cap="flat">
            <a:solidFill>
              <a:srgbClr val="F4DEB8"/>
            </a:solidFill>
            <a:prstDash val="solid"/>
            <a:headEnd type="none" w="sm" len="sm"/>
            <a:tailEnd type="none" w="sm" len="sm"/>
          </a:ln>
        </p:spPr>
        <p:txBody>
          <a:bodyPr/>
          <a:lstStyle/>
          <a:p>
            <a:endParaRPr lang="fr-FR"/>
          </a:p>
        </p:txBody>
      </p:sp>
      <p:sp>
        <p:nvSpPr>
          <p:cNvPr id="8" name="Freeform 8"/>
          <p:cNvSpPr/>
          <p:nvPr/>
        </p:nvSpPr>
        <p:spPr>
          <a:xfrm rot="1478522">
            <a:off x="15642209" y="7304646"/>
            <a:ext cx="3579651" cy="5400110"/>
          </a:xfrm>
          <a:custGeom>
            <a:avLst/>
            <a:gdLst/>
            <a:ahLst/>
            <a:cxnLst/>
            <a:rect l="l" t="t" r="r" b="b"/>
            <a:pathLst>
              <a:path w="3579651" h="5400110">
                <a:moveTo>
                  <a:pt x="0" y="0"/>
                </a:moveTo>
                <a:lnTo>
                  <a:pt x="3579651" y="0"/>
                </a:lnTo>
                <a:lnTo>
                  <a:pt x="3579651" y="5400110"/>
                </a:lnTo>
                <a:lnTo>
                  <a:pt x="0" y="540011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fr-FR"/>
          </a:p>
        </p:txBody>
      </p:sp>
      <p:sp>
        <p:nvSpPr>
          <p:cNvPr id="9" name="Freeform 9"/>
          <p:cNvSpPr/>
          <p:nvPr/>
        </p:nvSpPr>
        <p:spPr>
          <a:xfrm rot="-1476000" flipH="1">
            <a:off x="-935114" y="7305015"/>
            <a:ext cx="3579651" cy="5400110"/>
          </a:xfrm>
          <a:custGeom>
            <a:avLst/>
            <a:gdLst/>
            <a:ahLst/>
            <a:cxnLst/>
            <a:rect l="l" t="t" r="r" b="b"/>
            <a:pathLst>
              <a:path w="3579651" h="5400110">
                <a:moveTo>
                  <a:pt x="3579651" y="0"/>
                </a:moveTo>
                <a:lnTo>
                  <a:pt x="0" y="0"/>
                </a:lnTo>
                <a:lnTo>
                  <a:pt x="0" y="5400110"/>
                </a:lnTo>
                <a:lnTo>
                  <a:pt x="3579651" y="5400110"/>
                </a:lnTo>
                <a:lnTo>
                  <a:pt x="3579651"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fr-FR"/>
          </a:p>
        </p:txBody>
      </p:sp>
      <p:sp>
        <p:nvSpPr>
          <p:cNvPr id="10" name="Freeform 10"/>
          <p:cNvSpPr/>
          <p:nvPr/>
        </p:nvSpPr>
        <p:spPr>
          <a:xfrm rot="3952235">
            <a:off x="-3355859" y="-1267940"/>
            <a:ext cx="4856524" cy="4114800"/>
          </a:xfrm>
          <a:custGeom>
            <a:avLst/>
            <a:gdLst/>
            <a:ahLst/>
            <a:cxnLst/>
            <a:rect l="l" t="t" r="r" b="b"/>
            <a:pathLst>
              <a:path w="4856524" h="4114800">
                <a:moveTo>
                  <a:pt x="0" y="0"/>
                </a:moveTo>
                <a:lnTo>
                  <a:pt x="4856523" y="0"/>
                </a:lnTo>
                <a:lnTo>
                  <a:pt x="485652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fr-FR"/>
          </a:p>
        </p:txBody>
      </p:sp>
      <p:sp>
        <p:nvSpPr>
          <p:cNvPr id="11" name="Freeform 11"/>
          <p:cNvSpPr/>
          <p:nvPr/>
        </p:nvSpPr>
        <p:spPr>
          <a:xfrm rot="3846032">
            <a:off x="-616185" y="1485168"/>
            <a:ext cx="1232371" cy="1463939"/>
          </a:xfrm>
          <a:custGeom>
            <a:avLst/>
            <a:gdLst/>
            <a:ahLst/>
            <a:cxnLst/>
            <a:rect l="l" t="t" r="r" b="b"/>
            <a:pathLst>
              <a:path w="1232371" h="1463939">
                <a:moveTo>
                  <a:pt x="0" y="0"/>
                </a:moveTo>
                <a:lnTo>
                  <a:pt x="1232370" y="0"/>
                </a:lnTo>
                <a:lnTo>
                  <a:pt x="1232370" y="1463939"/>
                </a:lnTo>
                <a:lnTo>
                  <a:pt x="0" y="146393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12" name="Freeform 12"/>
          <p:cNvSpPr/>
          <p:nvPr/>
        </p:nvSpPr>
        <p:spPr>
          <a:xfrm>
            <a:off x="14679425" y="-2584132"/>
            <a:ext cx="4856524" cy="4114800"/>
          </a:xfrm>
          <a:custGeom>
            <a:avLst/>
            <a:gdLst/>
            <a:ahLst/>
            <a:cxnLst/>
            <a:rect l="l" t="t" r="r" b="b"/>
            <a:pathLst>
              <a:path w="4856524" h="4114800">
                <a:moveTo>
                  <a:pt x="0" y="0"/>
                </a:moveTo>
                <a:lnTo>
                  <a:pt x="4856524" y="0"/>
                </a:lnTo>
                <a:lnTo>
                  <a:pt x="485652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fr-FR"/>
          </a:p>
        </p:txBody>
      </p:sp>
      <p:sp>
        <p:nvSpPr>
          <p:cNvPr id="13" name="Freeform 13"/>
          <p:cNvSpPr/>
          <p:nvPr/>
        </p:nvSpPr>
        <p:spPr>
          <a:xfrm rot="3846032">
            <a:off x="16185150" y="636553"/>
            <a:ext cx="1232371" cy="1463939"/>
          </a:xfrm>
          <a:custGeom>
            <a:avLst/>
            <a:gdLst/>
            <a:ahLst/>
            <a:cxnLst/>
            <a:rect l="l" t="t" r="r" b="b"/>
            <a:pathLst>
              <a:path w="1232371" h="1463939">
                <a:moveTo>
                  <a:pt x="0" y="0"/>
                </a:moveTo>
                <a:lnTo>
                  <a:pt x="1232370" y="0"/>
                </a:lnTo>
                <a:lnTo>
                  <a:pt x="1232370" y="1463939"/>
                </a:lnTo>
                <a:lnTo>
                  <a:pt x="0" y="146393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15" name="TextBox 15"/>
          <p:cNvSpPr txBox="1"/>
          <p:nvPr/>
        </p:nvSpPr>
        <p:spPr>
          <a:xfrm>
            <a:off x="3084945" y="207078"/>
            <a:ext cx="12118109" cy="1179810"/>
          </a:xfrm>
          <a:prstGeom prst="rect">
            <a:avLst/>
          </a:prstGeom>
        </p:spPr>
        <p:txBody>
          <a:bodyPr wrap="square" lIns="0" tIns="0" rIns="0" bIns="0" rtlCol="0" anchor="t">
            <a:spAutoFit/>
          </a:bodyPr>
          <a:lstStyle/>
          <a:p>
            <a:pPr algn="ctr">
              <a:lnSpc>
                <a:spcPts val="9239"/>
              </a:lnSpc>
            </a:pPr>
            <a:r>
              <a:rPr lang="fr-CA" sz="6599" spc="300" noProof="1">
                <a:solidFill>
                  <a:srgbClr val="5C745C"/>
                </a:solidFill>
                <a:latin typeface="TT Lovelies Script"/>
                <a:ea typeface="TT Lovelies Script"/>
                <a:cs typeface="TT Lovelies Script"/>
                <a:sym typeface="TT Lovelies Script"/>
              </a:rPr>
              <a:t>Des interventions adaptées</a:t>
            </a:r>
          </a:p>
        </p:txBody>
      </p:sp>
      <p:sp>
        <p:nvSpPr>
          <p:cNvPr id="20" name="TextBox 20"/>
          <p:cNvSpPr txBox="1"/>
          <p:nvPr/>
        </p:nvSpPr>
        <p:spPr>
          <a:xfrm>
            <a:off x="8493991" y="8808085"/>
            <a:ext cx="1300018" cy="461665"/>
          </a:xfrm>
          <a:prstGeom prst="rect">
            <a:avLst/>
          </a:prstGeom>
        </p:spPr>
        <p:txBody>
          <a:bodyPr lIns="0" tIns="0" rIns="0" bIns="0" rtlCol="0" anchor="t">
            <a:spAutoFit/>
          </a:bodyPr>
          <a:lstStyle/>
          <a:p>
            <a:pPr algn="ctr">
              <a:lnSpc>
                <a:spcPts val="3640"/>
              </a:lnSpc>
            </a:pPr>
            <a:r>
              <a:rPr lang="en-US" sz="2800" spc="28" dirty="0">
                <a:solidFill>
                  <a:srgbClr val="141724"/>
                </a:solidFill>
                <a:latin typeface="MuktaMahee Bold"/>
                <a:ea typeface="MuktaMahee Bold"/>
                <a:cs typeface="MuktaMahee Bold"/>
                <a:sym typeface="Mukta Mahee"/>
              </a:rPr>
              <a:t>Page 29</a:t>
            </a:r>
          </a:p>
        </p:txBody>
      </p:sp>
      <p:sp>
        <p:nvSpPr>
          <p:cNvPr id="21" name="ZoneTexte 20">
            <a:extLst>
              <a:ext uri="{FF2B5EF4-FFF2-40B4-BE49-F238E27FC236}">
                <a16:creationId xmlns:a16="http://schemas.microsoft.com/office/drawing/2014/main" id="{D1FCBF61-BF20-CF96-D1BB-703BC9807194}"/>
              </a:ext>
            </a:extLst>
          </p:cNvPr>
          <p:cNvSpPr txBox="1"/>
          <p:nvPr>
            <p:custDataLst>
              <p:tags r:id="rId1"/>
            </p:custDataLst>
          </p:nvPr>
        </p:nvSpPr>
        <p:spPr>
          <a:xfrm>
            <a:off x="967630" y="1669276"/>
            <a:ext cx="17000820" cy="2923877"/>
          </a:xfrm>
          <a:prstGeom prst="rect">
            <a:avLst/>
          </a:prstGeom>
          <a:noFill/>
        </p:spPr>
        <p:txBody>
          <a:bodyPr wrap="square" rtlCol="0">
            <a:spAutoFit/>
          </a:bodyPr>
          <a:lstStyle/>
          <a:p>
            <a:pPr algn="just"/>
            <a:r>
              <a:rPr lang="fr-CA" sz="2400" b="1" dirty="0">
                <a:latin typeface="Roboto" panose="02000000000000000000" pitchFamily="2" charset="0"/>
                <a:ea typeface="Roboto" panose="02000000000000000000" pitchFamily="2" charset="0"/>
              </a:rPr>
              <a:t>Objectifs du programme :</a:t>
            </a:r>
          </a:p>
          <a:p>
            <a:pPr marL="800100" lvl="1" indent="-342900">
              <a:buFont typeface="+mj-lt"/>
              <a:buAutoNum type="arabicPeriod"/>
            </a:pPr>
            <a:r>
              <a:rPr lang="fr-FR" sz="2400" dirty="0">
                <a:latin typeface="Roboto" panose="02000000000000000000" pitchFamily="2" charset="0"/>
                <a:ea typeface="Roboto" panose="02000000000000000000" pitchFamily="2" charset="0"/>
              </a:rPr>
              <a:t>Augmenter le bien-être des </a:t>
            </a:r>
            <a:r>
              <a:rPr lang="fr-CA" sz="2400" dirty="0">
                <a:latin typeface="Roboto" panose="02000000000000000000" pitchFamily="2" charset="0"/>
                <a:ea typeface="Roboto" panose="02000000000000000000" pitchFamily="2" charset="0"/>
              </a:rPr>
              <a:t>ME </a:t>
            </a:r>
            <a:r>
              <a:rPr lang="fr-CA" sz="1200" dirty="0">
                <a:latin typeface="Roboto" panose="02000000000000000000" pitchFamily="2" charset="0"/>
                <a:ea typeface="Roboto" panose="02000000000000000000" pitchFamily="2" charset="0"/>
              </a:rPr>
              <a:t>(client)</a:t>
            </a:r>
          </a:p>
          <a:p>
            <a:pPr marL="800100" lvl="1" indent="-342900">
              <a:buFont typeface="+mj-lt"/>
              <a:buAutoNum type="arabicPeriod"/>
            </a:pPr>
            <a:r>
              <a:rPr lang="fr-FR" sz="2400" dirty="0">
                <a:latin typeface="Roboto" panose="02000000000000000000" pitchFamily="2" charset="0"/>
                <a:ea typeface="Roboto" panose="02000000000000000000" pitchFamily="2" charset="0"/>
              </a:rPr>
              <a:t>Favoriser le rétablissement du PTP-TUS </a:t>
            </a:r>
            <a:r>
              <a:rPr lang="fr-FR" sz="1200" dirty="0">
                <a:latin typeface="Roboto" panose="02000000000000000000" pitchFamily="2" charset="0"/>
                <a:ea typeface="Roboto" panose="02000000000000000000" pitchFamily="2" charset="0"/>
              </a:rPr>
              <a:t>(accompagnateur)</a:t>
            </a:r>
          </a:p>
          <a:p>
            <a:endParaRPr lang="fr-FR" sz="1600" dirty="0">
              <a:latin typeface="Roboto" panose="02000000000000000000" pitchFamily="2" charset="0"/>
              <a:ea typeface="Roboto" panose="02000000000000000000" pitchFamily="2" charset="0"/>
            </a:endParaRPr>
          </a:p>
          <a:p>
            <a:pPr lvl="0"/>
            <a:r>
              <a:rPr lang="fr-FR" sz="2400" b="1" dirty="0">
                <a:solidFill>
                  <a:prstClr val="black"/>
                </a:solidFill>
                <a:latin typeface="Roboto" panose="02000000000000000000" pitchFamily="2" charset="0"/>
                <a:ea typeface="Roboto" panose="02000000000000000000" pitchFamily="2" charset="0"/>
              </a:rPr>
              <a:t>Guide avec contenu, activités, outils pour les proches</a:t>
            </a:r>
          </a:p>
          <a:p>
            <a:endParaRPr lang="fr-FR" sz="2400" b="1" dirty="0">
              <a:latin typeface="Roboto" panose="02000000000000000000" pitchFamily="2" charset="0"/>
              <a:ea typeface="Roboto" panose="02000000000000000000" pitchFamily="2" charset="0"/>
            </a:endParaRPr>
          </a:p>
          <a:p>
            <a:r>
              <a:rPr lang="fr-FR" sz="2400" b="1" dirty="0">
                <a:latin typeface="Roboto" panose="02000000000000000000" pitchFamily="2" charset="0"/>
                <a:ea typeface="Roboto" panose="02000000000000000000" pitchFamily="2" charset="0"/>
              </a:rPr>
              <a:t>10 séances de 120 minutes sur 8 thèmes:</a:t>
            </a:r>
          </a:p>
          <a:p>
            <a:pPr marL="742950" lvl="1" indent="-285750">
              <a:buFont typeface="Wingdings" panose="05000000000000000000" pitchFamily="2" charset="2"/>
              <a:buChar char="Ø"/>
            </a:pPr>
            <a:endParaRPr lang="fr-FR" sz="2400" dirty="0">
              <a:latin typeface="Roboto" panose="02000000000000000000" pitchFamily="2" charset="0"/>
              <a:ea typeface="Roboto" panose="02000000000000000000" pitchFamily="2" charset="0"/>
            </a:endParaRPr>
          </a:p>
        </p:txBody>
      </p:sp>
      <p:pic>
        <p:nvPicPr>
          <p:cNvPr id="22" name="Image 21">
            <a:extLst>
              <a:ext uri="{FF2B5EF4-FFF2-40B4-BE49-F238E27FC236}">
                <a16:creationId xmlns:a16="http://schemas.microsoft.com/office/drawing/2014/main" id="{F6CF77EE-7C93-026F-84DD-92BB16DE90E0}"/>
              </a:ext>
            </a:extLst>
          </p:cNvPr>
          <p:cNvPicPr>
            <a:picLocks noChangeAspect="1"/>
          </p:cNvPicPr>
          <p:nvPr>
            <p:custDataLst>
              <p:tags r:id="rId2"/>
            </p:custDataLst>
          </p:nvPr>
        </p:nvPicPr>
        <p:blipFill>
          <a:blip r:embed="rId12"/>
          <a:stretch>
            <a:fillRect/>
          </a:stretch>
        </p:blipFill>
        <p:spPr>
          <a:xfrm>
            <a:off x="803238" y="4337680"/>
            <a:ext cx="7786385" cy="4543453"/>
          </a:xfrm>
          <a:prstGeom prst="rect">
            <a:avLst/>
          </a:prstGeom>
        </p:spPr>
      </p:pic>
      <p:pic>
        <p:nvPicPr>
          <p:cNvPr id="23" name="Image 22">
            <a:extLst>
              <a:ext uri="{FF2B5EF4-FFF2-40B4-BE49-F238E27FC236}">
                <a16:creationId xmlns:a16="http://schemas.microsoft.com/office/drawing/2014/main" id="{510CD598-C5D3-33A0-B1A0-4A4AC58AD3BC}"/>
              </a:ext>
            </a:extLst>
          </p:cNvPr>
          <p:cNvPicPr>
            <a:picLocks noChangeAspect="1"/>
          </p:cNvPicPr>
          <p:nvPr>
            <p:custDataLst>
              <p:tags r:id="rId3"/>
            </p:custDataLst>
          </p:nvPr>
        </p:nvPicPr>
        <p:blipFill>
          <a:blip r:embed="rId13"/>
          <a:stretch>
            <a:fillRect/>
          </a:stretch>
        </p:blipFill>
        <p:spPr>
          <a:xfrm>
            <a:off x="9476893" y="4356657"/>
            <a:ext cx="7786385" cy="4543455"/>
          </a:xfrm>
          <a:prstGeom prst="rect">
            <a:avLst/>
          </a:prstGeom>
        </p:spPr>
      </p:pic>
      <p:sp>
        <p:nvSpPr>
          <p:cNvPr id="24" name="ZoneTexte 23">
            <a:extLst>
              <a:ext uri="{FF2B5EF4-FFF2-40B4-BE49-F238E27FC236}">
                <a16:creationId xmlns:a16="http://schemas.microsoft.com/office/drawing/2014/main" id="{2D32BE59-5436-7724-077B-EBB2DCBD6355}"/>
              </a:ext>
            </a:extLst>
          </p:cNvPr>
          <p:cNvSpPr txBox="1"/>
          <p:nvPr>
            <p:custDataLst>
              <p:tags r:id="rId4"/>
            </p:custDataLst>
          </p:nvPr>
        </p:nvSpPr>
        <p:spPr>
          <a:xfrm>
            <a:off x="9468040" y="1699546"/>
            <a:ext cx="8301375" cy="2677656"/>
          </a:xfrm>
          <a:prstGeom prst="rect">
            <a:avLst/>
          </a:prstGeom>
          <a:noFill/>
        </p:spPr>
        <p:txBody>
          <a:bodyPr wrap="square" rtlCol="0">
            <a:spAutoFit/>
          </a:bodyPr>
          <a:lstStyle/>
          <a:p>
            <a:r>
              <a:rPr lang="fr-FR" sz="2400" b="1" dirty="0">
                <a:latin typeface="Roboto" panose="02000000000000000000" pitchFamily="2" charset="0"/>
                <a:ea typeface="Roboto" panose="02000000000000000000" pitchFamily="2" charset="0"/>
              </a:rPr>
              <a:t>Approches théoriques:</a:t>
            </a:r>
          </a:p>
          <a:p>
            <a:r>
              <a:rPr lang="fr-FR" sz="2400" dirty="0">
                <a:latin typeface="Roboto" panose="02000000000000000000" pitchFamily="2" charset="0"/>
                <a:ea typeface="Roboto" panose="02000000000000000000" pitchFamily="2" charset="0"/>
              </a:rPr>
              <a:t>Utilisation des forces, entretien motivationnel, outils TCC</a:t>
            </a:r>
            <a:endParaRPr lang="fr-FR" sz="2400" b="1" dirty="0">
              <a:latin typeface="Roboto" panose="02000000000000000000" pitchFamily="2" charset="0"/>
              <a:ea typeface="Roboto" panose="02000000000000000000" pitchFamily="2" charset="0"/>
            </a:endParaRPr>
          </a:p>
          <a:p>
            <a:endParaRPr lang="fr-FR" sz="2400" b="1" dirty="0">
              <a:latin typeface="Roboto" panose="02000000000000000000" pitchFamily="2" charset="0"/>
              <a:ea typeface="Roboto" panose="02000000000000000000" pitchFamily="2" charset="0"/>
            </a:endParaRPr>
          </a:p>
          <a:p>
            <a:r>
              <a:rPr lang="fr-FR" sz="2400" b="1" dirty="0">
                <a:latin typeface="Roboto" panose="02000000000000000000" pitchFamily="2" charset="0"/>
                <a:ea typeface="Roboto" panose="02000000000000000000" pitchFamily="2" charset="0"/>
              </a:rPr>
              <a:t>Outils utilisés:</a:t>
            </a:r>
          </a:p>
          <a:p>
            <a:r>
              <a:rPr lang="fr-FR" sz="2400" dirty="0">
                <a:latin typeface="Roboto" panose="02000000000000000000" pitchFamily="2" charset="0"/>
                <a:ea typeface="Roboto" panose="02000000000000000000" pitchFamily="2" charset="0"/>
              </a:rPr>
              <a:t>Mises en pratique, respect des choix des proches, échanges, valoriser les proches et expériences</a:t>
            </a:r>
          </a:p>
          <a:p>
            <a:endParaRPr lang="fr-FR" sz="2400" dirty="0">
              <a:latin typeface="Roboto" panose="02000000000000000000" pitchFamily="2" charset="0"/>
              <a:ea typeface="Roboto" panose="02000000000000000000" pitchFamily="2"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a:extLst>
            <a:ext uri="{FF2B5EF4-FFF2-40B4-BE49-F238E27FC236}">
              <a16:creationId xmlns:a16="http://schemas.microsoft.com/office/drawing/2014/main" id="{3E9E1F46-A912-E087-5B77-646E63CC8B5F}"/>
            </a:ext>
          </a:extLst>
        </p:cNvPr>
        <p:cNvGrpSpPr/>
        <p:nvPr/>
      </p:nvGrpSpPr>
      <p:grpSpPr>
        <a:xfrm>
          <a:off x="0" y="0"/>
          <a:ext cx="0" cy="0"/>
          <a:chOff x="0" y="0"/>
          <a:chExt cx="0" cy="0"/>
        </a:xfrm>
      </p:grpSpPr>
      <p:sp>
        <p:nvSpPr>
          <p:cNvPr id="6" name="AutoShape 6">
            <a:extLst>
              <a:ext uri="{FF2B5EF4-FFF2-40B4-BE49-F238E27FC236}">
                <a16:creationId xmlns:a16="http://schemas.microsoft.com/office/drawing/2014/main" id="{E70BDC49-B32A-10D2-6E13-5078E2101CEC}"/>
              </a:ext>
            </a:extLst>
          </p:cNvPr>
          <p:cNvSpPr/>
          <p:nvPr/>
        </p:nvSpPr>
        <p:spPr>
          <a:xfrm>
            <a:off x="9792755" y="9764219"/>
            <a:ext cx="445016" cy="0"/>
          </a:xfrm>
          <a:prstGeom prst="line">
            <a:avLst/>
          </a:prstGeom>
          <a:ln w="38100" cap="flat">
            <a:solidFill>
              <a:srgbClr val="F4DEB8"/>
            </a:solidFill>
            <a:prstDash val="solid"/>
            <a:headEnd type="none" w="sm" len="sm"/>
            <a:tailEnd type="none" w="sm" len="sm"/>
          </a:ln>
        </p:spPr>
        <p:txBody>
          <a:bodyPr/>
          <a:lstStyle/>
          <a:p>
            <a:endParaRPr lang="fr-FR"/>
          </a:p>
        </p:txBody>
      </p:sp>
      <p:sp>
        <p:nvSpPr>
          <p:cNvPr id="7" name="AutoShape 7">
            <a:extLst>
              <a:ext uri="{FF2B5EF4-FFF2-40B4-BE49-F238E27FC236}">
                <a16:creationId xmlns:a16="http://schemas.microsoft.com/office/drawing/2014/main" id="{01679D46-D20E-D58F-3CE0-631A833AEF19}"/>
              </a:ext>
            </a:extLst>
          </p:cNvPr>
          <p:cNvSpPr/>
          <p:nvPr/>
        </p:nvSpPr>
        <p:spPr>
          <a:xfrm>
            <a:off x="8047721" y="9764219"/>
            <a:ext cx="445016" cy="0"/>
          </a:xfrm>
          <a:prstGeom prst="line">
            <a:avLst/>
          </a:prstGeom>
          <a:ln w="38100" cap="flat">
            <a:solidFill>
              <a:srgbClr val="F4DEB8"/>
            </a:solidFill>
            <a:prstDash val="solid"/>
            <a:headEnd type="none" w="sm" len="sm"/>
            <a:tailEnd type="none" w="sm" len="sm"/>
          </a:ln>
        </p:spPr>
        <p:txBody>
          <a:bodyPr/>
          <a:lstStyle/>
          <a:p>
            <a:endParaRPr lang="fr-FR"/>
          </a:p>
        </p:txBody>
      </p:sp>
      <p:sp>
        <p:nvSpPr>
          <p:cNvPr id="10" name="Freeform 10">
            <a:extLst>
              <a:ext uri="{FF2B5EF4-FFF2-40B4-BE49-F238E27FC236}">
                <a16:creationId xmlns:a16="http://schemas.microsoft.com/office/drawing/2014/main" id="{71702421-4DFD-E556-5C16-AA5A06F68B40}"/>
              </a:ext>
            </a:extLst>
          </p:cNvPr>
          <p:cNvSpPr/>
          <p:nvPr/>
        </p:nvSpPr>
        <p:spPr>
          <a:xfrm rot="3952235">
            <a:off x="-3355859" y="-1267940"/>
            <a:ext cx="4856524" cy="4114800"/>
          </a:xfrm>
          <a:custGeom>
            <a:avLst/>
            <a:gdLst/>
            <a:ahLst/>
            <a:cxnLst/>
            <a:rect l="l" t="t" r="r" b="b"/>
            <a:pathLst>
              <a:path w="4856524" h="4114800">
                <a:moveTo>
                  <a:pt x="0" y="0"/>
                </a:moveTo>
                <a:lnTo>
                  <a:pt x="4856523" y="0"/>
                </a:lnTo>
                <a:lnTo>
                  <a:pt x="485652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fr-FR"/>
          </a:p>
        </p:txBody>
      </p:sp>
      <p:sp>
        <p:nvSpPr>
          <p:cNvPr id="11" name="Freeform 11">
            <a:extLst>
              <a:ext uri="{FF2B5EF4-FFF2-40B4-BE49-F238E27FC236}">
                <a16:creationId xmlns:a16="http://schemas.microsoft.com/office/drawing/2014/main" id="{6E1ADB84-EB06-D9BB-AA53-14B720EF105E}"/>
              </a:ext>
            </a:extLst>
          </p:cNvPr>
          <p:cNvSpPr/>
          <p:nvPr/>
        </p:nvSpPr>
        <p:spPr>
          <a:xfrm rot="3846032">
            <a:off x="-616185" y="1485168"/>
            <a:ext cx="1232371" cy="1463939"/>
          </a:xfrm>
          <a:custGeom>
            <a:avLst/>
            <a:gdLst/>
            <a:ahLst/>
            <a:cxnLst/>
            <a:rect l="l" t="t" r="r" b="b"/>
            <a:pathLst>
              <a:path w="1232371" h="1463939">
                <a:moveTo>
                  <a:pt x="0" y="0"/>
                </a:moveTo>
                <a:lnTo>
                  <a:pt x="1232370" y="0"/>
                </a:lnTo>
                <a:lnTo>
                  <a:pt x="1232370" y="1463939"/>
                </a:lnTo>
                <a:lnTo>
                  <a:pt x="0" y="14639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2" name="Freeform 12">
            <a:extLst>
              <a:ext uri="{FF2B5EF4-FFF2-40B4-BE49-F238E27FC236}">
                <a16:creationId xmlns:a16="http://schemas.microsoft.com/office/drawing/2014/main" id="{F98F8F5E-42AA-8C51-7938-ADF172F5B761}"/>
              </a:ext>
            </a:extLst>
          </p:cNvPr>
          <p:cNvSpPr/>
          <p:nvPr/>
        </p:nvSpPr>
        <p:spPr>
          <a:xfrm>
            <a:off x="14679425" y="-2584132"/>
            <a:ext cx="4856524" cy="4114800"/>
          </a:xfrm>
          <a:custGeom>
            <a:avLst/>
            <a:gdLst/>
            <a:ahLst/>
            <a:cxnLst/>
            <a:rect l="l" t="t" r="r" b="b"/>
            <a:pathLst>
              <a:path w="4856524" h="4114800">
                <a:moveTo>
                  <a:pt x="0" y="0"/>
                </a:moveTo>
                <a:lnTo>
                  <a:pt x="4856524" y="0"/>
                </a:lnTo>
                <a:lnTo>
                  <a:pt x="485652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fr-FR"/>
          </a:p>
        </p:txBody>
      </p:sp>
      <p:sp>
        <p:nvSpPr>
          <p:cNvPr id="13" name="Freeform 13">
            <a:extLst>
              <a:ext uri="{FF2B5EF4-FFF2-40B4-BE49-F238E27FC236}">
                <a16:creationId xmlns:a16="http://schemas.microsoft.com/office/drawing/2014/main" id="{B1610E6A-387F-B612-5712-A262986B0FA5}"/>
              </a:ext>
            </a:extLst>
          </p:cNvPr>
          <p:cNvSpPr/>
          <p:nvPr/>
        </p:nvSpPr>
        <p:spPr>
          <a:xfrm rot="3846032">
            <a:off x="16185150" y="636553"/>
            <a:ext cx="1232371" cy="1463939"/>
          </a:xfrm>
          <a:custGeom>
            <a:avLst/>
            <a:gdLst/>
            <a:ahLst/>
            <a:cxnLst/>
            <a:rect l="l" t="t" r="r" b="b"/>
            <a:pathLst>
              <a:path w="1232371" h="1463939">
                <a:moveTo>
                  <a:pt x="0" y="0"/>
                </a:moveTo>
                <a:lnTo>
                  <a:pt x="1232370" y="0"/>
                </a:lnTo>
                <a:lnTo>
                  <a:pt x="1232370" y="1463939"/>
                </a:lnTo>
                <a:lnTo>
                  <a:pt x="0" y="14639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20" name="TextBox 20">
            <a:extLst>
              <a:ext uri="{FF2B5EF4-FFF2-40B4-BE49-F238E27FC236}">
                <a16:creationId xmlns:a16="http://schemas.microsoft.com/office/drawing/2014/main" id="{21425D18-0622-CCC8-A3A5-7AED7FE50833}"/>
              </a:ext>
            </a:extLst>
          </p:cNvPr>
          <p:cNvSpPr txBox="1"/>
          <p:nvPr/>
        </p:nvSpPr>
        <p:spPr>
          <a:xfrm>
            <a:off x="8492737" y="9524824"/>
            <a:ext cx="1300018" cy="461665"/>
          </a:xfrm>
          <a:prstGeom prst="rect">
            <a:avLst/>
          </a:prstGeom>
        </p:spPr>
        <p:txBody>
          <a:bodyPr lIns="0" tIns="0" rIns="0" bIns="0" rtlCol="0" anchor="t">
            <a:spAutoFit/>
          </a:bodyPr>
          <a:lstStyle/>
          <a:p>
            <a:pPr algn="ctr">
              <a:lnSpc>
                <a:spcPts val="3640"/>
              </a:lnSpc>
            </a:pPr>
            <a:r>
              <a:rPr lang="en-US" sz="2800" spc="28" dirty="0">
                <a:solidFill>
                  <a:srgbClr val="141724"/>
                </a:solidFill>
                <a:latin typeface="MuktaMahee Bold"/>
                <a:ea typeface="MuktaMahee Bold"/>
                <a:cs typeface="MuktaMahee Bold"/>
                <a:sym typeface="Mukta Mahee"/>
              </a:rPr>
              <a:t>Page 30</a:t>
            </a:r>
          </a:p>
        </p:txBody>
      </p:sp>
      <p:pic>
        <p:nvPicPr>
          <p:cNvPr id="2" name="Image 1">
            <a:extLst>
              <a:ext uri="{FF2B5EF4-FFF2-40B4-BE49-F238E27FC236}">
                <a16:creationId xmlns:a16="http://schemas.microsoft.com/office/drawing/2014/main" id="{465077E0-477D-3322-C191-9C7AF9353DCC}"/>
              </a:ext>
            </a:extLst>
          </p:cNvPr>
          <p:cNvPicPr>
            <a:picLocks noChangeAspect="1"/>
          </p:cNvPicPr>
          <p:nvPr/>
        </p:nvPicPr>
        <p:blipFill>
          <a:blip r:embed="rId6"/>
          <a:stretch>
            <a:fillRect/>
          </a:stretch>
        </p:blipFill>
        <p:spPr>
          <a:xfrm>
            <a:off x="350727" y="1441022"/>
            <a:ext cx="4022540" cy="5260245"/>
          </a:xfrm>
          <a:prstGeom prst="rect">
            <a:avLst/>
          </a:prstGeom>
        </p:spPr>
      </p:pic>
      <p:pic>
        <p:nvPicPr>
          <p:cNvPr id="3" name="Image 2">
            <a:extLst>
              <a:ext uri="{FF2B5EF4-FFF2-40B4-BE49-F238E27FC236}">
                <a16:creationId xmlns:a16="http://schemas.microsoft.com/office/drawing/2014/main" id="{391FD6A0-40B4-185E-BAF7-06A68A81EAF0}"/>
              </a:ext>
            </a:extLst>
          </p:cNvPr>
          <p:cNvPicPr>
            <a:picLocks noChangeAspect="1"/>
          </p:cNvPicPr>
          <p:nvPr/>
        </p:nvPicPr>
        <p:blipFill>
          <a:blip r:embed="rId7"/>
          <a:stretch>
            <a:fillRect/>
          </a:stretch>
        </p:blipFill>
        <p:spPr>
          <a:xfrm>
            <a:off x="4353813" y="3981421"/>
            <a:ext cx="4262386" cy="5573890"/>
          </a:xfrm>
          <a:prstGeom prst="rect">
            <a:avLst/>
          </a:prstGeom>
        </p:spPr>
      </p:pic>
      <p:pic>
        <p:nvPicPr>
          <p:cNvPr id="4" name="Image 3">
            <a:extLst>
              <a:ext uri="{FF2B5EF4-FFF2-40B4-BE49-F238E27FC236}">
                <a16:creationId xmlns:a16="http://schemas.microsoft.com/office/drawing/2014/main" id="{302D62FB-82F2-C230-1D57-A4FEDCC290D2}"/>
              </a:ext>
            </a:extLst>
          </p:cNvPr>
          <p:cNvPicPr>
            <a:picLocks noChangeAspect="1"/>
          </p:cNvPicPr>
          <p:nvPr/>
        </p:nvPicPr>
        <p:blipFill>
          <a:blip r:embed="rId8"/>
          <a:stretch>
            <a:fillRect/>
          </a:stretch>
        </p:blipFill>
        <p:spPr>
          <a:xfrm>
            <a:off x="9240483" y="1788257"/>
            <a:ext cx="4022540" cy="5260243"/>
          </a:xfrm>
          <a:prstGeom prst="rect">
            <a:avLst/>
          </a:prstGeom>
        </p:spPr>
      </p:pic>
      <p:pic>
        <p:nvPicPr>
          <p:cNvPr id="5" name="Image 4">
            <a:extLst>
              <a:ext uri="{FF2B5EF4-FFF2-40B4-BE49-F238E27FC236}">
                <a16:creationId xmlns:a16="http://schemas.microsoft.com/office/drawing/2014/main" id="{AE2A97CA-3EB2-3742-E8BD-A4B544FDF66E}"/>
              </a:ext>
            </a:extLst>
          </p:cNvPr>
          <p:cNvPicPr>
            <a:picLocks noChangeAspect="1"/>
          </p:cNvPicPr>
          <p:nvPr/>
        </p:nvPicPr>
        <p:blipFill>
          <a:blip r:embed="rId9"/>
          <a:stretch>
            <a:fillRect/>
          </a:stretch>
        </p:blipFill>
        <p:spPr>
          <a:xfrm>
            <a:off x="13089959" y="4229100"/>
            <a:ext cx="4031583" cy="5272069"/>
          </a:xfrm>
          <a:prstGeom prst="rect">
            <a:avLst/>
          </a:prstGeom>
        </p:spPr>
      </p:pic>
      <p:pic>
        <p:nvPicPr>
          <p:cNvPr id="14" name="Image 13">
            <a:extLst>
              <a:ext uri="{FF2B5EF4-FFF2-40B4-BE49-F238E27FC236}">
                <a16:creationId xmlns:a16="http://schemas.microsoft.com/office/drawing/2014/main" id="{9045C533-4F09-AEB8-FEF2-B8EFA9772170}"/>
              </a:ext>
            </a:extLst>
          </p:cNvPr>
          <p:cNvPicPr>
            <a:picLocks noChangeAspect="1"/>
          </p:cNvPicPr>
          <p:nvPr/>
        </p:nvPicPr>
        <p:blipFill>
          <a:blip r:embed="rId10"/>
          <a:stretch>
            <a:fillRect/>
          </a:stretch>
        </p:blipFill>
        <p:spPr>
          <a:xfrm>
            <a:off x="11186664" y="7548168"/>
            <a:ext cx="1871189" cy="1871189"/>
          </a:xfrm>
          <a:prstGeom prst="rect">
            <a:avLst/>
          </a:prstGeom>
        </p:spPr>
      </p:pic>
      <p:pic>
        <p:nvPicPr>
          <p:cNvPr id="16" name="Image 15">
            <a:extLst>
              <a:ext uri="{FF2B5EF4-FFF2-40B4-BE49-F238E27FC236}">
                <a16:creationId xmlns:a16="http://schemas.microsoft.com/office/drawing/2014/main" id="{769ACC2C-B463-8280-3F4F-0A8247A9B56A}"/>
              </a:ext>
            </a:extLst>
          </p:cNvPr>
          <p:cNvPicPr>
            <a:picLocks noChangeAspect="1"/>
          </p:cNvPicPr>
          <p:nvPr/>
        </p:nvPicPr>
        <p:blipFill>
          <a:blip r:embed="rId11"/>
          <a:stretch>
            <a:fillRect/>
          </a:stretch>
        </p:blipFill>
        <p:spPr>
          <a:xfrm>
            <a:off x="9157887" y="7578128"/>
            <a:ext cx="2007995" cy="1841229"/>
          </a:xfrm>
          <a:prstGeom prst="rect">
            <a:avLst/>
          </a:prstGeom>
        </p:spPr>
      </p:pic>
      <p:sp>
        <p:nvSpPr>
          <p:cNvPr id="17" name="TextBox 15">
            <a:extLst>
              <a:ext uri="{FF2B5EF4-FFF2-40B4-BE49-F238E27FC236}">
                <a16:creationId xmlns:a16="http://schemas.microsoft.com/office/drawing/2014/main" id="{D029DF6B-35C9-9416-04C8-2D07B3882ACA}"/>
              </a:ext>
            </a:extLst>
          </p:cNvPr>
          <p:cNvSpPr txBox="1"/>
          <p:nvPr/>
        </p:nvSpPr>
        <p:spPr>
          <a:xfrm>
            <a:off x="3084945" y="207078"/>
            <a:ext cx="12118109" cy="1179810"/>
          </a:xfrm>
          <a:prstGeom prst="rect">
            <a:avLst/>
          </a:prstGeom>
        </p:spPr>
        <p:txBody>
          <a:bodyPr wrap="square" lIns="0" tIns="0" rIns="0" bIns="0" rtlCol="0" anchor="t">
            <a:spAutoFit/>
          </a:bodyPr>
          <a:lstStyle/>
          <a:p>
            <a:pPr algn="ctr">
              <a:lnSpc>
                <a:spcPts val="9239"/>
              </a:lnSpc>
            </a:pPr>
            <a:r>
              <a:rPr lang="fr-CA" sz="6599" spc="300" noProof="1">
                <a:solidFill>
                  <a:srgbClr val="5C745C"/>
                </a:solidFill>
                <a:latin typeface="TT Lovelies Script"/>
                <a:ea typeface="TT Lovelies Script"/>
                <a:cs typeface="TT Lovelies Script"/>
                <a:sym typeface="TT Lovelies Script"/>
              </a:rPr>
              <a:t>Des interventions adaptées</a:t>
            </a:r>
          </a:p>
        </p:txBody>
      </p:sp>
    </p:spTree>
    <p:extLst>
      <p:ext uri="{BB962C8B-B14F-4D97-AF65-F5344CB8AC3E}">
        <p14:creationId xmlns:p14="http://schemas.microsoft.com/office/powerpoint/2010/main" val="39551831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sp>
        <p:nvSpPr>
          <p:cNvPr id="3" name="AutoShape 3"/>
          <p:cNvSpPr/>
          <p:nvPr/>
        </p:nvSpPr>
        <p:spPr>
          <a:xfrm>
            <a:off x="1929368" y="9645630"/>
            <a:ext cx="890032" cy="0"/>
          </a:xfrm>
          <a:prstGeom prst="line">
            <a:avLst/>
          </a:prstGeom>
          <a:ln w="38100" cap="flat">
            <a:solidFill>
              <a:srgbClr val="F4DEB8"/>
            </a:solidFill>
            <a:prstDash val="solid"/>
            <a:headEnd type="none" w="sm" len="sm"/>
            <a:tailEnd type="none" w="sm" len="sm"/>
          </a:ln>
        </p:spPr>
        <p:txBody>
          <a:bodyPr/>
          <a:lstStyle/>
          <a:p>
            <a:endParaRPr lang="fr-FR"/>
          </a:p>
        </p:txBody>
      </p:sp>
      <p:sp>
        <p:nvSpPr>
          <p:cNvPr id="4" name="Freeform 4"/>
          <p:cNvSpPr/>
          <p:nvPr/>
        </p:nvSpPr>
        <p:spPr>
          <a:xfrm rot="-131734">
            <a:off x="373381" y="1775741"/>
            <a:ext cx="6965277" cy="2265454"/>
          </a:xfrm>
          <a:custGeom>
            <a:avLst/>
            <a:gdLst/>
            <a:ahLst/>
            <a:cxnLst/>
            <a:rect l="l" t="t" r="r" b="b"/>
            <a:pathLst>
              <a:path w="6965277" h="2265454">
                <a:moveTo>
                  <a:pt x="0" y="0"/>
                </a:moveTo>
                <a:lnTo>
                  <a:pt x="6965278" y="0"/>
                </a:lnTo>
                <a:lnTo>
                  <a:pt x="6965278" y="2265454"/>
                </a:lnTo>
                <a:lnTo>
                  <a:pt x="0" y="226545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fr-FR"/>
          </a:p>
        </p:txBody>
      </p:sp>
      <p:sp>
        <p:nvSpPr>
          <p:cNvPr id="5" name="Freeform 5"/>
          <p:cNvSpPr/>
          <p:nvPr/>
        </p:nvSpPr>
        <p:spPr>
          <a:xfrm rot="-131734">
            <a:off x="3888566" y="3788357"/>
            <a:ext cx="6965277" cy="2265454"/>
          </a:xfrm>
          <a:custGeom>
            <a:avLst/>
            <a:gdLst/>
            <a:ahLst/>
            <a:cxnLst/>
            <a:rect l="l" t="t" r="r" b="b"/>
            <a:pathLst>
              <a:path w="6965277" h="2265454">
                <a:moveTo>
                  <a:pt x="0" y="0"/>
                </a:moveTo>
                <a:lnTo>
                  <a:pt x="6965278" y="0"/>
                </a:lnTo>
                <a:lnTo>
                  <a:pt x="6965278" y="2265454"/>
                </a:lnTo>
                <a:lnTo>
                  <a:pt x="0" y="2265454"/>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fr-FR"/>
          </a:p>
        </p:txBody>
      </p:sp>
      <p:sp>
        <p:nvSpPr>
          <p:cNvPr id="6" name="Freeform 6"/>
          <p:cNvSpPr/>
          <p:nvPr/>
        </p:nvSpPr>
        <p:spPr>
          <a:xfrm rot="-258804">
            <a:off x="209296" y="6108259"/>
            <a:ext cx="2266046" cy="3677209"/>
          </a:xfrm>
          <a:custGeom>
            <a:avLst/>
            <a:gdLst/>
            <a:ahLst/>
            <a:cxnLst/>
            <a:rect l="l" t="t" r="r" b="b"/>
            <a:pathLst>
              <a:path w="6085795" h="7959580">
                <a:moveTo>
                  <a:pt x="0" y="0"/>
                </a:moveTo>
                <a:lnTo>
                  <a:pt x="6085795" y="0"/>
                </a:lnTo>
                <a:lnTo>
                  <a:pt x="6085795" y="7959580"/>
                </a:lnTo>
                <a:lnTo>
                  <a:pt x="0" y="795958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fr-FR"/>
          </a:p>
        </p:txBody>
      </p:sp>
      <p:sp>
        <p:nvSpPr>
          <p:cNvPr id="7" name="TextBox 7"/>
          <p:cNvSpPr txBox="1"/>
          <p:nvPr/>
        </p:nvSpPr>
        <p:spPr>
          <a:xfrm>
            <a:off x="939243" y="2132496"/>
            <a:ext cx="5930468" cy="1500411"/>
          </a:xfrm>
          <a:prstGeom prst="rect">
            <a:avLst/>
          </a:prstGeom>
        </p:spPr>
        <p:txBody>
          <a:bodyPr wrap="square" lIns="0" tIns="0" rIns="0" bIns="0" rtlCol="0" anchor="t">
            <a:spAutoFit/>
          </a:bodyPr>
          <a:lstStyle/>
          <a:p>
            <a:pPr algn="ctr">
              <a:lnSpc>
                <a:spcPts val="3900"/>
              </a:lnSpc>
            </a:pPr>
            <a:r>
              <a:rPr lang="fr-CA" sz="3000" spc="30" noProof="1">
                <a:solidFill>
                  <a:srgbClr val="141724"/>
                </a:solidFill>
                <a:latin typeface="MuktaMahee Bold"/>
                <a:ea typeface="MuktaMahee Bold"/>
                <a:cs typeface="MuktaMahee Bold"/>
                <a:sym typeface="Mukta Mahee"/>
              </a:rPr>
              <a:t>Travaux décrivent majoritairement les conséquences vécues par les ME VS leurs besoins</a:t>
            </a:r>
          </a:p>
        </p:txBody>
      </p:sp>
      <p:sp>
        <p:nvSpPr>
          <p:cNvPr id="9" name="TextBox 9"/>
          <p:cNvSpPr txBox="1"/>
          <p:nvPr/>
        </p:nvSpPr>
        <p:spPr>
          <a:xfrm>
            <a:off x="629350" y="9406235"/>
            <a:ext cx="1300018" cy="461665"/>
          </a:xfrm>
          <a:prstGeom prst="rect">
            <a:avLst/>
          </a:prstGeom>
        </p:spPr>
        <p:txBody>
          <a:bodyPr lIns="0" tIns="0" rIns="0" bIns="0" rtlCol="0" anchor="t">
            <a:spAutoFit/>
          </a:bodyPr>
          <a:lstStyle/>
          <a:p>
            <a:pPr algn="l">
              <a:lnSpc>
                <a:spcPts val="3640"/>
              </a:lnSpc>
            </a:pPr>
            <a:r>
              <a:rPr lang="en-US" sz="2800" spc="28" dirty="0">
                <a:solidFill>
                  <a:srgbClr val="141724"/>
                </a:solidFill>
                <a:latin typeface="MuktaMahee Bold"/>
                <a:ea typeface="MuktaMahee Bold"/>
                <a:cs typeface="MuktaMahee Bold"/>
                <a:sym typeface="Mukta Mahee"/>
              </a:rPr>
              <a:t>Page 31</a:t>
            </a:r>
          </a:p>
        </p:txBody>
      </p:sp>
      <p:sp>
        <p:nvSpPr>
          <p:cNvPr id="10" name="Freeform 10"/>
          <p:cNvSpPr/>
          <p:nvPr/>
        </p:nvSpPr>
        <p:spPr>
          <a:xfrm>
            <a:off x="14173200" y="-3619500"/>
            <a:ext cx="6722973" cy="5818427"/>
          </a:xfrm>
          <a:custGeom>
            <a:avLst/>
            <a:gdLst/>
            <a:ahLst/>
            <a:cxnLst/>
            <a:rect l="l" t="t" r="r" b="b"/>
            <a:pathLst>
              <a:path w="6722973" h="5818427">
                <a:moveTo>
                  <a:pt x="0" y="0"/>
                </a:moveTo>
                <a:lnTo>
                  <a:pt x="6722973" y="0"/>
                </a:lnTo>
                <a:lnTo>
                  <a:pt x="6722973" y="5818427"/>
                </a:lnTo>
                <a:lnTo>
                  <a:pt x="0" y="5818427"/>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fr-FR"/>
          </a:p>
        </p:txBody>
      </p:sp>
      <p:sp>
        <p:nvSpPr>
          <p:cNvPr id="11" name="Freeform 11"/>
          <p:cNvSpPr/>
          <p:nvPr/>
        </p:nvSpPr>
        <p:spPr>
          <a:xfrm rot="989339">
            <a:off x="14964961" y="-458032"/>
            <a:ext cx="2167940" cy="2323044"/>
          </a:xfrm>
          <a:custGeom>
            <a:avLst/>
            <a:gdLst/>
            <a:ahLst/>
            <a:cxnLst/>
            <a:rect l="l" t="t" r="r" b="b"/>
            <a:pathLst>
              <a:path w="2167940" h="2323044">
                <a:moveTo>
                  <a:pt x="0" y="0"/>
                </a:moveTo>
                <a:lnTo>
                  <a:pt x="2167940" y="0"/>
                </a:lnTo>
                <a:lnTo>
                  <a:pt x="2167940" y="2323044"/>
                </a:lnTo>
                <a:lnTo>
                  <a:pt x="0" y="2323044"/>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fr-FR"/>
          </a:p>
        </p:txBody>
      </p:sp>
      <p:sp>
        <p:nvSpPr>
          <p:cNvPr id="12" name="Freeform 2">
            <a:extLst>
              <a:ext uri="{FF2B5EF4-FFF2-40B4-BE49-F238E27FC236}">
                <a16:creationId xmlns:a16="http://schemas.microsoft.com/office/drawing/2014/main" id="{6D242245-3522-F827-1150-C4B179D82D62}"/>
              </a:ext>
            </a:extLst>
          </p:cNvPr>
          <p:cNvSpPr/>
          <p:nvPr/>
        </p:nvSpPr>
        <p:spPr>
          <a:xfrm>
            <a:off x="16528078" y="8897128"/>
            <a:ext cx="1714463" cy="1747676"/>
          </a:xfrm>
          <a:custGeom>
            <a:avLst/>
            <a:gdLst/>
            <a:ahLst/>
            <a:cxnLst/>
            <a:rect l="l" t="t" r="r" b="b"/>
            <a:pathLst>
              <a:path w="9153979" h="7023598">
                <a:moveTo>
                  <a:pt x="0" y="0"/>
                </a:moveTo>
                <a:lnTo>
                  <a:pt x="9153978" y="0"/>
                </a:lnTo>
                <a:lnTo>
                  <a:pt x="9153978" y="7023598"/>
                </a:lnTo>
                <a:lnTo>
                  <a:pt x="0" y="7023598"/>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fr-FR"/>
          </a:p>
        </p:txBody>
      </p:sp>
      <p:sp>
        <p:nvSpPr>
          <p:cNvPr id="19" name="Freeform 4">
            <a:extLst>
              <a:ext uri="{FF2B5EF4-FFF2-40B4-BE49-F238E27FC236}">
                <a16:creationId xmlns:a16="http://schemas.microsoft.com/office/drawing/2014/main" id="{26E2C963-1287-69E8-FD5E-121627B87881}"/>
              </a:ext>
            </a:extLst>
          </p:cNvPr>
          <p:cNvSpPr/>
          <p:nvPr/>
        </p:nvSpPr>
        <p:spPr>
          <a:xfrm rot="-131734">
            <a:off x="6014492" y="5909607"/>
            <a:ext cx="8006239" cy="2265454"/>
          </a:xfrm>
          <a:custGeom>
            <a:avLst/>
            <a:gdLst/>
            <a:ahLst/>
            <a:cxnLst/>
            <a:rect l="l" t="t" r="r" b="b"/>
            <a:pathLst>
              <a:path w="6965277" h="2265454">
                <a:moveTo>
                  <a:pt x="0" y="0"/>
                </a:moveTo>
                <a:lnTo>
                  <a:pt x="6965278" y="0"/>
                </a:lnTo>
                <a:lnTo>
                  <a:pt x="6965278" y="2265454"/>
                </a:lnTo>
                <a:lnTo>
                  <a:pt x="0" y="226545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fr-FR"/>
          </a:p>
        </p:txBody>
      </p:sp>
      <p:sp>
        <p:nvSpPr>
          <p:cNvPr id="20" name="Freeform 5">
            <a:extLst>
              <a:ext uri="{FF2B5EF4-FFF2-40B4-BE49-F238E27FC236}">
                <a16:creationId xmlns:a16="http://schemas.microsoft.com/office/drawing/2014/main" id="{7F92B196-00FD-7CC6-3742-79FD3FD0AAAA}"/>
              </a:ext>
            </a:extLst>
          </p:cNvPr>
          <p:cNvSpPr/>
          <p:nvPr/>
        </p:nvSpPr>
        <p:spPr>
          <a:xfrm rot="-131734">
            <a:off x="9791859" y="8079455"/>
            <a:ext cx="6965277" cy="2265454"/>
          </a:xfrm>
          <a:custGeom>
            <a:avLst/>
            <a:gdLst/>
            <a:ahLst/>
            <a:cxnLst/>
            <a:rect l="l" t="t" r="r" b="b"/>
            <a:pathLst>
              <a:path w="6965277" h="2265454">
                <a:moveTo>
                  <a:pt x="0" y="0"/>
                </a:moveTo>
                <a:lnTo>
                  <a:pt x="6965278" y="0"/>
                </a:lnTo>
                <a:lnTo>
                  <a:pt x="6965278" y="2265454"/>
                </a:lnTo>
                <a:lnTo>
                  <a:pt x="0" y="2265454"/>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fr-FR"/>
          </a:p>
        </p:txBody>
      </p:sp>
      <p:sp>
        <p:nvSpPr>
          <p:cNvPr id="21" name="TextBox 7">
            <a:extLst>
              <a:ext uri="{FF2B5EF4-FFF2-40B4-BE49-F238E27FC236}">
                <a16:creationId xmlns:a16="http://schemas.microsoft.com/office/drawing/2014/main" id="{B5E105BD-D819-A9DE-F4F5-2FF2709C1E93}"/>
              </a:ext>
            </a:extLst>
          </p:cNvPr>
          <p:cNvSpPr txBox="1"/>
          <p:nvPr/>
        </p:nvSpPr>
        <p:spPr>
          <a:xfrm>
            <a:off x="6400800" y="6279149"/>
            <a:ext cx="7086600" cy="1500411"/>
          </a:xfrm>
          <a:prstGeom prst="rect">
            <a:avLst/>
          </a:prstGeom>
        </p:spPr>
        <p:txBody>
          <a:bodyPr wrap="square" lIns="0" tIns="0" rIns="0" bIns="0" rtlCol="0" anchor="t">
            <a:spAutoFit/>
          </a:bodyPr>
          <a:lstStyle/>
          <a:p>
            <a:pPr algn="ctr">
              <a:lnSpc>
                <a:spcPts val="3900"/>
              </a:lnSpc>
            </a:pPr>
            <a:r>
              <a:rPr lang="fr-CA" sz="3000" spc="30" noProof="1">
                <a:solidFill>
                  <a:srgbClr val="141724"/>
                </a:solidFill>
                <a:latin typeface="MuktaMahee Bold"/>
                <a:ea typeface="MuktaMahee Bold"/>
                <a:cs typeface="MuktaMahee Bold"/>
                <a:sym typeface="Mukta Mahee"/>
              </a:rPr>
              <a:t>Les interventions en troubles concomitants visant les ME : entraide, éducation, adaptation, un type de besoin </a:t>
            </a:r>
          </a:p>
        </p:txBody>
      </p:sp>
      <p:sp>
        <p:nvSpPr>
          <p:cNvPr id="22" name="TextBox 8">
            <a:extLst>
              <a:ext uri="{FF2B5EF4-FFF2-40B4-BE49-F238E27FC236}">
                <a16:creationId xmlns:a16="http://schemas.microsoft.com/office/drawing/2014/main" id="{2C944536-3E04-1486-447E-2A5F8902772A}"/>
              </a:ext>
            </a:extLst>
          </p:cNvPr>
          <p:cNvSpPr txBox="1"/>
          <p:nvPr/>
        </p:nvSpPr>
        <p:spPr>
          <a:xfrm>
            <a:off x="10211406" y="8547274"/>
            <a:ext cx="6126181" cy="1500411"/>
          </a:xfrm>
          <a:prstGeom prst="rect">
            <a:avLst/>
          </a:prstGeom>
        </p:spPr>
        <p:txBody>
          <a:bodyPr wrap="square" lIns="0" tIns="0" rIns="0" bIns="0" rtlCol="0" anchor="t">
            <a:spAutoFit/>
          </a:bodyPr>
          <a:lstStyle/>
          <a:p>
            <a:pPr algn="ctr">
              <a:lnSpc>
                <a:spcPts val="3900"/>
              </a:lnSpc>
            </a:pPr>
            <a:r>
              <a:rPr lang="fr-CA" sz="3000" spc="30" noProof="1">
                <a:solidFill>
                  <a:srgbClr val="141724"/>
                </a:solidFill>
                <a:latin typeface="MuktaMahee Bold"/>
                <a:ea typeface="MuktaMahee Bold"/>
                <a:cs typeface="MuktaMahee Bold"/>
                <a:sym typeface="Mukta Mahee"/>
              </a:rPr>
              <a:t>Personnalisation des interventions et le partenariat en développement d’intervention </a:t>
            </a:r>
          </a:p>
        </p:txBody>
      </p:sp>
      <p:sp>
        <p:nvSpPr>
          <p:cNvPr id="26" name="TextBox 7">
            <a:extLst>
              <a:ext uri="{FF2B5EF4-FFF2-40B4-BE49-F238E27FC236}">
                <a16:creationId xmlns:a16="http://schemas.microsoft.com/office/drawing/2014/main" id="{75A48E48-BA27-947E-8809-B0B0D9A4DCC1}"/>
              </a:ext>
            </a:extLst>
          </p:cNvPr>
          <p:cNvSpPr txBox="1"/>
          <p:nvPr/>
        </p:nvSpPr>
        <p:spPr>
          <a:xfrm>
            <a:off x="4419601" y="4209709"/>
            <a:ext cx="5723564" cy="1500411"/>
          </a:xfrm>
          <a:prstGeom prst="rect">
            <a:avLst/>
          </a:prstGeom>
        </p:spPr>
        <p:txBody>
          <a:bodyPr wrap="square" lIns="0" tIns="0" rIns="0" bIns="0" rtlCol="0" anchor="t">
            <a:spAutoFit/>
          </a:bodyPr>
          <a:lstStyle/>
          <a:p>
            <a:pPr algn="ctr">
              <a:lnSpc>
                <a:spcPts val="3900"/>
              </a:lnSpc>
            </a:pPr>
            <a:r>
              <a:rPr lang="fr-CA" sz="3000" spc="30" noProof="1">
                <a:solidFill>
                  <a:srgbClr val="141724"/>
                </a:solidFill>
                <a:latin typeface="MuktaMahee Bold"/>
                <a:ea typeface="MuktaMahee Bold"/>
                <a:cs typeface="MuktaMahee Bold"/>
                <a:sym typeface="Mukta Mahee"/>
              </a:rPr>
              <a:t>Diversité de besoins, temporalité d’apparation et compléter à partir de leur expérience</a:t>
            </a:r>
          </a:p>
        </p:txBody>
      </p:sp>
      <p:pic>
        <p:nvPicPr>
          <p:cNvPr id="27" name="Image 26">
            <a:extLst>
              <a:ext uri="{FF2B5EF4-FFF2-40B4-BE49-F238E27FC236}">
                <a16:creationId xmlns:a16="http://schemas.microsoft.com/office/drawing/2014/main" id="{E7BF49CF-ABB3-CB5F-2883-DA3D41CB4BFF}"/>
              </a:ext>
            </a:extLst>
          </p:cNvPr>
          <p:cNvPicPr>
            <a:picLocks noChangeAspect="1"/>
          </p:cNvPicPr>
          <p:nvPr/>
        </p:nvPicPr>
        <p:blipFill>
          <a:blip r:embed="rId14"/>
          <a:srcRect t="4594" b="8886"/>
          <a:stretch>
            <a:fillRect/>
          </a:stretch>
        </p:blipFill>
        <p:spPr>
          <a:xfrm>
            <a:off x="14550461" y="2460384"/>
            <a:ext cx="3274069" cy="4249102"/>
          </a:xfrm>
          <a:prstGeom prst="rect">
            <a:avLst/>
          </a:prstGeom>
          <a:ln w="28575">
            <a:solidFill>
              <a:srgbClr val="F4DFB8"/>
            </a:solidFill>
          </a:ln>
        </p:spPr>
      </p:pic>
      <p:sp>
        <p:nvSpPr>
          <p:cNvPr id="28" name="TextBox 10">
            <a:extLst>
              <a:ext uri="{FF2B5EF4-FFF2-40B4-BE49-F238E27FC236}">
                <a16:creationId xmlns:a16="http://schemas.microsoft.com/office/drawing/2014/main" id="{0AE72F2E-7DB0-5E5E-C00D-DDCAD27B9288}"/>
              </a:ext>
            </a:extLst>
          </p:cNvPr>
          <p:cNvSpPr txBox="1"/>
          <p:nvPr/>
        </p:nvSpPr>
        <p:spPr>
          <a:xfrm>
            <a:off x="457200" y="470788"/>
            <a:ext cx="14511568" cy="1033616"/>
          </a:xfrm>
          <a:prstGeom prst="rect">
            <a:avLst/>
          </a:prstGeom>
        </p:spPr>
        <p:txBody>
          <a:bodyPr wrap="square" lIns="0" tIns="0" rIns="0" bIns="0" rtlCol="0" anchor="t">
            <a:spAutoFit/>
          </a:bodyPr>
          <a:lstStyle/>
          <a:p>
            <a:pPr algn="l">
              <a:lnSpc>
                <a:spcPts val="8759"/>
              </a:lnSpc>
            </a:pPr>
            <a:r>
              <a:rPr lang="fr-CA" sz="7299" b="1" noProof="1">
                <a:solidFill>
                  <a:srgbClr val="353C59"/>
                </a:solidFill>
                <a:latin typeface="Cy Grotesk Wide Semi-Bold"/>
                <a:ea typeface="Cy Grotesk Wide Semi-Bold"/>
                <a:cs typeface="Cy Grotesk Wide Semi-Bold"/>
                <a:sym typeface="Cy Grotesk Wide Semi-Bold"/>
              </a:rPr>
              <a:t>Discussion</a:t>
            </a:r>
          </a:p>
        </p:txBody>
      </p:sp>
      <p:sp>
        <p:nvSpPr>
          <p:cNvPr id="2" name="ZoneTexte 1">
            <a:extLst>
              <a:ext uri="{FF2B5EF4-FFF2-40B4-BE49-F238E27FC236}">
                <a16:creationId xmlns:a16="http://schemas.microsoft.com/office/drawing/2014/main" id="{EB162A53-1539-E5CE-6735-A9A66E98E989}"/>
              </a:ext>
            </a:extLst>
          </p:cNvPr>
          <p:cNvSpPr txBox="1"/>
          <p:nvPr/>
        </p:nvSpPr>
        <p:spPr>
          <a:xfrm>
            <a:off x="1950413" y="8998898"/>
            <a:ext cx="7996300" cy="646331"/>
          </a:xfrm>
          <a:prstGeom prst="rect">
            <a:avLst/>
          </a:prstGeom>
          <a:noFill/>
        </p:spPr>
        <p:txBody>
          <a:bodyPr wrap="square" rtlCol="0">
            <a:spAutoFit/>
          </a:bodyPr>
          <a:lstStyle/>
          <a:p>
            <a:r>
              <a:rPr lang="fr-CA" dirty="0"/>
              <a:t>(Gaudreault et al., 2024; Gaudreault et al., 2023; </a:t>
            </a:r>
            <a:r>
              <a:rPr lang="fr-CA" dirty="0" err="1"/>
              <a:t>Grover</a:t>
            </a:r>
            <a:r>
              <a:rPr lang="fr-CA" dirty="0"/>
              <a:t> et al., 2015; </a:t>
            </a:r>
            <a:r>
              <a:rPr lang="fr-CA" dirty="0" err="1"/>
              <a:t>Kaynak</a:t>
            </a:r>
            <a:r>
              <a:rPr lang="fr-CA" dirty="0"/>
              <a:t> et al., 2024; Peng et al., 2022; </a:t>
            </a:r>
            <a:r>
              <a:rPr lang="fr-CA" dirty="0" err="1"/>
              <a:t>Pomey</a:t>
            </a:r>
            <a:r>
              <a:rPr lang="fr-CA" dirty="0"/>
              <a:t> et al., 2015; Tay et al., 2025; </a:t>
            </a:r>
            <a:r>
              <a:rPr lang="fr-CA" dirty="0" err="1"/>
              <a:t>Yerriah</a:t>
            </a:r>
            <a:r>
              <a:rPr lang="fr-CA" dirty="0"/>
              <a:t> et al., 2021)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a:extLst>
            <a:ext uri="{FF2B5EF4-FFF2-40B4-BE49-F238E27FC236}">
              <a16:creationId xmlns:a16="http://schemas.microsoft.com/office/drawing/2014/main" id="{CCCE3FA9-1966-FAAC-15EC-48B1324B82A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357B2D8-E4F9-DFE9-4CC4-5598C6D72720}"/>
              </a:ext>
            </a:extLst>
          </p:cNvPr>
          <p:cNvSpPr/>
          <p:nvPr/>
        </p:nvSpPr>
        <p:spPr>
          <a:xfrm>
            <a:off x="14249400" y="-768925"/>
            <a:ext cx="3009900" cy="1918522"/>
          </a:xfrm>
          <a:custGeom>
            <a:avLst/>
            <a:gdLst/>
            <a:ahLst/>
            <a:cxnLst/>
            <a:rect l="l" t="t" r="r" b="b"/>
            <a:pathLst>
              <a:path w="4616473" h="3030085">
                <a:moveTo>
                  <a:pt x="0" y="0"/>
                </a:moveTo>
                <a:lnTo>
                  <a:pt x="4616473" y="0"/>
                </a:lnTo>
                <a:lnTo>
                  <a:pt x="4616473" y="3030085"/>
                </a:lnTo>
                <a:lnTo>
                  <a:pt x="0" y="3030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3" name="AutoShape 3">
            <a:extLst>
              <a:ext uri="{FF2B5EF4-FFF2-40B4-BE49-F238E27FC236}">
                <a16:creationId xmlns:a16="http://schemas.microsoft.com/office/drawing/2014/main" id="{8EBE8300-87F2-4AC6-77D1-8348373FD52E}"/>
              </a:ext>
            </a:extLst>
          </p:cNvPr>
          <p:cNvSpPr/>
          <p:nvPr/>
        </p:nvSpPr>
        <p:spPr>
          <a:xfrm>
            <a:off x="2328718" y="9047480"/>
            <a:ext cx="890032" cy="0"/>
          </a:xfrm>
          <a:prstGeom prst="line">
            <a:avLst/>
          </a:prstGeom>
          <a:ln w="38100" cap="flat">
            <a:solidFill>
              <a:srgbClr val="F4DEB8"/>
            </a:solidFill>
            <a:prstDash val="solid"/>
            <a:headEnd type="none" w="sm" len="sm"/>
            <a:tailEnd type="none" w="sm" len="sm"/>
          </a:ln>
        </p:spPr>
        <p:txBody>
          <a:bodyPr/>
          <a:lstStyle/>
          <a:p>
            <a:endParaRPr lang="fr-FR"/>
          </a:p>
        </p:txBody>
      </p:sp>
      <p:sp>
        <p:nvSpPr>
          <p:cNvPr id="4" name="Freeform 4">
            <a:extLst>
              <a:ext uri="{FF2B5EF4-FFF2-40B4-BE49-F238E27FC236}">
                <a16:creationId xmlns:a16="http://schemas.microsoft.com/office/drawing/2014/main" id="{B99FEEE6-998F-4428-A382-CE79A4A8A09C}"/>
              </a:ext>
            </a:extLst>
          </p:cNvPr>
          <p:cNvSpPr/>
          <p:nvPr/>
        </p:nvSpPr>
        <p:spPr>
          <a:xfrm rot="-131734">
            <a:off x="5488196" y="1111144"/>
            <a:ext cx="6965277" cy="2265454"/>
          </a:xfrm>
          <a:custGeom>
            <a:avLst/>
            <a:gdLst/>
            <a:ahLst/>
            <a:cxnLst/>
            <a:rect l="l" t="t" r="r" b="b"/>
            <a:pathLst>
              <a:path w="6965277" h="2265454">
                <a:moveTo>
                  <a:pt x="0" y="0"/>
                </a:moveTo>
                <a:lnTo>
                  <a:pt x="6965278" y="0"/>
                </a:lnTo>
                <a:lnTo>
                  <a:pt x="6965278" y="2265454"/>
                </a:lnTo>
                <a:lnTo>
                  <a:pt x="0" y="2265454"/>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fr-FR"/>
          </a:p>
        </p:txBody>
      </p:sp>
      <p:sp>
        <p:nvSpPr>
          <p:cNvPr id="5" name="Freeform 5">
            <a:extLst>
              <a:ext uri="{FF2B5EF4-FFF2-40B4-BE49-F238E27FC236}">
                <a16:creationId xmlns:a16="http://schemas.microsoft.com/office/drawing/2014/main" id="{10264A8E-4089-6440-0EF1-48D56062D4AB}"/>
              </a:ext>
            </a:extLst>
          </p:cNvPr>
          <p:cNvSpPr/>
          <p:nvPr/>
        </p:nvSpPr>
        <p:spPr>
          <a:xfrm rot="-131734">
            <a:off x="443611" y="4752760"/>
            <a:ext cx="6965277" cy="2265454"/>
          </a:xfrm>
          <a:custGeom>
            <a:avLst/>
            <a:gdLst/>
            <a:ahLst/>
            <a:cxnLst/>
            <a:rect l="l" t="t" r="r" b="b"/>
            <a:pathLst>
              <a:path w="6965277" h="2265454">
                <a:moveTo>
                  <a:pt x="0" y="0"/>
                </a:moveTo>
                <a:lnTo>
                  <a:pt x="6965278" y="0"/>
                </a:lnTo>
                <a:lnTo>
                  <a:pt x="6965278" y="2265454"/>
                </a:lnTo>
                <a:lnTo>
                  <a:pt x="0" y="226545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fr-FR"/>
          </a:p>
        </p:txBody>
      </p:sp>
      <p:sp>
        <p:nvSpPr>
          <p:cNvPr id="7" name="TextBox 7">
            <a:extLst>
              <a:ext uri="{FF2B5EF4-FFF2-40B4-BE49-F238E27FC236}">
                <a16:creationId xmlns:a16="http://schemas.microsoft.com/office/drawing/2014/main" id="{6BC87B4D-F704-1EB5-350F-6A035309E9F5}"/>
              </a:ext>
            </a:extLst>
          </p:cNvPr>
          <p:cNvSpPr txBox="1"/>
          <p:nvPr/>
        </p:nvSpPr>
        <p:spPr>
          <a:xfrm>
            <a:off x="6255624" y="2056862"/>
            <a:ext cx="5430419" cy="513602"/>
          </a:xfrm>
          <a:prstGeom prst="rect">
            <a:avLst/>
          </a:prstGeom>
        </p:spPr>
        <p:txBody>
          <a:bodyPr lIns="0" tIns="0" rIns="0" bIns="0" rtlCol="0" anchor="t">
            <a:spAutoFit/>
          </a:bodyPr>
          <a:lstStyle/>
          <a:p>
            <a:pPr algn="ctr">
              <a:lnSpc>
                <a:spcPts val="3900"/>
              </a:lnSpc>
            </a:pPr>
            <a:r>
              <a:rPr lang="fr-CA" sz="3600" spc="30" noProof="1">
                <a:solidFill>
                  <a:srgbClr val="141724"/>
                </a:solidFill>
                <a:latin typeface="MuktaMahee Bold"/>
                <a:ea typeface="MuktaMahee Bold"/>
                <a:cs typeface="MuktaMahee Bold"/>
                <a:sym typeface="Mukta Mahee"/>
              </a:rPr>
              <a:t>Remerciements</a:t>
            </a:r>
          </a:p>
        </p:txBody>
      </p:sp>
      <p:sp>
        <p:nvSpPr>
          <p:cNvPr id="8" name="TextBox 8">
            <a:extLst>
              <a:ext uri="{FF2B5EF4-FFF2-40B4-BE49-F238E27FC236}">
                <a16:creationId xmlns:a16="http://schemas.microsoft.com/office/drawing/2014/main" id="{2BB9291D-3B38-F3D2-A9B1-64A9EB0DBCA1}"/>
              </a:ext>
            </a:extLst>
          </p:cNvPr>
          <p:cNvSpPr txBox="1"/>
          <p:nvPr/>
        </p:nvSpPr>
        <p:spPr>
          <a:xfrm>
            <a:off x="1225401" y="5135281"/>
            <a:ext cx="5430419" cy="1500411"/>
          </a:xfrm>
          <a:prstGeom prst="rect">
            <a:avLst/>
          </a:prstGeom>
        </p:spPr>
        <p:txBody>
          <a:bodyPr lIns="0" tIns="0" rIns="0" bIns="0" rtlCol="0" anchor="t">
            <a:spAutoFit/>
          </a:bodyPr>
          <a:lstStyle/>
          <a:p>
            <a:pPr algn="ctr">
              <a:lnSpc>
                <a:spcPts val="3900"/>
              </a:lnSpc>
            </a:pPr>
            <a:r>
              <a:rPr lang="fr-CA" sz="3000" spc="30" noProof="1">
                <a:solidFill>
                  <a:srgbClr val="141724"/>
                </a:solidFill>
                <a:latin typeface="MuktaMahee Bold"/>
                <a:ea typeface="MuktaMahee Bold"/>
                <a:cs typeface="MuktaMahee Bold"/>
                <a:sym typeface="Mukta Mahee"/>
              </a:rPr>
              <a:t>Membres du comité de recherche action ainsi que l’ensemble des participants</a:t>
            </a:r>
          </a:p>
        </p:txBody>
      </p:sp>
      <p:sp>
        <p:nvSpPr>
          <p:cNvPr id="9" name="TextBox 9">
            <a:extLst>
              <a:ext uri="{FF2B5EF4-FFF2-40B4-BE49-F238E27FC236}">
                <a16:creationId xmlns:a16="http://schemas.microsoft.com/office/drawing/2014/main" id="{DCDD1B95-D752-9627-E7E5-0CA7D3E119D7}"/>
              </a:ext>
            </a:extLst>
          </p:cNvPr>
          <p:cNvSpPr txBox="1"/>
          <p:nvPr/>
        </p:nvSpPr>
        <p:spPr>
          <a:xfrm>
            <a:off x="1028700" y="8808085"/>
            <a:ext cx="1300018" cy="461665"/>
          </a:xfrm>
          <a:prstGeom prst="rect">
            <a:avLst/>
          </a:prstGeom>
        </p:spPr>
        <p:txBody>
          <a:bodyPr lIns="0" tIns="0" rIns="0" bIns="0" rtlCol="0" anchor="t">
            <a:spAutoFit/>
          </a:bodyPr>
          <a:lstStyle/>
          <a:p>
            <a:pPr algn="l">
              <a:lnSpc>
                <a:spcPts val="3640"/>
              </a:lnSpc>
            </a:pPr>
            <a:r>
              <a:rPr lang="en-US" sz="2800" spc="28" dirty="0">
                <a:solidFill>
                  <a:srgbClr val="141724"/>
                </a:solidFill>
                <a:latin typeface="MuktaMahee Bold"/>
                <a:ea typeface="MuktaMahee Bold"/>
                <a:cs typeface="MuktaMahee Bold"/>
                <a:sym typeface="Mukta Mahee"/>
              </a:rPr>
              <a:t>Page 32</a:t>
            </a:r>
          </a:p>
        </p:txBody>
      </p:sp>
      <p:sp>
        <p:nvSpPr>
          <p:cNvPr id="10" name="Freeform 10">
            <a:extLst>
              <a:ext uri="{FF2B5EF4-FFF2-40B4-BE49-F238E27FC236}">
                <a16:creationId xmlns:a16="http://schemas.microsoft.com/office/drawing/2014/main" id="{5118B325-6EEB-DE32-05A0-8A85C9D60934}"/>
              </a:ext>
            </a:extLst>
          </p:cNvPr>
          <p:cNvSpPr/>
          <p:nvPr/>
        </p:nvSpPr>
        <p:spPr>
          <a:xfrm>
            <a:off x="-1295400" y="-3848100"/>
            <a:ext cx="6722973" cy="5818427"/>
          </a:xfrm>
          <a:custGeom>
            <a:avLst/>
            <a:gdLst/>
            <a:ahLst/>
            <a:cxnLst/>
            <a:rect l="l" t="t" r="r" b="b"/>
            <a:pathLst>
              <a:path w="6722973" h="5818427">
                <a:moveTo>
                  <a:pt x="0" y="0"/>
                </a:moveTo>
                <a:lnTo>
                  <a:pt x="6722973" y="0"/>
                </a:lnTo>
                <a:lnTo>
                  <a:pt x="6722973" y="5818427"/>
                </a:lnTo>
                <a:lnTo>
                  <a:pt x="0" y="5818427"/>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fr-FR"/>
          </a:p>
        </p:txBody>
      </p:sp>
      <p:sp>
        <p:nvSpPr>
          <p:cNvPr id="11" name="Freeform 11">
            <a:extLst>
              <a:ext uri="{FF2B5EF4-FFF2-40B4-BE49-F238E27FC236}">
                <a16:creationId xmlns:a16="http://schemas.microsoft.com/office/drawing/2014/main" id="{FF4F6CAA-ABA1-A93F-EEB4-390D0636EFE9}"/>
              </a:ext>
            </a:extLst>
          </p:cNvPr>
          <p:cNvSpPr/>
          <p:nvPr/>
        </p:nvSpPr>
        <p:spPr>
          <a:xfrm rot="989339">
            <a:off x="-503639" y="-686632"/>
            <a:ext cx="2167940" cy="2323044"/>
          </a:xfrm>
          <a:custGeom>
            <a:avLst/>
            <a:gdLst/>
            <a:ahLst/>
            <a:cxnLst/>
            <a:rect l="l" t="t" r="r" b="b"/>
            <a:pathLst>
              <a:path w="2167940" h="2323044">
                <a:moveTo>
                  <a:pt x="0" y="0"/>
                </a:moveTo>
                <a:lnTo>
                  <a:pt x="2167940" y="0"/>
                </a:lnTo>
                <a:lnTo>
                  <a:pt x="2167940" y="2323044"/>
                </a:lnTo>
                <a:lnTo>
                  <a:pt x="0" y="2323044"/>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fr-FR"/>
          </a:p>
        </p:txBody>
      </p:sp>
      <p:pic>
        <p:nvPicPr>
          <p:cNvPr id="300" name="Image 299">
            <a:extLst>
              <a:ext uri="{FF2B5EF4-FFF2-40B4-BE49-F238E27FC236}">
                <a16:creationId xmlns:a16="http://schemas.microsoft.com/office/drawing/2014/main" id="{240441C8-C047-95B1-0ABA-2CB143E36336}"/>
              </a:ext>
            </a:extLst>
          </p:cNvPr>
          <p:cNvPicPr>
            <a:picLocks noChangeAspect="1"/>
          </p:cNvPicPr>
          <p:nvPr/>
        </p:nvPicPr>
        <p:blipFill>
          <a:blip r:embed="rId12"/>
          <a:stretch>
            <a:fillRect/>
          </a:stretch>
        </p:blipFill>
        <p:spPr>
          <a:xfrm>
            <a:off x="8159904" y="4024301"/>
            <a:ext cx="4334408" cy="1592734"/>
          </a:xfrm>
          <a:prstGeom prst="rect">
            <a:avLst/>
          </a:prstGeom>
        </p:spPr>
      </p:pic>
      <p:pic>
        <p:nvPicPr>
          <p:cNvPr id="301" name="Image 300">
            <a:extLst>
              <a:ext uri="{FF2B5EF4-FFF2-40B4-BE49-F238E27FC236}">
                <a16:creationId xmlns:a16="http://schemas.microsoft.com/office/drawing/2014/main" id="{0FFA76D4-062E-2AA0-F65C-DA2D24A6AE6D}"/>
              </a:ext>
            </a:extLst>
          </p:cNvPr>
          <p:cNvPicPr>
            <a:picLocks noChangeAspect="1"/>
          </p:cNvPicPr>
          <p:nvPr/>
        </p:nvPicPr>
        <p:blipFill>
          <a:blip r:embed="rId13"/>
          <a:stretch>
            <a:fillRect/>
          </a:stretch>
        </p:blipFill>
        <p:spPr>
          <a:xfrm>
            <a:off x="13326069" y="3930722"/>
            <a:ext cx="3742274" cy="1362676"/>
          </a:xfrm>
          <a:prstGeom prst="rect">
            <a:avLst/>
          </a:prstGeom>
        </p:spPr>
      </p:pic>
      <p:pic>
        <p:nvPicPr>
          <p:cNvPr id="302" name="Image 301">
            <a:extLst>
              <a:ext uri="{FF2B5EF4-FFF2-40B4-BE49-F238E27FC236}">
                <a16:creationId xmlns:a16="http://schemas.microsoft.com/office/drawing/2014/main" id="{9A8FD123-2139-2BE7-34C1-3AFB624D2154}"/>
              </a:ext>
            </a:extLst>
          </p:cNvPr>
          <p:cNvPicPr>
            <a:picLocks noChangeAspect="1"/>
          </p:cNvPicPr>
          <p:nvPr/>
        </p:nvPicPr>
        <p:blipFill>
          <a:blip r:embed="rId14"/>
          <a:stretch>
            <a:fillRect/>
          </a:stretch>
        </p:blipFill>
        <p:spPr>
          <a:xfrm>
            <a:off x="8159905" y="5903261"/>
            <a:ext cx="4540230" cy="1669970"/>
          </a:xfrm>
          <a:prstGeom prst="rect">
            <a:avLst/>
          </a:prstGeom>
        </p:spPr>
      </p:pic>
      <p:pic>
        <p:nvPicPr>
          <p:cNvPr id="303" name="Image 302">
            <a:extLst>
              <a:ext uri="{FF2B5EF4-FFF2-40B4-BE49-F238E27FC236}">
                <a16:creationId xmlns:a16="http://schemas.microsoft.com/office/drawing/2014/main" id="{317501C8-4A8C-2E02-6329-CF38798610A3}"/>
              </a:ext>
            </a:extLst>
          </p:cNvPr>
          <p:cNvPicPr>
            <a:picLocks noChangeAspect="1"/>
          </p:cNvPicPr>
          <p:nvPr/>
        </p:nvPicPr>
        <p:blipFill>
          <a:blip r:embed="rId15"/>
          <a:stretch>
            <a:fillRect/>
          </a:stretch>
        </p:blipFill>
        <p:spPr>
          <a:xfrm>
            <a:off x="13410312" y="6075725"/>
            <a:ext cx="4540232" cy="1333598"/>
          </a:xfrm>
          <a:prstGeom prst="rect">
            <a:avLst/>
          </a:prstGeom>
        </p:spPr>
      </p:pic>
    </p:spTree>
    <p:extLst>
      <p:ext uri="{BB962C8B-B14F-4D97-AF65-F5344CB8AC3E}">
        <p14:creationId xmlns:p14="http://schemas.microsoft.com/office/powerpoint/2010/main" val="36883158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a:extLst>
            <a:ext uri="{FF2B5EF4-FFF2-40B4-BE49-F238E27FC236}">
              <a16:creationId xmlns:a16="http://schemas.microsoft.com/office/drawing/2014/main" id="{FB43D631-B736-3888-964C-D74F8109FDA7}"/>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B9508B5B-47B1-38AC-9595-7FFE0A064C45}"/>
              </a:ext>
            </a:extLst>
          </p:cNvPr>
          <p:cNvSpPr/>
          <p:nvPr/>
        </p:nvSpPr>
        <p:spPr>
          <a:xfrm>
            <a:off x="2328718" y="9047480"/>
            <a:ext cx="890032" cy="0"/>
          </a:xfrm>
          <a:prstGeom prst="line">
            <a:avLst/>
          </a:prstGeom>
          <a:ln w="38100" cap="flat">
            <a:solidFill>
              <a:srgbClr val="F4DEB8"/>
            </a:solidFill>
            <a:prstDash val="solid"/>
            <a:headEnd type="none" w="sm" len="sm"/>
            <a:tailEnd type="none" w="sm" len="sm"/>
          </a:ln>
        </p:spPr>
        <p:txBody>
          <a:bodyPr/>
          <a:lstStyle/>
          <a:p>
            <a:endParaRPr lang="fr-FR"/>
          </a:p>
        </p:txBody>
      </p:sp>
      <p:sp>
        <p:nvSpPr>
          <p:cNvPr id="4" name="Freeform 4">
            <a:extLst>
              <a:ext uri="{FF2B5EF4-FFF2-40B4-BE49-F238E27FC236}">
                <a16:creationId xmlns:a16="http://schemas.microsoft.com/office/drawing/2014/main" id="{BF786358-4552-05C4-AF56-755D8E5096E6}"/>
              </a:ext>
            </a:extLst>
          </p:cNvPr>
          <p:cNvSpPr/>
          <p:nvPr/>
        </p:nvSpPr>
        <p:spPr>
          <a:xfrm rot="-131734">
            <a:off x="5146239" y="273670"/>
            <a:ext cx="6965277" cy="2265454"/>
          </a:xfrm>
          <a:custGeom>
            <a:avLst/>
            <a:gdLst/>
            <a:ahLst/>
            <a:cxnLst/>
            <a:rect l="l" t="t" r="r" b="b"/>
            <a:pathLst>
              <a:path w="6965277" h="2265454">
                <a:moveTo>
                  <a:pt x="0" y="0"/>
                </a:moveTo>
                <a:lnTo>
                  <a:pt x="6965278" y="0"/>
                </a:lnTo>
                <a:lnTo>
                  <a:pt x="6965278" y="2265454"/>
                </a:lnTo>
                <a:lnTo>
                  <a:pt x="0" y="226545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fr-FR"/>
          </a:p>
        </p:txBody>
      </p:sp>
      <p:sp>
        <p:nvSpPr>
          <p:cNvPr id="7" name="TextBox 7">
            <a:extLst>
              <a:ext uri="{FF2B5EF4-FFF2-40B4-BE49-F238E27FC236}">
                <a16:creationId xmlns:a16="http://schemas.microsoft.com/office/drawing/2014/main" id="{D4C2B685-27EB-2CCF-7FD3-6760F28036F6}"/>
              </a:ext>
            </a:extLst>
          </p:cNvPr>
          <p:cNvSpPr txBox="1"/>
          <p:nvPr/>
        </p:nvSpPr>
        <p:spPr>
          <a:xfrm>
            <a:off x="6023135" y="1209653"/>
            <a:ext cx="5430419" cy="513602"/>
          </a:xfrm>
          <a:prstGeom prst="rect">
            <a:avLst/>
          </a:prstGeom>
        </p:spPr>
        <p:txBody>
          <a:bodyPr lIns="0" tIns="0" rIns="0" bIns="0" rtlCol="0" anchor="t">
            <a:spAutoFit/>
          </a:bodyPr>
          <a:lstStyle/>
          <a:p>
            <a:pPr algn="ctr">
              <a:lnSpc>
                <a:spcPts val="3900"/>
              </a:lnSpc>
            </a:pPr>
            <a:r>
              <a:rPr lang="fr-CA" sz="3600" spc="30" noProof="1">
                <a:solidFill>
                  <a:srgbClr val="141724"/>
                </a:solidFill>
                <a:latin typeface="MuktaMahee Bold"/>
                <a:ea typeface="MuktaMahee Bold"/>
                <a:cs typeface="MuktaMahee Bold"/>
                <a:sym typeface="Mukta Mahee"/>
              </a:rPr>
              <a:t>Nous contacter </a:t>
            </a:r>
            <a:r>
              <a:rPr lang="fr-CA" sz="3600" spc="30" noProof="1">
                <a:solidFill>
                  <a:srgbClr val="141724"/>
                </a:solidFill>
                <a:latin typeface="MuktaMahee Bold"/>
                <a:ea typeface="MuktaMahee Bold"/>
                <a:cs typeface="MuktaMahee Bold"/>
                <a:sym typeface="Wingdings" pitchFamily="2" charset="2"/>
              </a:rPr>
              <a:t></a:t>
            </a:r>
            <a:endParaRPr lang="fr-CA" sz="3600" spc="30" noProof="1">
              <a:solidFill>
                <a:srgbClr val="141724"/>
              </a:solidFill>
              <a:latin typeface="MuktaMahee Bold"/>
              <a:ea typeface="MuktaMahee Bold"/>
              <a:cs typeface="MuktaMahee Bold"/>
              <a:sym typeface="Mukta Mahee"/>
            </a:endParaRPr>
          </a:p>
        </p:txBody>
      </p:sp>
      <p:sp>
        <p:nvSpPr>
          <p:cNvPr id="9" name="TextBox 9">
            <a:extLst>
              <a:ext uri="{FF2B5EF4-FFF2-40B4-BE49-F238E27FC236}">
                <a16:creationId xmlns:a16="http://schemas.microsoft.com/office/drawing/2014/main" id="{9EDD4420-FDEE-64B1-B917-7BBDA1CB73BD}"/>
              </a:ext>
            </a:extLst>
          </p:cNvPr>
          <p:cNvSpPr txBox="1"/>
          <p:nvPr/>
        </p:nvSpPr>
        <p:spPr>
          <a:xfrm>
            <a:off x="1028700" y="8808085"/>
            <a:ext cx="1300018" cy="461665"/>
          </a:xfrm>
          <a:prstGeom prst="rect">
            <a:avLst/>
          </a:prstGeom>
        </p:spPr>
        <p:txBody>
          <a:bodyPr lIns="0" tIns="0" rIns="0" bIns="0" rtlCol="0" anchor="t">
            <a:spAutoFit/>
          </a:bodyPr>
          <a:lstStyle/>
          <a:p>
            <a:pPr algn="l">
              <a:lnSpc>
                <a:spcPts val="3640"/>
              </a:lnSpc>
            </a:pPr>
            <a:r>
              <a:rPr lang="en-US" sz="2800" spc="28" dirty="0">
                <a:solidFill>
                  <a:srgbClr val="141724"/>
                </a:solidFill>
                <a:latin typeface="MuktaMahee Bold"/>
                <a:ea typeface="MuktaMahee Bold"/>
                <a:cs typeface="MuktaMahee Bold"/>
                <a:sym typeface="Mukta Mahee"/>
              </a:rPr>
              <a:t>Page 33</a:t>
            </a:r>
          </a:p>
        </p:txBody>
      </p:sp>
      <p:sp>
        <p:nvSpPr>
          <p:cNvPr id="10" name="Freeform 10">
            <a:extLst>
              <a:ext uri="{FF2B5EF4-FFF2-40B4-BE49-F238E27FC236}">
                <a16:creationId xmlns:a16="http://schemas.microsoft.com/office/drawing/2014/main" id="{64D8357E-4079-3FA3-94B3-172D67F19EB5}"/>
              </a:ext>
            </a:extLst>
          </p:cNvPr>
          <p:cNvSpPr/>
          <p:nvPr/>
        </p:nvSpPr>
        <p:spPr>
          <a:xfrm>
            <a:off x="-1295400" y="-3848100"/>
            <a:ext cx="6722973" cy="5818427"/>
          </a:xfrm>
          <a:custGeom>
            <a:avLst/>
            <a:gdLst/>
            <a:ahLst/>
            <a:cxnLst/>
            <a:rect l="l" t="t" r="r" b="b"/>
            <a:pathLst>
              <a:path w="6722973" h="5818427">
                <a:moveTo>
                  <a:pt x="0" y="0"/>
                </a:moveTo>
                <a:lnTo>
                  <a:pt x="6722973" y="0"/>
                </a:lnTo>
                <a:lnTo>
                  <a:pt x="6722973" y="5818427"/>
                </a:lnTo>
                <a:lnTo>
                  <a:pt x="0" y="581842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fr-FR"/>
          </a:p>
        </p:txBody>
      </p:sp>
      <p:sp>
        <p:nvSpPr>
          <p:cNvPr id="11" name="Freeform 11">
            <a:extLst>
              <a:ext uri="{FF2B5EF4-FFF2-40B4-BE49-F238E27FC236}">
                <a16:creationId xmlns:a16="http://schemas.microsoft.com/office/drawing/2014/main" id="{5B993C80-A875-45F0-6E14-27EEF982D23F}"/>
              </a:ext>
            </a:extLst>
          </p:cNvPr>
          <p:cNvSpPr/>
          <p:nvPr/>
        </p:nvSpPr>
        <p:spPr>
          <a:xfrm rot="989339">
            <a:off x="-503639" y="-686632"/>
            <a:ext cx="2167940" cy="2323044"/>
          </a:xfrm>
          <a:custGeom>
            <a:avLst/>
            <a:gdLst/>
            <a:ahLst/>
            <a:cxnLst/>
            <a:rect l="l" t="t" r="r" b="b"/>
            <a:pathLst>
              <a:path w="2167940" h="2323044">
                <a:moveTo>
                  <a:pt x="0" y="0"/>
                </a:moveTo>
                <a:lnTo>
                  <a:pt x="2167940" y="0"/>
                </a:lnTo>
                <a:lnTo>
                  <a:pt x="2167940" y="2323044"/>
                </a:lnTo>
                <a:lnTo>
                  <a:pt x="0" y="232304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fr-FR"/>
          </a:p>
        </p:txBody>
      </p:sp>
      <p:sp>
        <p:nvSpPr>
          <p:cNvPr id="6" name="Freeform 6">
            <a:extLst>
              <a:ext uri="{FF2B5EF4-FFF2-40B4-BE49-F238E27FC236}">
                <a16:creationId xmlns:a16="http://schemas.microsoft.com/office/drawing/2014/main" id="{49968D6F-5C71-B540-1255-556AF3F042A1}"/>
              </a:ext>
            </a:extLst>
          </p:cNvPr>
          <p:cNvSpPr/>
          <p:nvPr/>
        </p:nvSpPr>
        <p:spPr>
          <a:xfrm rot="-258804">
            <a:off x="15134473" y="7111944"/>
            <a:ext cx="3174423" cy="3392282"/>
          </a:xfrm>
          <a:custGeom>
            <a:avLst/>
            <a:gdLst/>
            <a:ahLst/>
            <a:cxnLst/>
            <a:rect l="l" t="t" r="r" b="b"/>
            <a:pathLst>
              <a:path w="6085795" h="7959580">
                <a:moveTo>
                  <a:pt x="0" y="0"/>
                </a:moveTo>
                <a:lnTo>
                  <a:pt x="6085795" y="0"/>
                </a:lnTo>
                <a:lnTo>
                  <a:pt x="6085795" y="7959580"/>
                </a:lnTo>
                <a:lnTo>
                  <a:pt x="0" y="795958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fr-FR"/>
          </a:p>
        </p:txBody>
      </p:sp>
      <p:sp>
        <p:nvSpPr>
          <p:cNvPr id="12" name="ZoneTexte 11">
            <a:extLst>
              <a:ext uri="{FF2B5EF4-FFF2-40B4-BE49-F238E27FC236}">
                <a16:creationId xmlns:a16="http://schemas.microsoft.com/office/drawing/2014/main" id="{A2805E45-95BC-D543-881F-8655D845EFAC}"/>
              </a:ext>
            </a:extLst>
          </p:cNvPr>
          <p:cNvSpPr txBox="1"/>
          <p:nvPr/>
        </p:nvSpPr>
        <p:spPr>
          <a:xfrm>
            <a:off x="592054" y="7726057"/>
            <a:ext cx="9431384" cy="461665"/>
          </a:xfrm>
          <a:prstGeom prst="rect">
            <a:avLst/>
          </a:prstGeom>
          <a:noFill/>
        </p:spPr>
        <p:txBody>
          <a:bodyPr wrap="square" rtlCol="0">
            <a:spAutoFit/>
          </a:bodyPr>
          <a:lstStyle/>
          <a:p>
            <a:r>
              <a:rPr lang="fr-CA" sz="2400" noProof="1"/>
              <a:t>https://programme-recaps.recherche.usherbrooke.ca/</a:t>
            </a:r>
          </a:p>
        </p:txBody>
      </p:sp>
      <p:pic>
        <p:nvPicPr>
          <p:cNvPr id="13" name="Image 12">
            <a:extLst>
              <a:ext uri="{FF2B5EF4-FFF2-40B4-BE49-F238E27FC236}">
                <a16:creationId xmlns:a16="http://schemas.microsoft.com/office/drawing/2014/main" id="{D5758B67-119C-0446-D5A9-BB89778AADEC}"/>
              </a:ext>
            </a:extLst>
          </p:cNvPr>
          <p:cNvPicPr>
            <a:picLocks noChangeAspect="1"/>
          </p:cNvPicPr>
          <p:nvPr/>
        </p:nvPicPr>
        <p:blipFill>
          <a:blip r:embed="rId10"/>
          <a:stretch>
            <a:fillRect/>
          </a:stretch>
        </p:blipFill>
        <p:spPr>
          <a:xfrm>
            <a:off x="7409416" y="3917249"/>
            <a:ext cx="2419100" cy="2419100"/>
          </a:xfrm>
          <a:prstGeom prst="rect">
            <a:avLst/>
          </a:prstGeom>
        </p:spPr>
      </p:pic>
      <p:pic>
        <p:nvPicPr>
          <p:cNvPr id="14" name="Image 13">
            <a:extLst>
              <a:ext uri="{FF2B5EF4-FFF2-40B4-BE49-F238E27FC236}">
                <a16:creationId xmlns:a16="http://schemas.microsoft.com/office/drawing/2014/main" id="{94F14A62-218D-F189-03DF-4ABB8E88A0FD}"/>
              </a:ext>
            </a:extLst>
          </p:cNvPr>
          <p:cNvPicPr>
            <a:picLocks noChangeAspect="1"/>
          </p:cNvPicPr>
          <p:nvPr/>
        </p:nvPicPr>
        <p:blipFill>
          <a:blip r:embed="rId11"/>
          <a:stretch>
            <a:fillRect/>
          </a:stretch>
        </p:blipFill>
        <p:spPr>
          <a:xfrm>
            <a:off x="749947" y="2740467"/>
            <a:ext cx="6400800" cy="4575366"/>
          </a:xfrm>
          <a:prstGeom prst="rect">
            <a:avLst/>
          </a:prstGeom>
        </p:spPr>
      </p:pic>
      <p:pic>
        <p:nvPicPr>
          <p:cNvPr id="17" name="Image 16">
            <a:extLst>
              <a:ext uri="{FF2B5EF4-FFF2-40B4-BE49-F238E27FC236}">
                <a16:creationId xmlns:a16="http://schemas.microsoft.com/office/drawing/2014/main" id="{C46711B0-13BE-6D3E-FDF5-E0BB059715E7}"/>
              </a:ext>
            </a:extLst>
          </p:cNvPr>
          <p:cNvPicPr>
            <a:picLocks noChangeAspect="1"/>
          </p:cNvPicPr>
          <p:nvPr/>
        </p:nvPicPr>
        <p:blipFill>
          <a:blip r:embed="rId12"/>
          <a:stretch>
            <a:fillRect/>
          </a:stretch>
        </p:blipFill>
        <p:spPr>
          <a:xfrm>
            <a:off x="12175801" y="2866729"/>
            <a:ext cx="4507853" cy="4553541"/>
          </a:xfrm>
          <a:prstGeom prst="rect">
            <a:avLst/>
          </a:prstGeom>
        </p:spPr>
      </p:pic>
      <p:sp>
        <p:nvSpPr>
          <p:cNvPr id="18" name="ZoneTexte 17">
            <a:extLst>
              <a:ext uri="{FF2B5EF4-FFF2-40B4-BE49-F238E27FC236}">
                <a16:creationId xmlns:a16="http://schemas.microsoft.com/office/drawing/2014/main" id="{37039870-0161-1B69-54CA-363BDD703128}"/>
              </a:ext>
            </a:extLst>
          </p:cNvPr>
          <p:cNvSpPr txBox="1"/>
          <p:nvPr/>
        </p:nvSpPr>
        <p:spPr>
          <a:xfrm>
            <a:off x="8738344" y="7581883"/>
            <a:ext cx="6518454" cy="830997"/>
          </a:xfrm>
          <a:prstGeom prst="rect">
            <a:avLst/>
          </a:prstGeom>
          <a:noFill/>
        </p:spPr>
        <p:txBody>
          <a:bodyPr wrap="square" rtlCol="0">
            <a:spAutoFit/>
          </a:bodyPr>
          <a:lstStyle/>
          <a:p>
            <a:r>
              <a:rPr lang="fr-CA" sz="4800" noProof="1"/>
              <a:t>RECAPS@usherbrooke.ca</a:t>
            </a:r>
          </a:p>
        </p:txBody>
      </p:sp>
    </p:spTree>
    <p:extLst>
      <p:ext uri="{BB962C8B-B14F-4D97-AF65-F5344CB8AC3E}">
        <p14:creationId xmlns:p14="http://schemas.microsoft.com/office/powerpoint/2010/main" val="36340927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a:extLst>
            <a:ext uri="{FF2B5EF4-FFF2-40B4-BE49-F238E27FC236}">
              <a16:creationId xmlns:a16="http://schemas.microsoft.com/office/drawing/2014/main" id="{8349CE51-4BE8-7FE7-535A-388CCFE67E91}"/>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1D9443D4-ACC2-1510-3340-82FC01A0D83B}"/>
              </a:ext>
            </a:extLst>
          </p:cNvPr>
          <p:cNvSpPr/>
          <p:nvPr/>
        </p:nvSpPr>
        <p:spPr>
          <a:xfrm>
            <a:off x="1696456" y="10061464"/>
            <a:ext cx="890032" cy="0"/>
          </a:xfrm>
          <a:prstGeom prst="line">
            <a:avLst/>
          </a:prstGeom>
          <a:ln w="38100" cap="flat">
            <a:solidFill>
              <a:srgbClr val="F4DEB8"/>
            </a:solidFill>
            <a:prstDash val="solid"/>
            <a:headEnd type="none" w="sm" len="sm"/>
            <a:tailEnd type="none" w="sm" len="sm"/>
          </a:ln>
        </p:spPr>
        <p:txBody>
          <a:bodyPr/>
          <a:lstStyle/>
          <a:p>
            <a:endParaRPr lang="fr-FR"/>
          </a:p>
        </p:txBody>
      </p:sp>
      <p:sp>
        <p:nvSpPr>
          <p:cNvPr id="15" name="Freeform 15">
            <a:extLst>
              <a:ext uri="{FF2B5EF4-FFF2-40B4-BE49-F238E27FC236}">
                <a16:creationId xmlns:a16="http://schemas.microsoft.com/office/drawing/2014/main" id="{DAE48690-DE3D-B36B-8008-72C6498DD79E}"/>
              </a:ext>
            </a:extLst>
          </p:cNvPr>
          <p:cNvSpPr/>
          <p:nvPr/>
        </p:nvSpPr>
        <p:spPr>
          <a:xfrm rot="-2091247">
            <a:off x="14930914" y="7577112"/>
            <a:ext cx="4656771" cy="4580570"/>
          </a:xfrm>
          <a:custGeom>
            <a:avLst/>
            <a:gdLst/>
            <a:ahLst/>
            <a:cxnLst/>
            <a:rect l="l" t="t" r="r" b="b"/>
            <a:pathLst>
              <a:path w="4656771" h="4580570">
                <a:moveTo>
                  <a:pt x="0" y="0"/>
                </a:moveTo>
                <a:lnTo>
                  <a:pt x="4656772" y="0"/>
                </a:lnTo>
                <a:lnTo>
                  <a:pt x="4656772" y="4580570"/>
                </a:lnTo>
                <a:lnTo>
                  <a:pt x="0" y="458057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fr-FR"/>
          </a:p>
        </p:txBody>
      </p:sp>
      <p:sp>
        <p:nvSpPr>
          <p:cNvPr id="16" name="Freeform 16">
            <a:extLst>
              <a:ext uri="{FF2B5EF4-FFF2-40B4-BE49-F238E27FC236}">
                <a16:creationId xmlns:a16="http://schemas.microsoft.com/office/drawing/2014/main" id="{894CFE4F-1F31-039C-6A73-7452434A6714}"/>
              </a:ext>
            </a:extLst>
          </p:cNvPr>
          <p:cNvSpPr/>
          <p:nvPr/>
        </p:nvSpPr>
        <p:spPr>
          <a:xfrm>
            <a:off x="4924929" y="-3372953"/>
            <a:ext cx="7377570" cy="4887640"/>
          </a:xfrm>
          <a:custGeom>
            <a:avLst/>
            <a:gdLst/>
            <a:ahLst/>
            <a:cxnLst/>
            <a:rect l="l" t="t" r="r" b="b"/>
            <a:pathLst>
              <a:path w="7377570" h="4887640">
                <a:moveTo>
                  <a:pt x="0" y="0"/>
                </a:moveTo>
                <a:lnTo>
                  <a:pt x="7377570" y="0"/>
                </a:lnTo>
                <a:lnTo>
                  <a:pt x="7377570" y="4887640"/>
                </a:lnTo>
                <a:lnTo>
                  <a:pt x="0" y="488764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fr-FR"/>
          </a:p>
        </p:txBody>
      </p:sp>
      <p:sp>
        <p:nvSpPr>
          <p:cNvPr id="17" name="TextBox 17">
            <a:extLst>
              <a:ext uri="{FF2B5EF4-FFF2-40B4-BE49-F238E27FC236}">
                <a16:creationId xmlns:a16="http://schemas.microsoft.com/office/drawing/2014/main" id="{0A218D38-C7E7-C905-6038-0B5B40A920BC}"/>
              </a:ext>
            </a:extLst>
          </p:cNvPr>
          <p:cNvSpPr txBox="1"/>
          <p:nvPr/>
        </p:nvSpPr>
        <p:spPr>
          <a:xfrm>
            <a:off x="422564" y="1059262"/>
            <a:ext cx="7792458" cy="1033616"/>
          </a:xfrm>
          <a:prstGeom prst="rect">
            <a:avLst/>
          </a:prstGeom>
        </p:spPr>
        <p:txBody>
          <a:bodyPr lIns="0" tIns="0" rIns="0" bIns="0" rtlCol="0" anchor="t">
            <a:spAutoFit/>
          </a:bodyPr>
          <a:lstStyle/>
          <a:p>
            <a:pPr marL="0" lvl="0" indent="0" algn="l">
              <a:lnSpc>
                <a:spcPts val="8759"/>
              </a:lnSpc>
              <a:spcBef>
                <a:spcPct val="0"/>
              </a:spcBef>
            </a:pPr>
            <a:r>
              <a:rPr lang="fr-CA" sz="7299" b="1" u="none" strike="noStrike" noProof="1">
                <a:solidFill>
                  <a:srgbClr val="353C59"/>
                </a:solidFill>
                <a:latin typeface="Cy Grotesk Wide Semi-Bold"/>
                <a:ea typeface="Cy Grotesk Wide Semi-Bold"/>
                <a:cs typeface="Cy Grotesk Wide Semi-Bold"/>
                <a:sym typeface="Cy Grotesk Wide Semi-Bold"/>
              </a:rPr>
              <a:t>Bibliographie</a:t>
            </a:r>
          </a:p>
        </p:txBody>
      </p:sp>
      <p:sp>
        <p:nvSpPr>
          <p:cNvPr id="19" name="TextBox 19">
            <a:extLst>
              <a:ext uri="{FF2B5EF4-FFF2-40B4-BE49-F238E27FC236}">
                <a16:creationId xmlns:a16="http://schemas.microsoft.com/office/drawing/2014/main" id="{006F57CB-2D6B-4DE7-7DB7-DA4808AB02A0}"/>
              </a:ext>
            </a:extLst>
          </p:cNvPr>
          <p:cNvSpPr txBox="1"/>
          <p:nvPr/>
        </p:nvSpPr>
        <p:spPr>
          <a:xfrm>
            <a:off x="396438" y="9822069"/>
            <a:ext cx="1300018" cy="461665"/>
          </a:xfrm>
          <a:prstGeom prst="rect">
            <a:avLst/>
          </a:prstGeom>
        </p:spPr>
        <p:txBody>
          <a:bodyPr lIns="0" tIns="0" rIns="0" bIns="0" rtlCol="0" anchor="t">
            <a:spAutoFit/>
          </a:bodyPr>
          <a:lstStyle/>
          <a:p>
            <a:pPr algn="l">
              <a:lnSpc>
                <a:spcPts val="3640"/>
              </a:lnSpc>
            </a:pPr>
            <a:r>
              <a:rPr lang="en-US" sz="2800" spc="28" dirty="0">
                <a:solidFill>
                  <a:srgbClr val="141724"/>
                </a:solidFill>
                <a:latin typeface="MuktaMahee Bold"/>
                <a:ea typeface="MuktaMahee Bold"/>
                <a:cs typeface="MuktaMahee Bold"/>
                <a:sym typeface="Mukta Mahee"/>
              </a:rPr>
              <a:t>Page 34</a:t>
            </a:r>
          </a:p>
        </p:txBody>
      </p:sp>
      <p:sp>
        <p:nvSpPr>
          <p:cNvPr id="20" name="Freeform 20">
            <a:extLst>
              <a:ext uri="{FF2B5EF4-FFF2-40B4-BE49-F238E27FC236}">
                <a16:creationId xmlns:a16="http://schemas.microsoft.com/office/drawing/2014/main" id="{C6CDF6E2-C6E8-E230-3967-031FAEBAFDF6}"/>
              </a:ext>
            </a:extLst>
          </p:cNvPr>
          <p:cNvSpPr/>
          <p:nvPr/>
        </p:nvSpPr>
        <p:spPr>
          <a:xfrm rot="-220786">
            <a:off x="4748645" y="-1361519"/>
            <a:ext cx="2167940" cy="2323044"/>
          </a:xfrm>
          <a:custGeom>
            <a:avLst/>
            <a:gdLst/>
            <a:ahLst/>
            <a:cxnLst/>
            <a:rect l="l" t="t" r="r" b="b"/>
            <a:pathLst>
              <a:path w="2167940" h="2323044">
                <a:moveTo>
                  <a:pt x="0" y="0"/>
                </a:moveTo>
                <a:lnTo>
                  <a:pt x="2167939" y="0"/>
                </a:lnTo>
                <a:lnTo>
                  <a:pt x="2167939" y="2323044"/>
                </a:lnTo>
                <a:lnTo>
                  <a:pt x="0" y="232304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fr-FR"/>
          </a:p>
        </p:txBody>
      </p:sp>
      <p:sp>
        <p:nvSpPr>
          <p:cNvPr id="4" name="ZoneTexte 3">
            <a:extLst>
              <a:ext uri="{FF2B5EF4-FFF2-40B4-BE49-F238E27FC236}">
                <a16:creationId xmlns:a16="http://schemas.microsoft.com/office/drawing/2014/main" id="{D377C2C3-56E3-A85B-CBD0-B22EC0A1CE33}"/>
              </a:ext>
            </a:extLst>
          </p:cNvPr>
          <p:cNvSpPr txBox="1"/>
          <p:nvPr/>
        </p:nvSpPr>
        <p:spPr>
          <a:xfrm>
            <a:off x="228600" y="2149556"/>
            <a:ext cx="17830800" cy="7717497"/>
          </a:xfrm>
          <a:prstGeom prst="rect">
            <a:avLst/>
          </a:prstGeom>
          <a:noFill/>
        </p:spPr>
        <p:txBody>
          <a:bodyPr wrap="square">
            <a:spAutoFit/>
          </a:bodyPr>
          <a:lstStyle/>
          <a:p>
            <a:pPr marL="0" indent="0" algn="just" fontAlgn="base">
              <a:spcAft>
                <a:spcPts val="300"/>
              </a:spcAft>
              <a:buNone/>
            </a:pPr>
            <a:r>
              <a:rPr lang="en-US" sz="1800" dirty="0">
                <a:solidFill>
                  <a:srgbClr val="000000"/>
                </a:solidFill>
                <a:effectLst/>
                <a:latin typeface="Calibri" panose="020F0502020204030204" pitchFamily="34" charset="0"/>
                <a:ea typeface="Times New Roman" panose="02020603050405020304" pitchFamily="18" charset="0"/>
              </a:rPr>
              <a:t>Aarons, G. A., Miller, E. A., Green, A. E., Perrott, J. A., &amp; </a:t>
            </a:r>
            <a:r>
              <a:rPr lang="fr-CA" sz="1800" dirty="0" err="1">
                <a:effectLst/>
                <a:latin typeface="Times New Roman" panose="02020603050405020304" pitchFamily="18" charset="0"/>
                <a:ea typeface="Times New Roman" panose="02020603050405020304" pitchFamily="18" charset="0"/>
              </a:rPr>
              <a:t>Bradway</a:t>
            </a:r>
            <a:r>
              <a:rPr lang="fr-CA" sz="1800" dirty="0">
                <a:effectLst/>
                <a:latin typeface="Times New Roman" panose="02020603050405020304" pitchFamily="18" charset="0"/>
                <a:ea typeface="Times New Roman" panose="02020603050405020304" pitchFamily="18" charset="0"/>
              </a:rPr>
              <a:t>, R. (2012). Adaptation </a:t>
            </a:r>
            <a:r>
              <a:rPr lang="fr-CA" sz="1800" dirty="0" err="1">
                <a:effectLst/>
                <a:latin typeface="Times New Roman" panose="02020603050405020304" pitchFamily="18" charset="0"/>
                <a:ea typeface="Times New Roman" panose="02020603050405020304" pitchFamily="18" charset="0"/>
              </a:rPr>
              <a:t>happens</a:t>
            </a:r>
            <a:r>
              <a:rPr lang="fr-CA" sz="1800" dirty="0">
                <a:effectLst/>
                <a:latin typeface="Times New Roman" panose="02020603050405020304" pitchFamily="18" charset="0"/>
                <a:ea typeface="Times New Roman" panose="02020603050405020304" pitchFamily="18" charset="0"/>
              </a:rPr>
              <a:t>: a qualitative case </a:t>
            </a:r>
            <a:r>
              <a:rPr lang="fr-CA" sz="1800" dirty="0" err="1">
                <a:effectLst/>
                <a:latin typeface="Times New Roman" panose="02020603050405020304" pitchFamily="18" charset="0"/>
                <a:ea typeface="Times New Roman" panose="02020603050405020304" pitchFamily="18" charset="0"/>
              </a:rPr>
              <a:t>study</a:t>
            </a:r>
            <a:r>
              <a:rPr lang="fr-CA" sz="1800" dirty="0">
                <a:effectLst/>
                <a:latin typeface="Times New Roman" panose="02020603050405020304" pitchFamily="18" charset="0"/>
                <a:ea typeface="Times New Roman" panose="02020603050405020304" pitchFamily="18" charset="0"/>
              </a:rPr>
              <a:t> of </a:t>
            </a:r>
            <a:r>
              <a:rPr lang="fr-CA" sz="1800" dirty="0" err="1">
                <a:effectLst/>
                <a:latin typeface="Times New Roman" panose="02020603050405020304" pitchFamily="18" charset="0"/>
                <a:ea typeface="Times New Roman" panose="02020603050405020304" pitchFamily="18" charset="0"/>
              </a:rPr>
              <a:t>implementation</a:t>
            </a:r>
            <a:r>
              <a:rPr lang="fr-CA" sz="1800" dirty="0">
                <a:effectLst/>
                <a:latin typeface="Times New Roman" panose="02020603050405020304" pitchFamily="18" charset="0"/>
                <a:ea typeface="Times New Roman" panose="02020603050405020304" pitchFamily="18" charset="0"/>
              </a:rPr>
              <a:t> of The </a:t>
            </a:r>
            <a:r>
              <a:rPr lang="fr-CA" sz="1800" dirty="0" err="1">
                <a:effectLst/>
                <a:latin typeface="Times New Roman" panose="02020603050405020304" pitchFamily="18" charset="0"/>
                <a:ea typeface="Times New Roman" panose="02020603050405020304" pitchFamily="18" charset="0"/>
              </a:rPr>
              <a:t>Incredible</a:t>
            </a:r>
            <a:r>
              <a:rPr lang="fr-CA" sz="1800" dirty="0">
                <a:effectLst/>
                <a:latin typeface="Times New Roman" panose="02020603050405020304" pitchFamily="18" charset="0"/>
                <a:ea typeface="Times New Roman" panose="02020603050405020304" pitchFamily="18" charset="0"/>
              </a:rPr>
              <a:t> </a:t>
            </a:r>
            <a:r>
              <a:rPr lang="fr-CA" sz="1800" dirty="0" err="1">
                <a:effectLst/>
                <a:latin typeface="Times New Roman" panose="02020603050405020304" pitchFamily="18" charset="0"/>
                <a:ea typeface="Times New Roman" panose="02020603050405020304" pitchFamily="18" charset="0"/>
              </a:rPr>
              <a:t>Years</a:t>
            </a:r>
            <a:r>
              <a:rPr lang="fr-CA" sz="1800" dirty="0">
                <a:effectLst/>
                <a:latin typeface="Times New Roman" panose="02020603050405020304" pitchFamily="18" charset="0"/>
                <a:ea typeface="Times New Roman" panose="02020603050405020304" pitchFamily="18" charset="0"/>
              </a:rPr>
              <a:t> </a:t>
            </a:r>
            <a:r>
              <a:rPr lang="fr-CA" sz="1800" dirty="0" err="1">
                <a:effectLst/>
                <a:latin typeface="Times New Roman" panose="02020603050405020304" pitchFamily="18" charset="0"/>
                <a:ea typeface="Times New Roman" panose="02020603050405020304" pitchFamily="18" charset="0"/>
              </a:rPr>
              <a:t>evidence-based</a:t>
            </a:r>
            <a:r>
              <a:rPr lang="fr-CA" sz="1800" dirty="0">
                <a:effectLst/>
                <a:latin typeface="Times New Roman" panose="02020603050405020304" pitchFamily="18" charset="0"/>
                <a:ea typeface="Times New Roman" panose="02020603050405020304" pitchFamily="18" charset="0"/>
              </a:rPr>
              <a:t> parent training </a:t>
            </a:r>
            <a:r>
              <a:rPr lang="en-US" sz="1800" dirty="0" err="1">
                <a:solidFill>
                  <a:srgbClr val="000000"/>
                </a:solidFill>
                <a:effectLst/>
                <a:latin typeface="Calibri" panose="020F0502020204030204" pitchFamily="34" charset="0"/>
                <a:ea typeface="Times New Roman" panose="02020603050405020304" pitchFamily="18" charset="0"/>
              </a:rPr>
              <a:t>programme</a:t>
            </a:r>
            <a:r>
              <a:rPr lang="en-US" sz="1800" dirty="0">
                <a:solidFill>
                  <a:srgbClr val="000000"/>
                </a:solidFill>
                <a:effectLst/>
                <a:latin typeface="Calibri" panose="020F0502020204030204" pitchFamily="34" charset="0"/>
                <a:ea typeface="Times New Roman" panose="02020603050405020304" pitchFamily="18" charset="0"/>
              </a:rPr>
              <a:t> in a residential substance abuse treatment </a:t>
            </a:r>
            <a:r>
              <a:rPr lang="en-US" sz="1800" dirty="0" err="1">
                <a:solidFill>
                  <a:srgbClr val="000000"/>
                </a:solidFill>
                <a:effectLst/>
                <a:latin typeface="Calibri" panose="020F0502020204030204" pitchFamily="34" charset="0"/>
                <a:ea typeface="Times New Roman" panose="02020603050405020304" pitchFamily="18" charset="0"/>
              </a:rPr>
              <a:t>programme</a:t>
            </a:r>
            <a:r>
              <a:rPr lang="en-US" sz="1800" dirty="0">
                <a:solidFill>
                  <a:srgbClr val="000000"/>
                </a:solidFill>
                <a:effectLst/>
                <a:latin typeface="Calibri" panose="020F0502020204030204" pitchFamily="34" charset="0"/>
                <a:ea typeface="Times New Roman" panose="02020603050405020304" pitchFamily="18" charset="0"/>
              </a:rPr>
              <a:t>. </a:t>
            </a:r>
            <a:r>
              <a:rPr lang="en-US" sz="1800" i="1" dirty="0">
                <a:solidFill>
                  <a:srgbClr val="000000"/>
                </a:solidFill>
                <a:effectLst/>
                <a:latin typeface="Calibri" panose="020F0502020204030204" pitchFamily="34" charset="0"/>
                <a:ea typeface="Times New Roman" panose="02020603050405020304" pitchFamily="18" charset="0"/>
              </a:rPr>
              <a:t>Journal Of Children's Services</a:t>
            </a:r>
            <a:r>
              <a:rPr lang="fr-CA" sz="1800" dirty="0">
                <a:effectLst/>
                <a:latin typeface="Times New Roman" panose="02020603050405020304" pitchFamily="18" charset="0"/>
                <a:ea typeface="Times New Roman" panose="02020603050405020304" pitchFamily="18" charset="0"/>
              </a:rPr>
              <a:t>, 7(4), 233-245. doi:10.1108/17466661211286463</a:t>
            </a:r>
            <a:r>
              <a:rPr lang="en-CA" sz="1800" dirty="0">
                <a:solidFill>
                  <a:srgbClr val="000000"/>
                </a:solidFill>
                <a:effectLst/>
                <a:latin typeface="Calibri" panose="020F0502020204030204" pitchFamily="34" charset="0"/>
                <a:ea typeface="Times New Roman" panose="02020603050405020304" pitchFamily="18" charset="0"/>
              </a:rPr>
              <a:t>​</a:t>
            </a:r>
            <a:endParaRPr lang="fr-CA" sz="1800" dirty="0">
              <a:effectLst/>
              <a:latin typeface="Times New Roman" panose="02020603050405020304" pitchFamily="18" charset="0"/>
              <a:ea typeface="Times New Roman" panose="02020603050405020304" pitchFamily="18" charset="0"/>
            </a:endParaRPr>
          </a:p>
          <a:p>
            <a:pPr>
              <a:spcAft>
                <a:spcPts val="300"/>
              </a:spcAft>
            </a:pPr>
            <a:r>
              <a:rPr lang="en-CA" dirty="0"/>
              <a:t>Agrawal, A., &amp; Lynskey, M. T. (2008). Are there genetic influences on addiction: evidence from family, adoption and twin studies. </a:t>
            </a:r>
            <a:r>
              <a:rPr lang="en-CA" i="1" dirty="0"/>
              <a:t>Addiction</a:t>
            </a:r>
            <a:r>
              <a:rPr lang="en-CA" dirty="0"/>
              <a:t>, 103(7), 1069–1081. https://</a:t>
            </a:r>
            <a:r>
              <a:rPr lang="en-CA" dirty="0" err="1"/>
              <a:t>doi.org</a:t>
            </a:r>
            <a:r>
              <a:rPr lang="en-CA" dirty="0"/>
              <a:t>/10.1111/j.1360-0443.2008.02213.x </a:t>
            </a:r>
            <a:endParaRPr lang="fr-CA" dirty="0"/>
          </a:p>
          <a:p>
            <a:pPr>
              <a:spcAft>
                <a:spcPts val="300"/>
              </a:spcAft>
            </a:pPr>
            <a:r>
              <a:rPr lang="en-CA" dirty="0"/>
              <a:t>Barrowclough, C., Eisner, E., Bucci, S., Emsley, R., &amp; Wykes, T. (2014). The impact of alcohol on clinical outcomes in established psychosis: a longitudinal study. </a:t>
            </a:r>
            <a:r>
              <a:rPr lang="en-CA" i="1" dirty="0"/>
              <a:t>Addiction</a:t>
            </a:r>
            <a:r>
              <a:rPr lang="en-CA" dirty="0"/>
              <a:t>, 109(8), 1297–1305. https://</a:t>
            </a:r>
            <a:r>
              <a:rPr lang="en-CA" dirty="0" err="1"/>
              <a:t>doi.org</a:t>
            </a:r>
            <a:r>
              <a:rPr lang="en-CA" dirty="0"/>
              <a:t>/10.1111/add.12599 </a:t>
            </a:r>
            <a:endParaRPr lang="fr-CA" dirty="0"/>
          </a:p>
          <a:p>
            <a:pPr>
              <a:spcAft>
                <a:spcPts val="300"/>
              </a:spcAft>
            </a:pPr>
            <a:r>
              <a:rPr lang="en-CA" dirty="0"/>
              <a:t>Bauman, K. E., Foshee, V. A., Ennett, S. T., Hicks, K., &amp; Pemberton, M. (2001). Family Matters: A Family-Directed Program Designed to Prevent Adolescent Tobacco and Alcohol Use. </a:t>
            </a:r>
            <a:r>
              <a:rPr lang="en-CA" i="1" dirty="0"/>
              <a:t>Health Promotion Practice</a:t>
            </a:r>
            <a:r>
              <a:rPr lang="en-CA" dirty="0"/>
              <a:t>, 2(1), 81–96. https://</a:t>
            </a:r>
            <a:r>
              <a:rPr lang="en-CA" dirty="0" err="1"/>
              <a:t>doi.org</a:t>
            </a:r>
            <a:r>
              <a:rPr lang="en-CA" dirty="0"/>
              <a:t>/10.1177/152483990100200112 </a:t>
            </a:r>
            <a:endParaRPr lang="fr-CA" dirty="0"/>
          </a:p>
          <a:p>
            <a:pPr>
              <a:spcAft>
                <a:spcPts val="300"/>
              </a:spcAft>
            </a:pPr>
            <a:r>
              <a:rPr lang="en-CA" dirty="0"/>
              <a:t>Bonin, J.-P., Lacasse-Bédard, J., Latimer, E., Denis, V., Larue, C., Pelletier, J.-F., &amp; Goering, P. (2013). </a:t>
            </a:r>
            <a:r>
              <a:rPr lang="fr-CA" dirty="0"/>
              <a:t>Le rôle des familles de personnes en situation d’itinérance et souffrant de troubles mentaux : un regard rétrospectif et prospectif des liens. </a:t>
            </a:r>
            <a:r>
              <a:rPr lang="fr-CA" i="1" dirty="0"/>
              <a:t>Santé mentale au Québec,</a:t>
            </a:r>
            <a:r>
              <a:rPr lang="fr-CA" dirty="0"/>
              <a:t> 38(1), 143–163. https://</a:t>
            </a:r>
            <a:r>
              <a:rPr lang="fr-CA" dirty="0" err="1"/>
              <a:t>doi.org</a:t>
            </a:r>
            <a:r>
              <a:rPr lang="fr-CA" dirty="0"/>
              <a:t>/https://</a:t>
            </a:r>
            <a:r>
              <a:rPr lang="fr-CA" dirty="0" err="1"/>
              <a:t>doi.org</a:t>
            </a:r>
            <a:r>
              <a:rPr lang="fr-CA" dirty="0"/>
              <a:t>/10.7202/1019190ar </a:t>
            </a:r>
          </a:p>
          <a:p>
            <a:pPr>
              <a:spcAft>
                <a:spcPts val="300"/>
              </a:spcAft>
            </a:pPr>
            <a:r>
              <a:rPr lang="fr-CA" dirty="0"/>
              <a:t>Bonin, J.-P., Lavoie-Tremblay, M., Lesage, A., Ricard, N., Briand, C., Perreault, M., Piat, M., Racine, H., Dubé, F., </a:t>
            </a:r>
            <a:r>
              <a:rPr lang="fr-CA" dirty="0" err="1"/>
              <a:t>Fradet</a:t>
            </a:r>
            <a:r>
              <a:rPr lang="fr-CA" dirty="0"/>
              <a:t>, H., Bastien, D., Delorme, A., Lemieux, A., </a:t>
            </a:r>
            <a:r>
              <a:rPr lang="fr-CA" dirty="0" err="1"/>
              <a:t>Luyet</a:t>
            </a:r>
            <a:r>
              <a:rPr lang="fr-CA" dirty="0"/>
              <a:t>, A., Gauthier, D., Fortin, D., </a:t>
            </a:r>
            <a:r>
              <a:rPr lang="fr-CA" dirty="0" err="1"/>
              <a:t>Hendlisz</a:t>
            </a:r>
            <a:r>
              <a:rPr lang="fr-CA" dirty="0"/>
              <a:t>, J., &amp; </a:t>
            </a:r>
            <a:r>
              <a:rPr lang="fr-CA" dirty="0" err="1"/>
              <a:t>Amparo</a:t>
            </a:r>
            <a:r>
              <a:rPr lang="fr-CA" dirty="0"/>
              <a:t>, G. (2012). </a:t>
            </a:r>
            <a:r>
              <a:rPr lang="fr-CA" i="1" dirty="0"/>
              <a:t>Optimisation de la collaboration avec les familles et les organismes communautaires au sein des transformations en santé mentale</a:t>
            </a:r>
            <a:r>
              <a:rPr lang="fr-CA" dirty="0"/>
              <a:t>. Rapport de recherche.</a:t>
            </a:r>
          </a:p>
          <a:p>
            <a:pPr>
              <a:spcAft>
                <a:spcPts val="300"/>
              </a:spcAft>
            </a:pPr>
            <a:r>
              <a:rPr lang="fr-CA" dirty="0" err="1"/>
              <a:t>Bremmers</a:t>
            </a:r>
            <a:r>
              <a:rPr lang="fr-CA" dirty="0"/>
              <a:t>, L. G. M., </a:t>
            </a:r>
            <a:r>
              <a:rPr lang="fr-CA" dirty="0" err="1"/>
              <a:t>Fabbricotti</a:t>
            </a:r>
            <a:r>
              <a:rPr lang="fr-CA" dirty="0"/>
              <a:t>, I. N., </a:t>
            </a:r>
            <a:r>
              <a:rPr lang="fr-CA" dirty="0" err="1"/>
              <a:t>Gräler</a:t>
            </a:r>
            <a:r>
              <a:rPr lang="fr-CA" dirty="0"/>
              <a:t>, E. S., </a:t>
            </a:r>
            <a:r>
              <a:rPr lang="fr-CA" dirty="0" err="1"/>
              <a:t>Uyl</a:t>
            </a:r>
            <a:r>
              <a:rPr lang="fr-CA" dirty="0"/>
              <a:t>-de Groot, C. A., &amp; </a:t>
            </a:r>
            <a:r>
              <a:rPr lang="fr-CA" dirty="0" err="1"/>
              <a:t>Hakkaart</a:t>
            </a:r>
            <a:r>
              <a:rPr lang="fr-CA" dirty="0"/>
              <a:t>-van </a:t>
            </a:r>
            <a:r>
              <a:rPr lang="fr-CA" dirty="0" err="1"/>
              <a:t>Roijen</a:t>
            </a:r>
            <a:r>
              <a:rPr lang="fr-CA" dirty="0"/>
              <a:t>, L. (2022). </a:t>
            </a:r>
            <a:r>
              <a:rPr lang="en-CA" dirty="0"/>
              <a:t>Assessing the impact of caregiving on informal caregivers of adults with a mental disorder in OECD countries: A systematic literature review of concepts and their respective questionnaires. </a:t>
            </a:r>
            <a:r>
              <a:rPr lang="en-CA" i="1" dirty="0" err="1"/>
              <a:t>PLoS</a:t>
            </a:r>
            <a:r>
              <a:rPr lang="en-CA" i="1" dirty="0"/>
              <a:t> ONE</a:t>
            </a:r>
            <a:r>
              <a:rPr lang="en-CA" dirty="0"/>
              <a:t>, 17(7), e0270278. https://</a:t>
            </a:r>
            <a:r>
              <a:rPr lang="en-CA" dirty="0" err="1"/>
              <a:t>doi.org</a:t>
            </a:r>
            <a:r>
              <a:rPr lang="en-CA" dirty="0"/>
              <a:t>/10.1371/journal.pone.0270278 </a:t>
            </a:r>
            <a:endParaRPr lang="fr-CA" dirty="0"/>
          </a:p>
          <a:p>
            <a:pPr>
              <a:spcAft>
                <a:spcPts val="300"/>
              </a:spcAft>
            </a:pPr>
            <a:r>
              <a:rPr lang="en-CA" dirty="0"/>
              <a:t>Chan, B. (2010). Negative caregiving experience: a predictor of high expressed emotion among caregivers of relatives with schizophrenia. </a:t>
            </a:r>
            <a:r>
              <a:rPr lang="en-CA" i="1" dirty="0"/>
              <a:t>Social Work in Mental Health</a:t>
            </a:r>
            <a:r>
              <a:rPr lang="en-CA" dirty="0"/>
              <a:t>, 8(4), 375–397. https://</a:t>
            </a:r>
            <a:r>
              <a:rPr lang="en-CA" dirty="0" err="1"/>
              <a:t>doi.org</a:t>
            </a:r>
            <a:r>
              <a:rPr lang="en-CA" dirty="0"/>
              <a:t>/10.1080/15332980903539971 </a:t>
            </a:r>
            <a:endParaRPr lang="fr-CA" dirty="0"/>
          </a:p>
          <a:p>
            <a:pPr marL="0" indent="0" algn="just" fontAlgn="base">
              <a:spcAft>
                <a:spcPts val="300"/>
              </a:spcAft>
              <a:buNone/>
            </a:pPr>
            <a:r>
              <a:rPr lang="en-CA" sz="1800" i="1" dirty="0">
                <a:solidFill>
                  <a:srgbClr val="000000"/>
                </a:solidFill>
                <a:effectLst/>
                <a:latin typeface="Calibri" panose="020F0502020204030204" pitchFamily="34" charset="0"/>
                <a:ea typeface="Times New Roman" panose="02020603050405020304" pitchFamily="18" charset="0"/>
              </a:rPr>
              <a:t>Chuang, E., Bunger, A., Smith, R., Girth, A., Phillips, R., Miech, E., Lancaster, K., Martin, J., Gadel, F., </a:t>
            </a:r>
            <a:r>
              <a:rPr lang="fr-CA" sz="1800" i="1" dirty="0" err="1">
                <a:effectLst/>
                <a:latin typeface="Times New Roman" panose="02020603050405020304" pitchFamily="18" charset="0"/>
                <a:ea typeface="Times New Roman" panose="02020603050405020304" pitchFamily="18" charset="0"/>
              </a:rPr>
              <a:t>Himmeger</a:t>
            </a:r>
            <a:r>
              <a:rPr lang="fr-CA" sz="1800" i="1" dirty="0">
                <a:effectLst/>
                <a:latin typeface="Times New Roman" panose="02020603050405020304" pitchFamily="18" charset="0"/>
                <a:ea typeface="Times New Roman" panose="02020603050405020304" pitchFamily="18" charset="0"/>
              </a:rPr>
              <a:t>, M., McClellan, J., </a:t>
            </a:r>
            <a:r>
              <a:rPr lang="fr-CA" sz="1800" i="1" dirty="0" err="1">
                <a:effectLst/>
                <a:latin typeface="Times New Roman" panose="02020603050405020304" pitchFamily="18" charset="0"/>
                <a:ea typeface="Times New Roman" panose="02020603050405020304" pitchFamily="18" charset="0"/>
              </a:rPr>
              <a:t>Millisor</a:t>
            </a:r>
            <a:r>
              <a:rPr lang="fr-CA" sz="1800" i="1" dirty="0">
                <a:effectLst/>
                <a:latin typeface="Times New Roman" panose="02020603050405020304" pitchFamily="18" charset="0"/>
                <a:ea typeface="Times New Roman" panose="02020603050405020304" pitchFamily="18" charset="0"/>
              </a:rPr>
              <a:t>, J., </a:t>
            </a:r>
            <a:r>
              <a:rPr lang="fr-CA" sz="1800" i="1" dirty="0" err="1">
                <a:effectLst/>
                <a:latin typeface="Times New Roman" panose="02020603050405020304" pitchFamily="18" charset="0"/>
                <a:ea typeface="Times New Roman" panose="02020603050405020304" pitchFamily="18" charset="0"/>
              </a:rPr>
              <a:t>Willauer</a:t>
            </a:r>
            <a:r>
              <a:rPr lang="fr-CA" sz="1800" i="1" dirty="0">
                <a:effectLst/>
                <a:latin typeface="Times New Roman" panose="02020603050405020304" pitchFamily="18" charset="0"/>
                <a:ea typeface="Times New Roman" panose="02020603050405020304" pitchFamily="18" charset="0"/>
              </a:rPr>
              <a:t>, </a:t>
            </a:r>
            <a:r>
              <a:rPr lang="fr-CA" sz="1800" i="1" dirty="0" err="1">
                <a:effectLst/>
                <a:latin typeface="Times New Roman" panose="02020603050405020304" pitchFamily="18" charset="0"/>
                <a:ea typeface="Times New Roman" panose="02020603050405020304" pitchFamily="18" charset="0"/>
              </a:rPr>
              <a:t>T</a:t>
            </a:r>
            <a:r>
              <a:rPr lang="fr-CA" sz="1800" i="1" dirty="0">
                <a:effectLst/>
                <a:latin typeface="Times New Roman" panose="02020603050405020304" pitchFamily="18" charset="0"/>
                <a:ea typeface="Times New Roman" panose="02020603050405020304" pitchFamily="18" charset="0"/>
              </a:rPr>
              <a:t>., Powell, B. J., </a:t>
            </a:r>
            <a:r>
              <a:rPr lang="fr-CA" sz="1800" i="1" dirty="0" err="1">
                <a:effectLst/>
                <a:latin typeface="Times New Roman" panose="02020603050405020304" pitchFamily="18" charset="0"/>
                <a:ea typeface="Times New Roman" panose="02020603050405020304" pitchFamily="18" charset="0"/>
              </a:rPr>
              <a:t>Dellor</a:t>
            </a:r>
            <a:r>
              <a:rPr lang="fr-CA" sz="1800" i="1" dirty="0">
                <a:effectLst/>
                <a:latin typeface="Times New Roman" panose="02020603050405020304" pitchFamily="18" charset="0"/>
                <a:ea typeface="Times New Roman" panose="02020603050405020304" pitchFamily="18" charset="0"/>
              </a:rPr>
              <a:t>, E., &amp; </a:t>
            </a:r>
            <a:r>
              <a:rPr lang="fr-CA" sz="1800" i="1" dirty="0" err="1">
                <a:effectLst/>
                <a:latin typeface="Times New Roman" panose="02020603050405020304" pitchFamily="18" charset="0"/>
                <a:ea typeface="Times New Roman" panose="02020603050405020304" pitchFamily="18" charset="0"/>
              </a:rPr>
              <a:t>Aarons</a:t>
            </a:r>
            <a:r>
              <a:rPr lang="fr-CA" sz="1800" i="1" dirty="0">
                <a:effectLst/>
                <a:latin typeface="Times New Roman" panose="02020603050405020304" pitchFamily="18" charset="0"/>
                <a:ea typeface="Times New Roman" panose="02020603050405020304" pitchFamily="18" charset="0"/>
              </a:rPr>
              <a:t>, G. A. (2024). Collaboration </a:t>
            </a:r>
            <a:r>
              <a:rPr lang="fr-CA" sz="1800" i="1" dirty="0" err="1">
                <a:effectLst/>
                <a:latin typeface="Times New Roman" panose="02020603050405020304" pitchFamily="18" charset="0"/>
                <a:ea typeface="Times New Roman" panose="02020603050405020304" pitchFamily="18" charset="0"/>
              </a:rPr>
              <a:t>strategies</a:t>
            </a:r>
            <a:r>
              <a:rPr lang="fr-CA" sz="1800" i="1" dirty="0">
                <a:effectLst/>
                <a:latin typeface="Times New Roman" panose="02020603050405020304" pitchFamily="18" charset="0"/>
                <a:ea typeface="Times New Roman" panose="02020603050405020304" pitchFamily="18" charset="0"/>
              </a:rPr>
              <a:t> </a:t>
            </a:r>
            <a:r>
              <a:rPr lang="fr-CA" sz="1800" i="1" dirty="0" err="1">
                <a:effectLst/>
                <a:latin typeface="Times New Roman" panose="02020603050405020304" pitchFamily="18" charset="0"/>
                <a:ea typeface="Times New Roman" panose="02020603050405020304" pitchFamily="18" charset="0"/>
              </a:rPr>
              <a:t>affecting</a:t>
            </a:r>
            <a:r>
              <a:rPr lang="fr-CA" sz="1800" i="1" dirty="0">
                <a:effectLst/>
                <a:latin typeface="Times New Roman" panose="02020603050405020304" pitchFamily="18" charset="0"/>
                <a:ea typeface="Times New Roman" panose="02020603050405020304" pitchFamily="18" charset="0"/>
              </a:rPr>
              <a:t> </a:t>
            </a:r>
            <a:r>
              <a:rPr lang="fr-CA" sz="1800" i="1" dirty="0" err="1">
                <a:effectLst/>
                <a:latin typeface="Times New Roman" panose="02020603050405020304" pitchFamily="18" charset="0"/>
                <a:ea typeface="Times New Roman" panose="02020603050405020304" pitchFamily="18" charset="0"/>
              </a:rPr>
              <a:t>implementation</a:t>
            </a:r>
            <a:r>
              <a:rPr lang="fr-CA" sz="1800" i="1" dirty="0">
                <a:effectLst/>
                <a:latin typeface="Times New Roman" panose="02020603050405020304" pitchFamily="18" charset="0"/>
                <a:ea typeface="Times New Roman" panose="02020603050405020304" pitchFamily="18" charset="0"/>
              </a:rPr>
              <a:t> of a cross-</a:t>
            </a:r>
            <a:r>
              <a:rPr lang="fr-CA" sz="1800" i="1" dirty="0" err="1">
                <a:effectLst/>
                <a:latin typeface="Times New Roman" panose="02020603050405020304" pitchFamily="18" charset="0"/>
                <a:ea typeface="Times New Roman" panose="02020603050405020304" pitchFamily="18" charset="0"/>
              </a:rPr>
              <a:t>systems</a:t>
            </a:r>
            <a:r>
              <a:rPr lang="fr-CA" sz="1800" i="1" dirty="0">
                <a:effectLst/>
                <a:latin typeface="Times New Roman" panose="02020603050405020304" pitchFamily="18" charset="0"/>
                <a:ea typeface="Times New Roman" panose="02020603050405020304" pitchFamily="18" charset="0"/>
              </a:rPr>
              <a:t> intervention for </a:t>
            </a:r>
            <a:r>
              <a:rPr lang="fr-CA" sz="1800" i="1" dirty="0" err="1">
                <a:effectLst/>
                <a:latin typeface="Times New Roman" panose="02020603050405020304" pitchFamily="18" charset="0"/>
                <a:ea typeface="Times New Roman" panose="02020603050405020304" pitchFamily="18" charset="0"/>
              </a:rPr>
              <a:t>child</a:t>
            </a:r>
            <a:r>
              <a:rPr lang="fr-CA" sz="1800" i="1" dirty="0">
                <a:effectLst/>
                <a:latin typeface="Times New Roman" panose="02020603050405020304" pitchFamily="18" charset="0"/>
                <a:ea typeface="Times New Roman" panose="02020603050405020304" pitchFamily="18" charset="0"/>
              </a:rPr>
              <a:t> </a:t>
            </a:r>
            <a:r>
              <a:rPr lang="fr-CA" sz="1800" i="1" dirty="0" err="1">
                <a:effectLst/>
                <a:latin typeface="Times New Roman" panose="02020603050405020304" pitchFamily="18" charset="0"/>
                <a:ea typeface="Times New Roman" panose="02020603050405020304" pitchFamily="18" charset="0"/>
              </a:rPr>
              <a:t>welfare</a:t>
            </a:r>
            <a:r>
              <a:rPr lang="fr-CA" sz="1800" i="1" dirty="0">
                <a:effectLst/>
                <a:latin typeface="Times New Roman" panose="02020603050405020304" pitchFamily="18" charset="0"/>
                <a:ea typeface="Times New Roman" panose="02020603050405020304" pitchFamily="18" charset="0"/>
              </a:rPr>
              <a:t> and substance use </a:t>
            </a:r>
            <a:r>
              <a:rPr lang="fr-CA" sz="1800" i="1" dirty="0" err="1">
                <a:effectLst/>
                <a:latin typeface="Times New Roman" panose="02020603050405020304" pitchFamily="18" charset="0"/>
                <a:ea typeface="Times New Roman" panose="02020603050405020304" pitchFamily="18" charset="0"/>
              </a:rPr>
              <a:t>treatment</a:t>
            </a:r>
            <a:r>
              <a:rPr lang="fr-CA" sz="1800" i="1" dirty="0">
                <a:effectLst/>
                <a:latin typeface="Times New Roman" panose="02020603050405020304" pitchFamily="18" charset="0"/>
                <a:ea typeface="Times New Roman" panose="02020603050405020304" pitchFamily="18" charset="0"/>
              </a:rPr>
              <a:t> : A mixed </a:t>
            </a:r>
            <a:r>
              <a:rPr lang="fr-CA" sz="1800" i="1" dirty="0" err="1">
                <a:effectLst/>
                <a:latin typeface="Times New Roman" panose="02020603050405020304" pitchFamily="18" charset="0"/>
                <a:ea typeface="Times New Roman" panose="02020603050405020304" pitchFamily="18" charset="0"/>
              </a:rPr>
              <a:t>methods</a:t>
            </a:r>
            <a:r>
              <a:rPr lang="fr-CA" sz="1800" i="1" dirty="0">
                <a:effectLst/>
                <a:latin typeface="Times New Roman" panose="02020603050405020304" pitchFamily="18" charset="0"/>
                <a:ea typeface="Times New Roman" panose="02020603050405020304" pitchFamily="18" charset="0"/>
              </a:rPr>
              <a:t> </a:t>
            </a:r>
            <a:r>
              <a:rPr lang="fr-CA" sz="1800" i="1" dirty="0" err="1">
                <a:effectLst/>
                <a:latin typeface="Times New Roman" panose="02020603050405020304" pitchFamily="18" charset="0"/>
                <a:ea typeface="Times New Roman" panose="02020603050405020304" pitchFamily="18" charset="0"/>
              </a:rPr>
              <a:t>analysis</a:t>
            </a:r>
            <a:r>
              <a:rPr lang="fr-CA" sz="1800" i="1" dirty="0">
                <a:effectLst/>
                <a:latin typeface="Times New Roman" panose="02020603050405020304" pitchFamily="18" charset="0"/>
                <a:ea typeface="Times New Roman" panose="02020603050405020304" pitchFamily="18" charset="0"/>
              </a:rPr>
              <a:t>. </a:t>
            </a:r>
            <a:r>
              <a:rPr lang="fr-CA" sz="1800" i="1" dirty="0" err="1">
                <a:solidFill>
                  <a:srgbClr val="000000"/>
                </a:solidFill>
                <a:effectLst/>
                <a:latin typeface="Calibri" panose="020F0502020204030204" pitchFamily="34" charset="0"/>
                <a:ea typeface="Times New Roman" panose="02020603050405020304" pitchFamily="18" charset="0"/>
              </a:rPr>
              <a:t>Implementation</a:t>
            </a:r>
            <a:r>
              <a:rPr lang="fr-CA" sz="1800" i="1" dirty="0">
                <a:solidFill>
                  <a:srgbClr val="000000"/>
                </a:solidFill>
                <a:effectLst/>
                <a:latin typeface="Calibri" panose="020F0502020204030204" pitchFamily="34" charset="0"/>
                <a:ea typeface="Times New Roman" panose="02020603050405020304" pitchFamily="18" charset="0"/>
              </a:rPr>
              <a:t> science communications, </a:t>
            </a:r>
            <a:r>
              <a:rPr lang="fr-CA" sz="1800" i="1" dirty="0">
                <a:effectLst/>
                <a:latin typeface="Times New Roman" panose="02020603050405020304" pitchFamily="18" charset="0"/>
                <a:ea typeface="Times New Roman" panose="02020603050405020304" pitchFamily="18" charset="0"/>
              </a:rPr>
              <a:t>5(1), 127. </a:t>
            </a:r>
            <a:r>
              <a:rPr lang="fr-CA" sz="1800" i="1" dirty="0">
                <a:solidFill>
                  <a:srgbClr val="000000"/>
                </a:solidFill>
                <a:effectLst/>
                <a:latin typeface="Calibri" panose="020F0502020204030204" pitchFamily="34" charset="0"/>
                <a:ea typeface="Times New Roman" panose="02020603050405020304" pitchFamily="18" charset="0"/>
                <a:hlinkClick r:id="rId8"/>
              </a:rPr>
              <a:t>https://doi.org/10.1186/s43058-024-00666-w</a:t>
            </a:r>
            <a:r>
              <a:rPr lang="fr-CA" sz="1800" i="1" dirty="0">
                <a:solidFill>
                  <a:srgbClr val="000000"/>
                </a:solidFill>
                <a:effectLst/>
                <a:latin typeface="Calibri" panose="020F0502020204030204" pitchFamily="34" charset="0"/>
                <a:ea typeface="Times New Roman" panose="02020603050405020304" pitchFamily="18" charset="0"/>
              </a:rPr>
              <a:t> </a:t>
            </a:r>
            <a:endParaRPr lang="fr-CA" sz="1800" i="1" dirty="0">
              <a:effectLst/>
              <a:latin typeface="Times New Roman" panose="02020603050405020304" pitchFamily="18" charset="0"/>
              <a:ea typeface="Times New Roman" panose="02020603050405020304" pitchFamily="18" charset="0"/>
            </a:endParaRPr>
          </a:p>
          <a:p>
            <a:pPr>
              <a:spcAft>
                <a:spcPts val="300"/>
              </a:spcAft>
            </a:pPr>
            <a:r>
              <a:rPr lang="fr-CA" dirty="0"/>
              <a:t>Corrigan, P. W., Watson, A. C., &amp; Miller, F. E. (2006). </a:t>
            </a:r>
            <a:r>
              <a:rPr lang="en-CA" dirty="0"/>
              <a:t>Blame, shame, and contamination: the impact of mental illness and drug dependence stigma on family members. Journal of family psychology : </a:t>
            </a:r>
            <a:r>
              <a:rPr lang="en-CA" i="1" dirty="0"/>
              <a:t>JFP : journal of the Division of Family Psychology of the American Psychological Association</a:t>
            </a:r>
            <a:r>
              <a:rPr lang="en-CA" dirty="0"/>
              <a:t> (Division 43), 20(2), 239–246. https://</a:t>
            </a:r>
            <a:r>
              <a:rPr lang="en-CA" dirty="0" err="1"/>
              <a:t>doi.org</a:t>
            </a:r>
            <a:r>
              <a:rPr lang="en-CA" dirty="0"/>
              <a:t>/10.1037/0893-3200.20.2.239 </a:t>
            </a:r>
            <a:endParaRPr lang="fr-CA" dirty="0"/>
          </a:p>
          <a:p>
            <a:pPr>
              <a:spcAft>
                <a:spcPts val="300"/>
              </a:spcAft>
            </a:pPr>
            <a:r>
              <a:rPr lang="fr-CA" dirty="0"/>
              <a:t>Di Lorenzo, R., </a:t>
            </a:r>
            <a:r>
              <a:rPr lang="fr-CA" dirty="0" err="1"/>
              <a:t>Girone</a:t>
            </a:r>
            <a:r>
              <a:rPr lang="fr-CA" dirty="0"/>
              <a:t>, A., </a:t>
            </a:r>
            <a:r>
              <a:rPr lang="fr-CA" dirty="0" err="1"/>
              <a:t>Panzera</a:t>
            </a:r>
            <a:r>
              <a:rPr lang="fr-CA" dirty="0"/>
              <a:t>, N., Fiore, G., </a:t>
            </a:r>
            <a:r>
              <a:rPr lang="fr-CA" dirty="0" err="1"/>
              <a:t>Pinelli</a:t>
            </a:r>
            <a:r>
              <a:rPr lang="fr-CA" dirty="0"/>
              <a:t>, M., Venturi, G., </a:t>
            </a:r>
            <a:r>
              <a:rPr lang="fr-CA" dirty="0" err="1"/>
              <a:t>Magarini</a:t>
            </a:r>
            <a:r>
              <a:rPr lang="fr-CA" dirty="0"/>
              <a:t>, F., &amp; Ferri, P. (2021). </a:t>
            </a:r>
            <a:r>
              <a:rPr lang="en-CA" dirty="0"/>
              <a:t>Empathy and perceived burden in caregivers of patients with schizophrenia spectrum disorders. </a:t>
            </a:r>
            <a:r>
              <a:rPr lang="en-CA" i="1" dirty="0"/>
              <a:t>BMC Health Services Research</a:t>
            </a:r>
            <a:r>
              <a:rPr lang="en-CA" dirty="0"/>
              <a:t>, 21(1). </a:t>
            </a:r>
            <a:endParaRPr lang="fr-CA" dirty="0"/>
          </a:p>
          <a:p>
            <a:pPr>
              <a:spcAft>
                <a:spcPts val="300"/>
              </a:spcAft>
            </a:pPr>
            <a:r>
              <a:rPr lang="en-CA" dirty="0"/>
              <a:t>Drake, R. E., Brunette, M. F., </a:t>
            </a:r>
            <a:r>
              <a:rPr lang="en-CA" dirty="0" err="1"/>
              <a:t>Mueser</a:t>
            </a:r>
            <a:r>
              <a:rPr lang="en-CA" dirty="0"/>
              <a:t>, K. T., &amp; Green, A. I. (2005). Management of patients with severe mental illness and co-occurring substance use disorder. </a:t>
            </a:r>
            <a:r>
              <a:rPr lang="fr-CA" i="1" dirty="0"/>
              <a:t>Minerva </a:t>
            </a:r>
            <a:r>
              <a:rPr lang="fr-CA" i="1" dirty="0" err="1"/>
              <a:t>Psichiatrica</a:t>
            </a:r>
            <a:r>
              <a:rPr lang="fr-CA" dirty="0"/>
              <a:t>, 46(2), 119–132. </a:t>
            </a:r>
          </a:p>
        </p:txBody>
      </p:sp>
    </p:spTree>
    <p:extLst>
      <p:ext uri="{BB962C8B-B14F-4D97-AF65-F5344CB8AC3E}">
        <p14:creationId xmlns:p14="http://schemas.microsoft.com/office/powerpoint/2010/main" val="2657965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a:extLst>
            <a:ext uri="{FF2B5EF4-FFF2-40B4-BE49-F238E27FC236}">
              <a16:creationId xmlns:a16="http://schemas.microsoft.com/office/drawing/2014/main" id="{7DF1F09D-E799-CDCD-B23D-1AD74983E53A}"/>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1D99CEC5-B0B2-D9BB-8454-5740D877D8B4}"/>
              </a:ext>
            </a:extLst>
          </p:cNvPr>
          <p:cNvSpPr/>
          <p:nvPr/>
        </p:nvSpPr>
        <p:spPr>
          <a:xfrm>
            <a:off x="1696456" y="10061464"/>
            <a:ext cx="890032" cy="0"/>
          </a:xfrm>
          <a:prstGeom prst="line">
            <a:avLst/>
          </a:prstGeom>
          <a:ln w="38100" cap="flat">
            <a:solidFill>
              <a:srgbClr val="F4DEB8"/>
            </a:solidFill>
            <a:prstDash val="solid"/>
            <a:headEnd type="none" w="sm" len="sm"/>
            <a:tailEnd type="none" w="sm" len="sm"/>
          </a:ln>
        </p:spPr>
        <p:txBody>
          <a:bodyPr/>
          <a:lstStyle/>
          <a:p>
            <a:endParaRPr lang="fr-FR"/>
          </a:p>
        </p:txBody>
      </p:sp>
      <p:sp>
        <p:nvSpPr>
          <p:cNvPr id="15" name="Freeform 15">
            <a:extLst>
              <a:ext uri="{FF2B5EF4-FFF2-40B4-BE49-F238E27FC236}">
                <a16:creationId xmlns:a16="http://schemas.microsoft.com/office/drawing/2014/main" id="{2515D45F-8767-2FDD-1124-53B470A5D4E3}"/>
              </a:ext>
            </a:extLst>
          </p:cNvPr>
          <p:cNvSpPr/>
          <p:nvPr/>
        </p:nvSpPr>
        <p:spPr>
          <a:xfrm rot="-2091247">
            <a:off x="14930914" y="7577112"/>
            <a:ext cx="4656771" cy="4580570"/>
          </a:xfrm>
          <a:custGeom>
            <a:avLst/>
            <a:gdLst/>
            <a:ahLst/>
            <a:cxnLst/>
            <a:rect l="l" t="t" r="r" b="b"/>
            <a:pathLst>
              <a:path w="4656771" h="4580570">
                <a:moveTo>
                  <a:pt x="0" y="0"/>
                </a:moveTo>
                <a:lnTo>
                  <a:pt x="4656772" y="0"/>
                </a:lnTo>
                <a:lnTo>
                  <a:pt x="4656772" y="4580570"/>
                </a:lnTo>
                <a:lnTo>
                  <a:pt x="0" y="458057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fr-FR"/>
          </a:p>
        </p:txBody>
      </p:sp>
      <p:sp>
        <p:nvSpPr>
          <p:cNvPr id="16" name="Freeform 16">
            <a:extLst>
              <a:ext uri="{FF2B5EF4-FFF2-40B4-BE49-F238E27FC236}">
                <a16:creationId xmlns:a16="http://schemas.microsoft.com/office/drawing/2014/main" id="{7A66151C-92A8-C17A-BA9E-813D60C7E5B1}"/>
              </a:ext>
            </a:extLst>
          </p:cNvPr>
          <p:cNvSpPr/>
          <p:nvPr/>
        </p:nvSpPr>
        <p:spPr>
          <a:xfrm>
            <a:off x="4924929" y="-3372953"/>
            <a:ext cx="7377570" cy="4887640"/>
          </a:xfrm>
          <a:custGeom>
            <a:avLst/>
            <a:gdLst/>
            <a:ahLst/>
            <a:cxnLst/>
            <a:rect l="l" t="t" r="r" b="b"/>
            <a:pathLst>
              <a:path w="7377570" h="4887640">
                <a:moveTo>
                  <a:pt x="0" y="0"/>
                </a:moveTo>
                <a:lnTo>
                  <a:pt x="7377570" y="0"/>
                </a:lnTo>
                <a:lnTo>
                  <a:pt x="7377570" y="4887640"/>
                </a:lnTo>
                <a:lnTo>
                  <a:pt x="0" y="488764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fr-FR"/>
          </a:p>
        </p:txBody>
      </p:sp>
      <p:sp>
        <p:nvSpPr>
          <p:cNvPr id="17" name="TextBox 17">
            <a:extLst>
              <a:ext uri="{FF2B5EF4-FFF2-40B4-BE49-F238E27FC236}">
                <a16:creationId xmlns:a16="http://schemas.microsoft.com/office/drawing/2014/main" id="{2018441C-4E0F-1424-6687-B621D19CA774}"/>
              </a:ext>
            </a:extLst>
          </p:cNvPr>
          <p:cNvSpPr txBox="1"/>
          <p:nvPr/>
        </p:nvSpPr>
        <p:spPr>
          <a:xfrm>
            <a:off x="422564" y="1059262"/>
            <a:ext cx="7792458" cy="1033616"/>
          </a:xfrm>
          <a:prstGeom prst="rect">
            <a:avLst/>
          </a:prstGeom>
        </p:spPr>
        <p:txBody>
          <a:bodyPr lIns="0" tIns="0" rIns="0" bIns="0" rtlCol="0" anchor="t">
            <a:spAutoFit/>
          </a:bodyPr>
          <a:lstStyle/>
          <a:p>
            <a:pPr marL="0" lvl="0" indent="0" algn="l">
              <a:lnSpc>
                <a:spcPts val="8759"/>
              </a:lnSpc>
              <a:spcBef>
                <a:spcPct val="0"/>
              </a:spcBef>
            </a:pPr>
            <a:r>
              <a:rPr lang="fr-CA" sz="7299" b="1" u="none" strike="noStrike" noProof="1">
                <a:solidFill>
                  <a:srgbClr val="353C59"/>
                </a:solidFill>
                <a:latin typeface="Cy Grotesk Wide Semi-Bold"/>
                <a:ea typeface="Cy Grotesk Wide Semi-Bold"/>
                <a:cs typeface="Cy Grotesk Wide Semi-Bold"/>
                <a:sym typeface="Cy Grotesk Wide Semi-Bold"/>
              </a:rPr>
              <a:t>Bibliographie</a:t>
            </a:r>
          </a:p>
        </p:txBody>
      </p:sp>
      <p:sp>
        <p:nvSpPr>
          <p:cNvPr id="19" name="TextBox 19">
            <a:extLst>
              <a:ext uri="{FF2B5EF4-FFF2-40B4-BE49-F238E27FC236}">
                <a16:creationId xmlns:a16="http://schemas.microsoft.com/office/drawing/2014/main" id="{E8D995D8-C279-6D72-DC64-8B9DC692F283}"/>
              </a:ext>
            </a:extLst>
          </p:cNvPr>
          <p:cNvSpPr txBox="1"/>
          <p:nvPr/>
        </p:nvSpPr>
        <p:spPr>
          <a:xfrm>
            <a:off x="396438" y="9822069"/>
            <a:ext cx="1300018" cy="461665"/>
          </a:xfrm>
          <a:prstGeom prst="rect">
            <a:avLst/>
          </a:prstGeom>
        </p:spPr>
        <p:txBody>
          <a:bodyPr lIns="0" tIns="0" rIns="0" bIns="0" rtlCol="0" anchor="t">
            <a:spAutoFit/>
          </a:bodyPr>
          <a:lstStyle/>
          <a:p>
            <a:pPr algn="l">
              <a:lnSpc>
                <a:spcPts val="3640"/>
              </a:lnSpc>
            </a:pPr>
            <a:r>
              <a:rPr lang="en-US" sz="2800" spc="28" dirty="0">
                <a:solidFill>
                  <a:srgbClr val="141724"/>
                </a:solidFill>
                <a:latin typeface="MuktaMahee Bold"/>
                <a:ea typeface="MuktaMahee Bold"/>
                <a:cs typeface="MuktaMahee Bold"/>
                <a:sym typeface="Mukta Mahee"/>
              </a:rPr>
              <a:t>Page 34</a:t>
            </a:r>
          </a:p>
        </p:txBody>
      </p:sp>
      <p:sp>
        <p:nvSpPr>
          <p:cNvPr id="20" name="Freeform 20">
            <a:extLst>
              <a:ext uri="{FF2B5EF4-FFF2-40B4-BE49-F238E27FC236}">
                <a16:creationId xmlns:a16="http://schemas.microsoft.com/office/drawing/2014/main" id="{7B9AC289-45C6-963D-80E9-6CA2DDF96AD0}"/>
              </a:ext>
            </a:extLst>
          </p:cNvPr>
          <p:cNvSpPr/>
          <p:nvPr/>
        </p:nvSpPr>
        <p:spPr>
          <a:xfrm rot="-220786">
            <a:off x="4748645" y="-1361519"/>
            <a:ext cx="2167940" cy="2323044"/>
          </a:xfrm>
          <a:custGeom>
            <a:avLst/>
            <a:gdLst/>
            <a:ahLst/>
            <a:cxnLst/>
            <a:rect l="l" t="t" r="r" b="b"/>
            <a:pathLst>
              <a:path w="2167940" h="2323044">
                <a:moveTo>
                  <a:pt x="0" y="0"/>
                </a:moveTo>
                <a:lnTo>
                  <a:pt x="2167939" y="0"/>
                </a:lnTo>
                <a:lnTo>
                  <a:pt x="2167939" y="2323044"/>
                </a:lnTo>
                <a:lnTo>
                  <a:pt x="0" y="2323044"/>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fr-FR"/>
          </a:p>
        </p:txBody>
      </p:sp>
      <p:sp>
        <p:nvSpPr>
          <p:cNvPr id="4" name="ZoneTexte 3">
            <a:extLst>
              <a:ext uri="{FF2B5EF4-FFF2-40B4-BE49-F238E27FC236}">
                <a16:creationId xmlns:a16="http://schemas.microsoft.com/office/drawing/2014/main" id="{87B34D93-43EC-9FB6-1413-6DB9053AC40C}"/>
              </a:ext>
            </a:extLst>
          </p:cNvPr>
          <p:cNvSpPr txBox="1"/>
          <p:nvPr/>
        </p:nvSpPr>
        <p:spPr>
          <a:xfrm>
            <a:off x="228600" y="2149556"/>
            <a:ext cx="17830800" cy="7478970"/>
          </a:xfrm>
          <a:prstGeom prst="rect">
            <a:avLst/>
          </a:prstGeom>
          <a:noFill/>
        </p:spPr>
        <p:txBody>
          <a:bodyPr wrap="square">
            <a:spAutoFit/>
          </a:bodyPr>
          <a:lstStyle/>
          <a:p>
            <a:pPr>
              <a:spcAft>
                <a:spcPts val="300"/>
              </a:spcAft>
            </a:pPr>
            <a:r>
              <a:rPr lang="fr-CA" dirty="0"/>
              <a:t>Gaudreault, K., Blanchette, M., Aubut, V., &amp; Richard, A. (2024). </a:t>
            </a:r>
            <a:r>
              <a:rPr lang="fr-CA" i="1" dirty="0"/>
              <a:t>Personnaliser les interventions en dépendance: à partir du point de vue des populations sur leurs besoins</a:t>
            </a:r>
            <a:r>
              <a:rPr lang="fr-CA" dirty="0"/>
              <a:t> (Éditions de l’Institut </a:t>
            </a:r>
            <a:r>
              <a:rPr lang="fr-CA" dirty="0" err="1"/>
              <a:t>Grammata</a:t>
            </a:r>
            <a:r>
              <a:rPr lang="fr-CA" dirty="0"/>
              <a:t> </a:t>
            </a:r>
            <a:r>
              <a:rPr lang="fr-CA" dirty="0" err="1"/>
              <a:t>ed</a:t>
            </a:r>
            <a:r>
              <a:rPr lang="fr-CA" dirty="0"/>
              <a:t>.). </a:t>
            </a:r>
          </a:p>
          <a:p>
            <a:pPr>
              <a:spcAft>
                <a:spcPts val="300"/>
              </a:spcAft>
            </a:pPr>
            <a:r>
              <a:rPr lang="en-CA" dirty="0"/>
              <a:t>Gaudreault, K., Tremblay, J., &amp; Bertrand, K. (2023). The Needs of Carers Who Support People Living with Schizophrenia and a Substance Use Disorder: A </a:t>
            </a:r>
            <a:r>
              <a:rPr lang="en-CA" i="1" dirty="0" err="1"/>
              <a:t>Multiperspective</a:t>
            </a:r>
            <a:r>
              <a:rPr lang="en-CA" i="1" dirty="0"/>
              <a:t> Evaluation. Advances in Dual Diagnosis</a:t>
            </a:r>
            <a:r>
              <a:rPr lang="en-CA" dirty="0"/>
              <a:t>. </a:t>
            </a:r>
            <a:endParaRPr lang="fr-CA" dirty="0"/>
          </a:p>
          <a:p>
            <a:pPr marL="0" indent="0" algn="just" fontAlgn="base">
              <a:spcAft>
                <a:spcPts val="300"/>
              </a:spcAft>
              <a:buNone/>
            </a:pPr>
            <a:r>
              <a:rPr lang="en-US" sz="1800" i="1" dirty="0">
                <a:solidFill>
                  <a:srgbClr val="000000"/>
                </a:solidFill>
                <a:effectLst/>
                <a:latin typeface="Calibri" panose="020F0502020204030204" pitchFamily="34" charset="0"/>
                <a:ea typeface="Times New Roman" panose="02020603050405020304" pitchFamily="18" charset="0"/>
              </a:rPr>
              <a:t>Grant, R., Gordon, S., &amp; Cohen, S. (1997). An innovative school-based intergenerational </a:t>
            </a:r>
            <a:r>
              <a:rPr lang="fr-CA" sz="1800" i="1" dirty="0">
                <a:effectLst/>
                <a:latin typeface="Times New Roman" panose="02020603050405020304" pitchFamily="18" charset="0"/>
                <a:ea typeface="Times New Roman" panose="02020603050405020304" pitchFamily="18" charset="0"/>
              </a:rPr>
              <a:t>model to serve </a:t>
            </a:r>
            <a:r>
              <a:rPr lang="fr-CA" sz="1800" i="1" dirty="0" err="1">
                <a:effectLst/>
                <a:latin typeface="Times New Roman" panose="02020603050405020304" pitchFamily="18" charset="0"/>
                <a:ea typeface="Times New Roman" panose="02020603050405020304" pitchFamily="18" charset="0"/>
              </a:rPr>
              <a:t>grandparent</a:t>
            </a:r>
            <a:r>
              <a:rPr lang="fr-CA" sz="1800" i="1" dirty="0">
                <a:effectLst/>
                <a:latin typeface="Times New Roman" panose="02020603050405020304" pitchFamily="18" charset="0"/>
                <a:ea typeface="Times New Roman" panose="02020603050405020304" pitchFamily="18" charset="0"/>
              </a:rPr>
              <a:t> </a:t>
            </a:r>
            <a:r>
              <a:rPr lang="fr-CA" sz="1800" i="1" dirty="0" err="1">
                <a:effectLst/>
                <a:latin typeface="Times New Roman" panose="02020603050405020304" pitchFamily="18" charset="0"/>
                <a:ea typeface="Times New Roman" panose="02020603050405020304" pitchFamily="18" charset="0"/>
              </a:rPr>
              <a:t>caregivers</a:t>
            </a:r>
            <a:r>
              <a:rPr lang="fr-CA" sz="1800" i="1" dirty="0">
                <a:effectLst/>
                <a:latin typeface="Times New Roman" panose="02020603050405020304" pitchFamily="18" charset="0"/>
                <a:ea typeface="Times New Roman" panose="02020603050405020304" pitchFamily="18" charset="0"/>
              </a:rPr>
              <a:t>. Journal Of </a:t>
            </a:r>
            <a:r>
              <a:rPr lang="fr-CA" sz="1800" i="1" dirty="0" err="1">
                <a:effectLst/>
                <a:latin typeface="Times New Roman" panose="02020603050405020304" pitchFamily="18" charset="0"/>
                <a:ea typeface="Times New Roman" panose="02020603050405020304" pitchFamily="18" charset="0"/>
              </a:rPr>
              <a:t>Gerontological</a:t>
            </a:r>
            <a:r>
              <a:rPr lang="fr-CA" sz="1800" i="1" dirty="0">
                <a:effectLst/>
                <a:latin typeface="Times New Roman" panose="02020603050405020304" pitchFamily="18" charset="0"/>
                <a:ea typeface="Times New Roman" panose="02020603050405020304" pitchFamily="18" charset="0"/>
              </a:rPr>
              <a:t> Social Work, 28(1/2), 47-61.</a:t>
            </a:r>
            <a:r>
              <a:rPr lang="en-US" sz="1800" i="1" dirty="0">
                <a:solidFill>
                  <a:srgbClr val="000000"/>
                </a:solidFill>
                <a:effectLst/>
                <a:latin typeface="Calibri" panose="020F0502020204030204" pitchFamily="34" charset="0"/>
                <a:ea typeface="Times New Roman" panose="02020603050405020304" pitchFamily="18" charset="0"/>
              </a:rPr>
              <a:t>​</a:t>
            </a:r>
            <a:endParaRPr lang="fr-CA" sz="1800" i="1" dirty="0">
              <a:solidFill>
                <a:srgbClr val="000000"/>
              </a:solidFill>
              <a:latin typeface="Times New Roman" panose="02020603050405020304" pitchFamily="18" charset="0"/>
              <a:ea typeface="Times New Roman" panose="02020603050405020304" pitchFamily="18" charset="0"/>
            </a:endParaRPr>
          </a:p>
          <a:p>
            <a:pPr marL="0" indent="0" algn="just" fontAlgn="base">
              <a:spcAft>
                <a:spcPts val="300"/>
              </a:spcAft>
              <a:buNone/>
            </a:pPr>
            <a:r>
              <a:rPr lang="en-US" sz="1800" i="1" dirty="0">
                <a:solidFill>
                  <a:srgbClr val="000000"/>
                </a:solidFill>
                <a:effectLst/>
                <a:latin typeface="Calibri" panose="020F0502020204030204" pitchFamily="34" charset="0"/>
                <a:ea typeface="Times New Roman" panose="02020603050405020304" pitchFamily="18" charset="0"/>
              </a:rPr>
              <a:t>Gregg, L., Adderley, H., Calam, R., &amp; Wittkowski, A. (2021). The implementation of family-focused practice in adult mental health </a:t>
            </a:r>
            <a:r>
              <a:rPr lang="fr-CA" sz="1800" i="1" dirty="0">
                <a:effectLst/>
                <a:latin typeface="Times New Roman" panose="02020603050405020304" pitchFamily="18" charset="0"/>
                <a:ea typeface="Times New Roman" panose="02020603050405020304" pitchFamily="18" charset="0"/>
              </a:rPr>
              <a:t>services : A </a:t>
            </a:r>
            <a:r>
              <a:rPr lang="fr-CA" sz="1800" i="1" dirty="0" err="1">
                <a:effectLst/>
                <a:latin typeface="Times New Roman" panose="02020603050405020304" pitchFamily="18" charset="0"/>
                <a:ea typeface="Times New Roman" panose="02020603050405020304" pitchFamily="18" charset="0"/>
              </a:rPr>
              <a:t>systematic</a:t>
            </a:r>
            <a:r>
              <a:rPr lang="fr-CA" sz="1800" i="1" dirty="0">
                <a:effectLst/>
                <a:latin typeface="Times New Roman" panose="02020603050405020304" pitchFamily="18" charset="0"/>
                <a:ea typeface="Times New Roman" panose="02020603050405020304" pitchFamily="18" charset="0"/>
              </a:rPr>
              <a:t> </a:t>
            </a:r>
            <a:r>
              <a:rPr lang="fr-CA" sz="1800" i="1" dirty="0" err="1">
                <a:effectLst/>
                <a:latin typeface="Times New Roman" panose="02020603050405020304" pitchFamily="18" charset="0"/>
                <a:ea typeface="Times New Roman" panose="02020603050405020304" pitchFamily="18" charset="0"/>
              </a:rPr>
              <a:t>review</a:t>
            </a:r>
            <a:r>
              <a:rPr lang="fr-CA" sz="1800" i="1" dirty="0">
                <a:effectLst/>
                <a:latin typeface="Times New Roman" panose="02020603050405020304" pitchFamily="18" charset="0"/>
                <a:ea typeface="Times New Roman" panose="02020603050405020304" pitchFamily="18" charset="0"/>
              </a:rPr>
              <a:t> </a:t>
            </a:r>
            <a:r>
              <a:rPr lang="fr-CA" sz="1800" i="1" dirty="0" err="1">
                <a:effectLst/>
                <a:latin typeface="Times New Roman" panose="02020603050405020304" pitchFamily="18" charset="0"/>
                <a:ea typeface="Times New Roman" panose="02020603050405020304" pitchFamily="18" charset="0"/>
              </a:rPr>
              <a:t>exploring</a:t>
            </a:r>
            <a:r>
              <a:rPr lang="fr-CA" sz="1800" i="1" dirty="0">
                <a:effectLst/>
                <a:latin typeface="Times New Roman" panose="02020603050405020304" pitchFamily="18" charset="0"/>
                <a:ea typeface="Times New Roman" panose="02020603050405020304" pitchFamily="18" charset="0"/>
              </a:rPr>
              <a:t> the influence of </a:t>
            </a:r>
            <a:r>
              <a:rPr lang="fr-CA" sz="1800" i="1" dirty="0" err="1">
                <a:effectLst/>
                <a:latin typeface="Times New Roman" panose="02020603050405020304" pitchFamily="18" charset="0"/>
                <a:ea typeface="Times New Roman" panose="02020603050405020304" pitchFamily="18" charset="0"/>
              </a:rPr>
              <a:t>practitioner</a:t>
            </a:r>
            <a:r>
              <a:rPr lang="fr-CA" sz="1800" i="1" dirty="0">
                <a:effectLst/>
                <a:latin typeface="Times New Roman" panose="02020603050405020304" pitchFamily="18" charset="0"/>
                <a:ea typeface="Times New Roman" panose="02020603050405020304" pitchFamily="18" charset="0"/>
              </a:rPr>
              <a:t> and </a:t>
            </a:r>
            <a:r>
              <a:rPr lang="fr-CA" sz="1800" i="1" dirty="0" err="1">
                <a:effectLst/>
                <a:latin typeface="Times New Roman" panose="02020603050405020304" pitchFamily="18" charset="0"/>
                <a:ea typeface="Times New Roman" panose="02020603050405020304" pitchFamily="18" charset="0"/>
              </a:rPr>
              <a:t>workplace</a:t>
            </a:r>
            <a:r>
              <a:rPr lang="fr-CA" sz="1800" i="1" dirty="0">
                <a:effectLst/>
                <a:latin typeface="Times New Roman" panose="02020603050405020304" pitchFamily="18" charset="0"/>
                <a:ea typeface="Times New Roman" panose="02020603050405020304" pitchFamily="18" charset="0"/>
              </a:rPr>
              <a:t> </a:t>
            </a:r>
            <a:r>
              <a:rPr lang="fr-CA" sz="1800" i="1" dirty="0" err="1">
                <a:effectLst/>
                <a:latin typeface="Times New Roman" panose="02020603050405020304" pitchFamily="18" charset="0"/>
                <a:ea typeface="Times New Roman" panose="02020603050405020304" pitchFamily="18" charset="0"/>
              </a:rPr>
              <a:t>factors</a:t>
            </a:r>
            <a:r>
              <a:rPr lang="fr-CA" sz="1800" i="1" dirty="0">
                <a:effectLst/>
                <a:latin typeface="Times New Roman" panose="02020603050405020304" pitchFamily="18" charset="0"/>
                <a:ea typeface="Times New Roman" panose="02020603050405020304" pitchFamily="18" charset="0"/>
              </a:rPr>
              <a:t>. International journal of mental </a:t>
            </a:r>
            <a:r>
              <a:rPr lang="fr-CA" sz="1800" i="1" dirty="0" err="1">
                <a:effectLst/>
                <a:latin typeface="Times New Roman" panose="02020603050405020304" pitchFamily="18" charset="0"/>
                <a:ea typeface="Times New Roman" panose="02020603050405020304" pitchFamily="18" charset="0"/>
              </a:rPr>
              <a:t>health</a:t>
            </a:r>
            <a:r>
              <a:rPr lang="fr-CA" sz="1800" i="1" dirty="0">
                <a:effectLst/>
                <a:latin typeface="Times New Roman" panose="02020603050405020304" pitchFamily="18" charset="0"/>
                <a:ea typeface="Times New Roman" panose="02020603050405020304" pitchFamily="18" charset="0"/>
              </a:rPr>
              <a:t> nursing, 30(4), 885‑906. </a:t>
            </a:r>
            <a:r>
              <a:rPr lang="en-US" sz="1800" i="1" dirty="0">
                <a:solidFill>
                  <a:srgbClr val="000000"/>
                </a:solidFill>
                <a:effectLst/>
                <a:latin typeface="Calibri" panose="020F0502020204030204" pitchFamily="34" charset="0"/>
                <a:ea typeface="Times New Roman" panose="02020603050405020304" pitchFamily="18" charset="0"/>
                <a:hlinkClick r:id="rId9"/>
              </a:rPr>
              <a:t>https://doi.org/10.1111/inm.12837</a:t>
            </a:r>
            <a:r>
              <a:rPr lang="en-CA" sz="1800" i="1" dirty="0">
                <a:solidFill>
                  <a:srgbClr val="000000"/>
                </a:solidFill>
                <a:effectLst/>
                <a:latin typeface="Calibri" panose="020F0502020204030204" pitchFamily="34" charset="0"/>
                <a:ea typeface="Times New Roman" panose="02020603050405020304" pitchFamily="18" charset="0"/>
              </a:rPr>
              <a:t> </a:t>
            </a:r>
            <a:r>
              <a:rPr lang="fr-CA" sz="1800" i="1" dirty="0">
                <a:effectLst/>
                <a:latin typeface="Times New Roman" panose="02020603050405020304" pitchFamily="18" charset="0"/>
                <a:ea typeface="Times New Roman" panose="02020603050405020304" pitchFamily="18" charset="0"/>
              </a:rPr>
              <a:t> </a:t>
            </a:r>
          </a:p>
          <a:p>
            <a:pPr algn="just" fontAlgn="base">
              <a:spcAft>
                <a:spcPts val="300"/>
              </a:spcAft>
            </a:pPr>
            <a:r>
              <a:rPr lang="en-CA" dirty="0"/>
              <a:t>Grover, S., Pradyumna, &amp; Chakrabarti, S. (2015). Coping among the caregivers of patients with schizophrenia. </a:t>
            </a:r>
            <a:r>
              <a:rPr lang="en-CA" i="1" dirty="0"/>
              <a:t>Industrial Psychiatry Journal</a:t>
            </a:r>
            <a:r>
              <a:rPr lang="en-CA" dirty="0"/>
              <a:t>, 24(1). </a:t>
            </a:r>
            <a:endParaRPr lang="fr-CA" dirty="0"/>
          </a:p>
          <a:p>
            <a:pPr marL="0" indent="0" algn="just" fontAlgn="base">
              <a:spcAft>
                <a:spcPts val="300"/>
              </a:spcAft>
              <a:buNone/>
            </a:pPr>
            <a:r>
              <a:rPr lang="en-US" sz="1800" dirty="0">
                <a:solidFill>
                  <a:srgbClr val="000000"/>
                </a:solidFill>
                <a:effectLst/>
                <a:latin typeface="Calibri" panose="020F0502020204030204" pitchFamily="34" charset="0"/>
                <a:ea typeface="Times New Roman" panose="02020603050405020304" pitchFamily="18" charset="0"/>
              </a:rPr>
              <a:t>Henderson, J., Milligan, K., </a:t>
            </a:r>
            <a:r>
              <a:rPr lang="en-US" sz="1800" dirty="0" err="1">
                <a:solidFill>
                  <a:srgbClr val="000000"/>
                </a:solidFill>
                <a:effectLst/>
                <a:latin typeface="Calibri" panose="020F0502020204030204" pitchFamily="34" charset="0"/>
                <a:ea typeface="Times New Roman" panose="02020603050405020304" pitchFamily="18" charset="0"/>
              </a:rPr>
              <a:t>Niccols</a:t>
            </a:r>
            <a:r>
              <a:rPr lang="en-US" sz="1800" dirty="0">
                <a:solidFill>
                  <a:srgbClr val="000000"/>
                </a:solidFill>
                <a:effectLst/>
                <a:latin typeface="Calibri" panose="020F0502020204030204" pitchFamily="34" charset="0"/>
                <a:ea typeface="Times New Roman" panose="02020603050405020304" pitchFamily="18" charset="0"/>
              </a:rPr>
              <a:t>, A., </a:t>
            </a:r>
            <a:r>
              <a:rPr lang="fr-CA" sz="1800" dirty="0" err="1">
                <a:effectLst/>
                <a:latin typeface="Times New Roman" panose="02020603050405020304" pitchFamily="18" charset="0"/>
                <a:ea typeface="Times New Roman" panose="02020603050405020304" pitchFamily="18" charset="0"/>
              </a:rPr>
              <a:t>Thabane</a:t>
            </a:r>
            <a:r>
              <a:rPr lang="fr-CA" sz="1800" dirty="0">
                <a:effectLst/>
                <a:latin typeface="Times New Roman" panose="02020603050405020304" pitchFamily="18" charset="0"/>
                <a:ea typeface="Times New Roman" panose="02020603050405020304" pitchFamily="18" charset="0"/>
              </a:rPr>
              <a:t>, L., </a:t>
            </a:r>
            <a:r>
              <a:rPr lang="fr-CA" sz="1800" dirty="0" err="1">
                <a:effectLst/>
                <a:latin typeface="Times New Roman" panose="02020603050405020304" pitchFamily="18" charset="0"/>
                <a:ea typeface="Times New Roman" panose="02020603050405020304" pitchFamily="18" charset="0"/>
              </a:rPr>
              <a:t>Sword</a:t>
            </a:r>
            <a:r>
              <a:rPr lang="fr-CA" sz="1800" dirty="0">
                <a:effectLst/>
                <a:latin typeface="Times New Roman" panose="02020603050405020304" pitchFamily="18" charset="0"/>
                <a:ea typeface="Times New Roman" panose="02020603050405020304" pitchFamily="18" charset="0"/>
              </a:rPr>
              <a:t>, W., Smith, A., &amp; </a:t>
            </a:r>
            <a:r>
              <a:rPr lang="fr-CA" sz="1800" dirty="0" err="1">
                <a:effectLst/>
                <a:latin typeface="Times New Roman" panose="02020603050405020304" pitchFamily="18" charset="0"/>
                <a:ea typeface="Times New Roman" panose="02020603050405020304" pitchFamily="18" charset="0"/>
              </a:rPr>
              <a:t>Rosenkranz</a:t>
            </a:r>
            <a:r>
              <a:rPr lang="fr-CA" sz="1800" dirty="0">
                <a:effectLst/>
                <a:latin typeface="Times New Roman" panose="02020603050405020304" pitchFamily="18" charset="0"/>
                <a:ea typeface="Times New Roman" panose="02020603050405020304" pitchFamily="18" charset="0"/>
              </a:rPr>
              <a:t>, S. (2012). </a:t>
            </a:r>
            <a:r>
              <a:rPr lang="fr-CA" sz="1800" dirty="0" err="1">
                <a:effectLst/>
                <a:latin typeface="Times New Roman" panose="02020603050405020304" pitchFamily="18" charset="0"/>
                <a:ea typeface="Times New Roman" panose="02020603050405020304" pitchFamily="18" charset="0"/>
              </a:rPr>
              <a:t>Reporting</a:t>
            </a:r>
            <a:r>
              <a:rPr lang="fr-CA" sz="1800" dirty="0">
                <a:effectLst/>
                <a:latin typeface="Times New Roman" panose="02020603050405020304" pitchFamily="18" charset="0"/>
                <a:ea typeface="Times New Roman" panose="02020603050405020304" pitchFamily="18" charset="0"/>
              </a:rPr>
              <a:t> of </a:t>
            </a:r>
            <a:r>
              <a:rPr lang="fr-CA" sz="1800" dirty="0" err="1">
                <a:effectLst/>
                <a:latin typeface="Times New Roman" panose="02020603050405020304" pitchFamily="18" charset="0"/>
                <a:ea typeface="Times New Roman" panose="02020603050405020304" pitchFamily="18" charset="0"/>
              </a:rPr>
              <a:t>feasibility</a:t>
            </a:r>
            <a:r>
              <a:rPr lang="fr-CA" sz="1800" dirty="0">
                <a:effectLst/>
                <a:latin typeface="Times New Roman" panose="02020603050405020304" pitchFamily="18" charset="0"/>
                <a:ea typeface="Times New Roman" panose="02020603050405020304" pitchFamily="18" charset="0"/>
              </a:rPr>
              <a:t> </a:t>
            </a:r>
            <a:r>
              <a:rPr lang="fr-CA" sz="1800" dirty="0" err="1">
                <a:effectLst/>
                <a:latin typeface="Times New Roman" panose="02020603050405020304" pitchFamily="18" charset="0"/>
                <a:ea typeface="Times New Roman" panose="02020603050405020304" pitchFamily="18" charset="0"/>
              </a:rPr>
              <a:t>factors</a:t>
            </a:r>
            <a:r>
              <a:rPr lang="fr-CA" sz="1800" dirty="0">
                <a:effectLst/>
                <a:latin typeface="Times New Roman" panose="02020603050405020304" pitchFamily="18" charset="0"/>
                <a:ea typeface="Times New Roman" panose="02020603050405020304" pitchFamily="18" charset="0"/>
              </a:rPr>
              <a:t> in publications on </a:t>
            </a:r>
            <a:r>
              <a:rPr lang="fr-CA" sz="1800" dirty="0" err="1">
                <a:effectLst/>
                <a:latin typeface="Times New Roman" panose="02020603050405020304" pitchFamily="18" charset="0"/>
                <a:ea typeface="Times New Roman" panose="02020603050405020304" pitchFamily="18" charset="0"/>
              </a:rPr>
              <a:t>integrated</a:t>
            </a:r>
            <a:r>
              <a:rPr lang="fr-CA" sz="1800" dirty="0">
                <a:effectLst/>
                <a:latin typeface="Times New Roman" panose="02020603050405020304" pitchFamily="18" charset="0"/>
                <a:ea typeface="Times New Roman" panose="02020603050405020304" pitchFamily="18" charset="0"/>
              </a:rPr>
              <a:t> </a:t>
            </a:r>
            <a:r>
              <a:rPr lang="fr-CA" sz="1800" dirty="0" err="1">
                <a:effectLst/>
                <a:latin typeface="Times New Roman" panose="02020603050405020304" pitchFamily="18" charset="0"/>
                <a:ea typeface="Times New Roman" panose="02020603050405020304" pitchFamily="18" charset="0"/>
              </a:rPr>
              <a:t>treatment</a:t>
            </a:r>
            <a:r>
              <a:rPr lang="fr-CA" sz="1800" dirty="0">
                <a:effectLst/>
                <a:latin typeface="Times New Roman" panose="02020603050405020304" pitchFamily="18" charset="0"/>
                <a:ea typeface="Times New Roman" panose="02020603050405020304" pitchFamily="18" charset="0"/>
              </a:rPr>
              <a:t> programs for </a:t>
            </a:r>
            <a:r>
              <a:rPr lang="fr-CA" sz="1800" dirty="0" err="1">
                <a:effectLst/>
                <a:latin typeface="Times New Roman" panose="02020603050405020304" pitchFamily="18" charset="0"/>
                <a:ea typeface="Times New Roman" panose="02020603050405020304" pitchFamily="18" charset="0"/>
              </a:rPr>
              <a:t>women</a:t>
            </a:r>
            <a:r>
              <a:rPr lang="fr-CA" sz="1800" dirty="0">
                <a:effectLst/>
                <a:latin typeface="Times New Roman" panose="02020603050405020304" pitchFamily="18" charset="0"/>
                <a:ea typeface="Times New Roman" panose="02020603050405020304" pitchFamily="18" charset="0"/>
              </a:rPr>
              <a:t> </a:t>
            </a:r>
            <a:r>
              <a:rPr lang="fr-CA" sz="1800" dirty="0" err="1">
                <a:effectLst/>
                <a:latin typeface="Times New Roman" panose="02020603050405020304" pitchFamily="18" charset="0"/>
                <a:ea typeface="Times New Roman" panose="02020603050405020304" pitchFamily="18" charset="0"/>
              </a:rPr>
              <a:t>with</a:t>
            </a:r>
            <a:r>
              <a:rPr lang="fr-CA" sz="1800" dirty="0">
                <a:effectLst/>
                <a:latin typeface="Times New Roman" panose="02020603050405020304" pitchFamily="18" charset="0"/>
                <a:ea typeface="Times New Roman" panose="02020603050405020304" pitchFamily="18" charset="0"/>
              </a:rPr>
              <a:t> substance abuse issues and </a:t>
            </a:r>
            <a:r>
              <a:rPr lang="fr-CA" sz="1800" dirty="0" err="1">
                <a:effectLst/>
                <a:latin typeface="Times New Roman" panose="02020603050405020304" pitchFamily="18" charset="0"/>
                <a:ea typeface="Times New Roman" panose="02020603050405020304" pitchFamily="18" charset="0"/>
              </a:rPr>
              <a:t>their</a:t>
            </a:r>
            <a:r>
              <a:rPr lang="fr-CA" sz="1800" dirty="0">
                <a:effectLst/>
                <a:latin typeface="Times New Roman" panose="02020603050405020304" pitchFamily="18" charset="0"/>
                <a:ea typeface="Times New Roman" panose="02020603050405020304" pitchFamily="18" charset="0"/>
              </a:rPr>
              <a:t> </a:t>
            </a:r>
            <a:r>
              <a:rPr lang="fr-CA" sz="1800" dirty="0" err="1">
                <a:effectLst/>
                <a:latin typeface="Times New Roman" panose="02020603050405020304" pitchFamily="18" charset="0"/>
                <a:ea typeface="Times New Roman" panose="02020603050405020304" pitchFamily="18" charset="0"/>
              </a:rPr>
              <a:t>children</a:t>
            </a:r>
            <a:r>
              <a:rPr lang="fr-CA" sz="1800" dirty="0">
                <a:effectLst/>
                <a:latin typeface="Times New Roman" panose="02020603050405020304" pitchFamily="18" charset="0"/>
                <a:ea typeface="Times New Roman" panose="02020603050405020304" pitchFamily="18" charset="0"/>
              </a:rPr>
              <a:t>: a </a:t>
            </a:r>
            <a:r>
              <a:rPr lang="fr-CA" sz="1800" dirty="0" err="1">
                <a:effectLst/>
                <a:latin typeface="Times New Roman" panose="02020603050405020304" pitchFamily="18" charset="0"/>
                <a:ea typeface="Times New Roman" panose="02020603050405020304" pitchFamily="18" charset="0"/>
              </a:rPr>
              <a:t>systematic</a:t>
            </a:r>
            <a:r>
              <a:rPr lang="fr-CA" sz="1800" dirty="0">
                <a:effectLst/>
                <a:latin typeface="Times New Roman" panose="02020603050405020304" pitchFamily="18" charset="0"/>
                <a:ea typeface="Times New Roman" panose="02020603050405020304" pitchFamily="18" charset="0"/>
              </a:rPr>
              <a:t> </a:t>
            </a:r>
            <a:r>
              <a:rPr lang="fr-CA" sz="1800" dirty="0" err="1">
                <a:effectLst/>
                <a:latin typeface="Times New Roman" panose="02020603050405020304" pitchFamily="18" charset="0"/>
                <a:ea typeface="Times New Roman" panose="02020603050405020304" pitchFamily="18" charset="0"/>
              </a:rPr>
              <a:t>review</a:t>
            </a:r>
            <a:r>
              <a:rPr lang="fr-CA" sz="1800" dirty="0">
                <a:effectLst/>
                <a:latin typeface="Times New Roman" panose="02020603050405020304" pitchFamily="18" charset="0"/>
                <a:ea typeface="Times New Roman" panose="02020603050405020304" pitchFamily="18" charset="0"/>
              </a:rPr>
              <a:t> and </a:t>
            </a:r>
            <a:r>
              <a:rPr lang="fr-CA" sz="1800" dirty="0" err="1">
                <a:effectLst/>
                <a:latin typeface="Times New Roman" panose="02020603050405020304" pitchFamily="18" charset="0"/>
                <a:ea typeface="Times New Roman" panose="02020603050405020304" pitchFamily="18" charset="0"/>
              </a:rPr>
              <a:t>analysis</a:t>
            </a:r>
            <a:r>
              <a:rPr lang="fr-CA" sz="1800" dirty="0">
                <a:effectLst/>
                <a:latin typeface="Times New Roman" panose="02020603050405020304" pitchFamily="18" charset="0"/>
                <a:ea typeface="Times New Roman" panose="02020603050405020304" pitchFamily="18" charset="0"/>
              </a:rPr>
              <a:t>. </a:t>
            </a:r>
            <a:r>
              <a:rPr lang="fr-CA" sz="1800" i="1" dirty="0" err="1">
                <a:effectLst/>
                <a:latin typeface="Times New Roman" panose="02020603050405020304" pitchFamily="18" charset="0"/>
                <a:ea typeface="Times New Roman" panose="02020603050405020304" pitchFamily="18" charset="0"/>
              </a:rPr>
              <a:t>Health</a:t>
            </a:r>
            <a:r>
              <a:rPr lang="fr-CA" sz="1800" i="1" dirty="0">
                <a:effectLst/>
                <a:latin typeface="Times New Roman" panose="02020603050405020304" pitchFamily="18" charset="0"/>
                <a:ea typeface="Times New Roman" panose="02020603050405020304" pitchFamily="18" charset="0"/>
              </a:rPr>
              <a:t> </a:t>
            </a:r>
            <a:r>
              <a:rPr lang="fr-CA" sz="1800" i="1" dirty="0" err="1">
                <a:effectLst/>
                <a:latin typeface="Times New Roman" panose="02020603050405020304" pitchFamily="18" charset="0"/>
                <a:ea typeface="Times New Roman" panose="02020603050405020304" pitchFamily="18" charset="0"/>
              </a:rPr>
              <a:t>Research</a:t>
            </a:r>
            <a:r>
              <a:rPr lang="fr-CA" sz="1800" i="1" dirty="0">
                <a:effectLst/>
                <a:latin typeface="Times New Roman" panose="02020603050405020304" pitchFamily="18" charset="0"/>
                <a:ea typeface="Times New Roman" panose="02020603050405020304" pitchFamily="18" charset="0"/>
              </a:rPr>
              <a:t> Policy And </a:t>
            </a:r>
            <a:r>
              <a:rPr lang="fr-CA" sz="1800" i="1" dirty="0" err="1">
                <a:effectLst/>
                <a:latin typeface="Times New Roman" panose="02020603050405020304" pitchFamily="18" charset="0"/>
                <a:ea typeface="Times New Roman" panose="02020603050405020304" pitchFamily="18" charset="0"/>
              </a:rPr>
              <a:t>Systems</a:t>
            </a:r>
            <a:r>
              <a:rPr lang="fr-CA" sz="1800" i="1" dirty="0">
                <a:effectLst/>
                <a:latin typeface="Times New Roman" panose="02020603050405020304" pitchFamily="18" charset="0"/>
                <a:ea typeface="Times New Roman" panose="02020603050405020304" pitchFamily="18" charset="0"/>
              </a:rPr>
              <a:t>, 1037. doi:10.1186/1478-4505-10-37 </a:t>
            </a:r>
          </a:p>
          <a:p>
            <a:pPr marL="0" indent="0" algn="just" fontAlgn="base">
              <a:spcAft>
                <a:spcPts val="300"/>
              </a:spcAft>
              <a:buNone/>
            </a:pPr>
            <a:r>
              <a:rPr lang="en-US" sz="1800" i="1" dirty="0">
                <a:solidFill>
                  <a:srgbClr val="000000"/>
                </a:solidFill>
                <a:effectLst/>
                <a:latin typeface="Calibri" panose="020F0502020204030204" pitchFamily="34" charset="0"/>
                <a:ea typeface="Times New Roman" panose="02020603050405020304" pitchFamily="18" charset="0"/>
              </a:rPr>
              <a:t>Hill, L. G., </a:t>
            </a:r>
            <a:r>
              <a:rPr lang="fr-CA" sz="1800" i="1" dirty="0" err="1">
                <a:effectLst/>
                <a:latin typeface="Times New Roman" panose="02020603050405020304" pitchFamily="18" charset="0"/>
                <a:ea typeface="Times New Roman" panose="02020603050405020304" pitchFamily="18" charset="0"/>
              </a:rPr>
              <a:t>Goates</a:t>
            </a:r>
            <a:r>
              <a:rPr lang="fr-CA" sz="1800" i="1" dirty="0">
                <a:effectLst/>
                <a:latin typeface="Times New Roman" panose="02020603050405020304" pitchFamily="18" charset="0"/>
                <a:ea typeface="Times New Roman" panose="02020603050405020304" pitchFamily="18" charset="0"/>
              </a:rPr>
              <a:t>, S. G., &amp; </a:t>
            </a:r>
            <a:r>
              <a:rPr lang="fr-CA" sz="1800" i="1" dirty="0" err="1">
                <a:effectLst/>
                <a:latin typeface="Times New Roman" panose="02020603050405020304" pitchFamily="18" charset="0"/>
                <a:ea typeface="Times New Roman" panose="02020603050405020304" pitchFamily="18" charset="0"/>
              </a:rPr>
              <a:t>Rosenman</a:t>
            </a:r>
            <a:r>
              <a:rPr lang="fr-CA" sz="1800" i="1" dirty="0">
                <a:effectLst/>
                <a:latin typeface="Times New Roman" panose="02020603050405020304" pitchFamily="18" charset="0"/>
                <a:ea typeface="Times New Roman" panose="02020603050405020304" pitchFamily="18" charset="0"/>
              </a:rPr>
              <a:t>, R. (2010). </a:t>
            </a:r>
            <a:r>
              <a:rPr lang="fr-CA" sz="1800" i="1" dirty="0" err="1">
                <a:effectLst/>
                <a:latin typeface="Times New Roman" panose="02020603050405020304" pitchFamily="18" charset="0"/>
                <a:ea typeface="Times New Roman" panose="02020603050405020304" pitchFamily="18" charset="0"/>
              </a:rPr>
              <a:t>Detecting</a:t>
            </a:r>
            <a:r>
              <a:rPr lang="fr-CA" sz="1800" i="1" dirty="0">
                <a:effectLst/>
                <a:latin typeface="Times New Roman" panose="02020603050405020304" pitchFamily="18" charset="0"/>
                <a:ea typeface="Times New Roman" panose="02020603050405020304" pitchFamily="18" charset="0"/>
              </a:rPr>
              <a:t> </a:t>
            </a:r>
            <a:r>
              <a:rPr lang="fr-CA" sz="1800" i="1" dirty="0" err="1">
                <a:effectLst/>
                <a:latin typeface="Times New Roman" panose="02020603050405020304" pitchFamily="18" charset="0"/>
                <a:ea typeface="Times New Roman" panose="02020603050405020304" pitchFamily="18" charset="0"/>
              </a:rPr>
              <a:t>selection</a:t>
            </a:r>
            <a:r>
              <a:rPr lang="fr-CA" sz="1800" i="1" dirty="0">
                <a:effectLst/>
                <a:latin typeface="Times New Roman" panose="02020603050405020304" pitchFamily="18" charset="0"/>
                <a:ea typeface="Times New Roman" panose="02020603050405020304" pitchFamily="18" charset="0"/>
              </a:rPr>
              <a:t> </a:t>
            </a:r>
            <a:r>
              <a:rPr lang="fr-CA" sz="1800" i="1" dirty="0" err="1">
                <a:effectLst/>
                <a:latin typeface="Times New Roman" panose="02020603050405020304" pitchFamily="18" charset="0"/>
                <a:ea typeface="Times New Roman" panose="02020603050405020304" pitchFamily="18" charset="0"/>
              </a:rPr>
              <a:t>effects</a:t>
            </a:r>
            <a:r>
              <a:rPr lang="fr-CA" sz="1800" i="1" dirty="0">
                <a:effectLst/>
                <a:latin typeface="Times New Roman" panose="02020603050405020304" pitchFamily="18" charset="0"/>
                <a:ea typeface="Times New Roman" panose="02020603050405020304" pitchFamily="18" charset="0"/>
              </a:rPr>
              <a:t> in </a:t>
            </a:r>
            <a:r>
              <a:rPr lang="fr-CA" sz="1800" i="1" dirty="0" err="1">
                <a:effectLst/>
                <a:latin typeface="Times New Roman" panose="02020603050405020304" pitchFamily="18" charset="0"/>
                <a:ea typeface="Times New Roman" panose="02020603050405020304" pitchFamily="18" charset="0"/>
              </a:rPr>
              <a:t>community</a:t>
            </a:r>
            <a:r>
              <a:rPr lang="fr-CA" sz="1800" i="1" dirty="0">
                <a:effectLst/>
                <a:latin typeface="Times New Roman" panose="02020603050405020304" pitchFamily="18" charset="0"/>
                <a:ea typeface="Times New Roman" panose="02020603050405020304" pitchFamily="18" charset="0"/>
              </a:rPr>
              <a:t> </a:t>
            </a:r>
            <a:r>
              <a:rPr lang="fr-CA" sz="1800" i="1" dirty="0" err="1">
                <a:effectLst/>
                <a:latin typeface="Times New Roman" panose="02020603050405020304" pitchFamily="18" charset="0"/>
                <a:ea typeface="Times New Roman" panose="02020603050405020304" pitchFamily="18" charset="0"/>
              </a:rPr>
              <a:t>implementations</a:t>
            </a:r>
            <a:r>
              <a:rPr lang="fr-CA" sz="1800" i="1" dirty="0">
                <a:effectLst/>
                <a:latin typeface="Times New Roman" panose="02020603050405020304" pitchFamily="18" charset="0"/>
                <a:ea typeface="Times New Roman" panose="02020603050405020304" pitchFamily="18" charset="0"/>
              </a:rPr>
              <a:t> of </a:t>
            </a:r>
            <a:r>
              <a:rPr lang="fr-CA" sz="1800" i="1" dirty="0" err="1">
                <a:effectLst/>
                <a:latin typeface="Times New Roman" panose="02020603050405020304" pitchFamily="18" charset="0"/>
                <a:ea typeface="Times New Roman" panose="02020603050405020304" pitchFamily="18" charset="0"/>
              </a:rPr>
              <a:t>family-based</a:t>
            </a:r>
            <a:r>
              <a:rPr lang="fr-CA" sz="1800" i="1" dirty="0">
                <a:effectLst/>
                <a:latin typeface="Times New Roman" panose="02020603050405020304" pitchFamily="18" charset="0"/>
                <a:ea typeface="Times New Roman" panose="02020603050405020304" pitchFamily="18" charset="0"/>
              </a:rPr>
              <a:t> substance abuse </a:t>
            </a:r>
            <a:r>
              <a:rPr lang="fr-CA" sz="1800" i="1" dirty="0" err="1">
                <a:effectLst/>
                <a:latin typeface="Times New Roman" panose="02020603050405020304" pitchFamily="18" charset="0"/>
                <a:ea typeface="Times New Roman" panose="02020603050405020304" pitchFamily="18" charset="0"/>
              </a:rPr>
              <a:t>prevention</a:t>
            </a:r>
            <a:r>
              <a:rPr lang="fr-CA" sz="1800" i="1" dirty="0">
                <a:effectLst/>
                <a:latin typeface="Times New Roman" panose="02020603050405020304" pitchFamily="18" charset="0"/>
                <a:ea typeface="Times New Roman" panose="02020603050405020304" pitchFamily="18" charset="0"/>
              </a:rPr>
              <a:t> programs. American Journal Of Public </a:t>
            </a:r>
            <a:r>
              <a:rPr lang="fr-CA" sz="1800" i="1" dirty="0" err="1">
                <a:effectLst/>
                <a:latin typeface="Times New Roman" panose="02020603050405020304" pitchFamily="18" charset="0"/>
                <a:ea typeface="Times New Roman" panose="02020603050405020304" pitchFamily="18" charset="0"/>
              </a:rPr>
              <a:t>Health</a:t>
            </a:r>
            <a:r>
              <a:rPr lang="fr-CA" sz="1800" i="1" dirty="0">
                <a:effectLst/>
                <a:latin typeface="Times New Roman" panose="02020603050405020304" pitchFamily="18" charset="0"/>
                <a:ea typeface="Times New Roman" panose="02020603050405020304" pitchFamily="18" charset="0"/>
              </a:rPr>
              <a:t>, 100(4), 623-630. doi:10.2105/AJPH.2008.154112</a:t>
            </a:r>
            <a:r>
              <a:rPr lang="en-US" sz="1800" i="1" dirty="0">
                <a:solidFill>
                  <a:srgbClr val="000000"/>
                </a:solidFill>
                <a:effectLst/>
                <a:latin typeface="Calibri" panose="020F0502020204030204" pitchFamily="34" charset="0"/>
                <a:ea typeface="Times New Roman" panose="02020603050405020304" pitchFamily="18" charset="0"/>
              </a:rPr>
              <a:t>​</a:t>
            </a:r>
            <a:r>
              <a:rPr lang="fr-CA" sz="1800" i="1" dirty="0">
                <a:effectLst/>
                <a:latin typeface="Times New Roman" panose="02020603050405020304" pitchFamily="18" charset="0"/>
                <a:ea typeface="Times New Roman" panose="02020603050405020304" pitchFamily="18" charset="0"/>
              </a:rPr>
              <a:t> </a:t>
            </a:r>
          </a:p>
          <a:p>
            <a:pPr>
              <a:spcAft>
                <a:spcPts val="300"/>
              </a:spcAft>
            </a:pPr>
            <a:r>
              <a:rPr lang="en-CA" dirty="0"/>
              <a:t>Huguelet, P., Koellner, V., </a:t>
            </a:r>
            <a:r>
              <a:rPr lang="en-CA" dirty="0" err="1"/>
              <a:t>Boulguy</a:t>
            </a:r>
            <a:r>
              <a:rPr lang="en-CA" dirty="0"/>
              <a:t>, S., </a:t>
            </a:r>
            <a:r>
              <a:rPr lang="en-CA" dirty="0" err="1"/>
              <a:t>Nagalingum</a:t>
            </a:r>
            <a:r>
              <a:rPr lang="en-CA" dirty="0"/>
              <a:t>, K., Amani, S., Borras, L., &amp; </a:t>
            </a:r>
            <a:r>
              <a:rPr lang="en-CA" dirty="0" err="1"/>
              <a:t>Perroud</a:t>
            </a:r>
            <a:r>
              <a:rPr lang="en-CA" dirty="0"/>
              <a:t>, N. (2012). Patients </a:t>
            </a:r>
            <a:r>
              <a:rPr lang="en-CA" dirty="0" err="1"/>
              <a:t>souffrant</a:t>
            </a:r>
            <a:r>
              <a:rPr lang="en-CA" dirty="0"/>
              <a:t> de troubles </a:t>
            </a:r>
            <a:r>
              <a:rPr lang="en-CA" dirty="0" err="1"/>
              <a:t>psychiatriques</a:t>
            </a:r>
            <a:r>
              <a:rPr lang="en-CA" dirty="0"/>
              <a:t> </a:t>
            </a:r>
            <a:r>
              <a:rPr lang="en-CA" dirty="0" err="1"/>
              <a:t>sévères</a:t>
            </a:r>
            <a:r>
              <a:rPr lang="en-CA" dirty="0"/>
              <a:t> </a:t>
            </a:r>
            <a:r>
              <a:rPr lang="en-CA" dirty="0" err="1"/>
              <a:t>suivis</a:t>
            </a:r>
            <a:r>
              <a:rPr lang="en-CA" dirty="0"/>
              <a:t> par </a:t>
            </a:r>
            <a:r>
              <a:rPr lang="en-CA" dirty="0" err="1"/>
              <a:t>une</a:t>
            </a:r>
            <a:r>
              <a:rPr lang="en-CA" dirty="0"/>
              <a:t> équipe mobile: Impact sur </a:t>
            </a:r>
            <a:r>
              <a:rPr lang="en-CA" dirty="0" err="1"/>
              <a:t>leurs</a:t>
            </a:r>
            <a:r>
              <a:rPr lang="en-CA" dirty="0"/>
              <a:t> </a:t>
            </a:r>
            <a:r>
              <a:rPr lang="en-CA" dirty="0" err="1"/>
              <a:t>familles</a:t>
            </a:r>
            <a:r>
              <a:rPr lang="en-CA" dirty="0"/>
              <a:t> = Study of the impact of an assertive community program on the families of patients with severe mental disorders. </a:t>
            </a:r>
            <a:r>
              <a:rPr lang="fr-CA" dirty="0"/>
              <a:t>L'Encéphale: </a:t>
            </a:r>
            <a:r>
              <a:rPr lang="fr-CA" i="1" dirty="0"/>
              <a:t>Revue de psychiatrie clinique biologique et thérapeutique</a:t>
            </a:r>
            <a:r>
              <a:rPr lang="fr-CA" dirty="0"/>
              <a:t>, 38(3), 201–210. https://</a:t>
            </a:r>
            <a:r>
              <a:rPr lang="fr-CA" dirty="0" err="1"/>
              <a:t>doi.org</a:t>
            </a:r>
            <a:r>
              <a:rPr lang="fr-CA" dirty="0"/>
              <a:t>/10.1016/j.encep.2011.11.006 </a:t>
            </a:r>
          </a:p>
          <a:p>
            <a:pPr>
              <a:spcAft>
                <a:spcPts val="300"/>
              </a:spcAft>
            </a:pPr>
            <a:r>
              <a:rPr lang="en-CA" dirty="0"/>
              <a:t>Jones, D., Macias, R. L., Gold, P. B., Barreira, P., &amp; Fisher, W. (2008). When parents with severe mental illness lose contact with their children: Are psychiatric symptoms or substance use to blame? </a:t>
            </a:r>
            <a:r>
              <a:rPr lang="en-CA" i="1" dirty="0"/>
              <a:t>Journal of Loss and Trauma</a:t>
            </a:r>
            <a:r>
              <a:rPr lang="en-CA" dirty="0"/>
              <a:t>, 13(4), 261–287. https://</a:t>
            </a:r>
            <a:r>
              <a:rPr lang="en-CA" dirty="0" err="1"/>
              <a:t>doi.org</a:t>
            </a:r>
            <a:r>
              <a:rPr lang="en-CA" dirty="0"/>
              <a:t>/10.1080/15325020701741849 </a:t>
            </a:r>
            <a:endParaRPr lang="fr-CA" dirty="0"/>
          </a:p>
          <a:p>
            <a:pPr>
              <a:spcAft>
                <a:spcPts val="300"/>
              </a:spcAft>
            </a:pPr>
            <a:r>
              <a:rPr lang="en-CA" dirty="0"/>
              <a:t>Kaynak, </a:t>
            </a:r>
            <a:r>
              <a:rPr lang="en-CA" dirty="0" err="1"/>
              <a:t>Ö</a:t>
            </a:r>
            <a:r>
              <a:rPr lang="en-CA" dirty="0"/>
              <a:t>., Whipple, C. R., Burma, R., Verdia, S., Sturges, N., Saylor, E., &amp; Kensinger, W. S. (2024). “Everyone blames you”: Stigma and caregiver burden among parents of children with substance use disorder. </a:t>
            </a:r>
            <a:r>
              <a:rPr lang="en-CA" i="1" dirty="0"/>
              <a:t>Journal of Family Psychology</a:t>
            </a:r>
            <a:r>
              <a:rPr lang="en-CA" dirty="0"/>
              <a:t>, 38(8), 1179. </a:t>
            </a:r>
            <a:endParaRPr lang="fr-CA" dirty="0"/>
          </a:p>
          <a:p>
            <a:pPr>
              <a:spcAft>
                <a:spcPts val="300"/>
              </a:spcAft>
            </a:pPr>
            <a:r>
              <a:rPr lang="en-CA" dirty="0"/>
              <a:t>Koenders, J. F., de </a:t>
            </a:r>
            <a:r>
              <a:rPr lang="en-CA" dirty="0" err="1"/>
              <a:t>Mooij</a:t>
            </a:r>
            <a:r>
              <a:rPr lang="en-CA" dirty="0"/>
              <a:t>, L. D., Dekker, J. M., &amp; Kikkert, M. (2017). Social inclusion and relationship satisfaction of patients with a severe mental illness. International </a:t>
            </a:r>
            <a:r>
              <a:rPr lang="en-CA" i="1" dirty="0"/>
              <a:t>Journal of Social Psychiatry</a:t>
            </a:r>
            <a:r>
              <a:rPr lang="en-CA" dirty="0"/>
              <a:t>, 63(8), 773–781. https://</a:t>
            </a:r>
            <a:r>
              <a:rPr lang="en-CA" dirty="0" err="1"/>
              <a:t>doi.org</a:t>
            </a:r>
            <a:r>
              <a:rPr lang="en-CA" dirty="0"/>
              <a:t>/10.1177/0020764017737572 </a:t>
            </a:r>
            <a:endParaRPr lang="fr-CA" dirty="0"/>
          </a:p>
          <a:p>
            <a:pPr>
              <a:spcAft>
                <a:spcPts val="300"/>
              </a:spcAft>
            </a:pPr>
            <a:r>
              <a:rPr lang="en-CA" dirty="0"/>
              <a:t>Labrum, T. (2018). Caregiving for Relatives with Psychiatric Disorders vs. Co-Occurring Psychiatric and Substance Use Disorders. </a:t>
            </a:r>
            <a:r>
              <a:rPr lang="en-CA" i="1" dirty="0"/>
              <a:t>The Psychiatric quarterly</a:t>
            </a:r>
            <a:r>
              <a:rPr lang="en-CA" dirty="0"/>
              <a:t>, 89(3), 631–644. https://</a:t>
            </a:r>
            <a:r>
              <a:rPr lang="en-CA" dirty="0" err="1"/>
              <a:t>doi.org</a:t>
            </a:r>
            <a:r>
              <a:rPr lang="en-CA" dirty="0"/>
              <a:t>/10.1007/s11126-017-9557-0 </a:t>
            </a:r>
            <a:endParaRPr lang="fr-CA" dirty="0"/>
          </a:p>
          <a:p>
            <a:pPr marL="0" indent="0" algn="just" fontAlgn="base">
              <a:spcAft>
                <a:spcPts val="300"/>
              </a:spcAft>
              <a:buNone/>
            </a:pPr>
            <a:r>
              <a:rPr lang="en-US" sz="1800" i="1" dirty="0">
                <a:solidFill>
                  <a:srgbClr val="000000"/>
                </a:solidFill>
                <a:effectLst/>
                <a:latin typeface="Calibri" panose="020F0502020204030204" pitchFamily="34" charset="0"/>
                <a:ea typeface="Times New Roman" panose="02020603050405020304" pitchFamily="18" charset="0"/>
              </a:rPr>
              <a:t>Liddle, H. A. (2016). Multidimensional Family Therapy: Evidence Base for </a:t>
            </a:r>
            <a:r>
              <a:rPr lang="fr-CA" sz="1800" i="1" dirty="0" err="1">
                <a:effectLst/>
                <a:latin typeface="Times New Roman" panose="02020603050405020304" pitchFamily="18" charset="0"/>
                <a:ea typeface="Times New Roman" panose="02020603050405020304" pitchFamily="18" charset="0"/>
              </a:rPr>
              <a:t>Transdiagnostic</a:t>
            </a:r>
            <a:r>
              <a:rPr lang="fr-CA" sz="1800" i="1" dirty="0">
                <a:effectLst/>
                <a:latin typeface="Times New Roman" panose="02020603050405020304" pitchFamily="18" charset="0"/>
                <a:ea typeface="Times New Roman" panose="02020603050405020304" pitchFamily="18" charset="0"/>
              </a:rPr>
              <a:t> </a:t>
            </a:r>
            <a:r>
              <a:rPr lang="fr-CA" sz="1800" i="1" dirty="0" err="1">
                <a:effectLst/>
                <a:latin typeface="Times New Roman" panose="02020603050405020304" pitchFamily="18" charset="0"/>
                <a:ea typeface="Times New Roman" panose="02020603050405020304" pitchFamily="18" charset="0"/>
              </a:rPr>
              <a:t>Treatment</a:t>
            </a:r>
            <a:r>
              <a:rPr lang="fr-CA" sz="1800" i="1" dirty="0">
                <a:effectLst/>
                <a:latin typeface="Times New Roman" panose="02020603050405020304" pitchFamily="18" charset="0"/>
                <a:ea typeface="Times New Roman" panose="02020603050405020304" pitchFamily="18" charset="0"/>
              </a:rPr>
              <a:t> </a:t>
            </a:r>
            <a:r>
              <a:rPr lang="fr-CA" sz="1800" i="1" dirty="0" err="1">
                <a:effectLst/>
                <a:latin typeface="Times New Roman" panose="02020603050405020304" pitchFamily="18" charset="0"/>
                <a:ea typeface="Times New Roman" panose="02020603050405020304" pitchFamily="18" charset="0"/>
              </a:rPr>
              <a:t>Outcomes</a:t>
            </a:r>
            <a:r>
              <a:rPr lang="fr-CA" sz="1800" i="1" dirty="0">
                <a:effectLst/>
                <a:latin typeface="Times New Roman" panose="02020603050405020304" pitchFamily="18" charset="0"/>
                <a:ea typeface="Times New Roman" panose="02020603050405020304" pitchFamily="18" charset="0"/>
              </a:rPr>
              <a:t>, Change </a:t>
            </a:r>
            <a:r>
              <a:rPr lang="fr-CA" sz="1800" i="1" dirty="0" err="1">
                <a:effectLst/>
                <a:latin typeface="Times New Roman" panose="02020603050405020304" pitchFamily="18" charset="0"/>
                <a:ea typeface="Times New Roman" panose="02020603050405020304" pitchFamily="18" charset="0"/>
              </a:rPr>
              <a:t>Mechanisms</a:t>
            </a:r>
            <a:r>
              <a:rPr lang="fr-CA" sz="1800" i="1" dirty="0">
                <a:effectLst/>
                <a:latin typeface="Times New Roman" panose="02020603050405020304" pitchFamily="18" charset="0"/>
                <a:ea typeface="Times New Roman" panose="02020603050405020304" pitchFamily="18" charset="0"/>
              </a:rPr>
              <a:t>, and </a:t>
            </a:r>
            <a:r>
              <a:rPr lang="fr-CA" sz="1800" i="1" dirty="0" err="1">
                <a:effectLst/>
                <a:latin typeface="Times New Roman" panose="02020603050405020304" pitchFamily="18" charset="0"/>
                <a:ea typeface="Times New Roman" panose="02020603050405020304" pitchFamily="18" charset="0"/>
              </a:rPr>
              <a:t>Implementation</a:t>
            </a:r>
            <a:r>
              <a:rPr lang="fr-CA" sz="1800" i="1" dirty="0">
                <a:effectLst/>
                <a:latin typeface="Times New Roman" panose="02020603050405020304" pitchFamily="18" charset="0"/>
                <a:ea typeface="Times New Roman" panose="02020603050405020304" pitchFamily="18" charset="0"/>
              </a:rPr>
              <a:t> in Community Settings. Family Process, 55(3), 558-576. doi:10.1111/famp.12243</a:t>
            </a:r>
            <a:r>
              <a:rPr lang="en-US" sz="1800" i="1" dirty="0">
                <a:solidFill>
                  <a:srgbClr val="000000"/>
                </a:solidFill>
                <a:effectLst/>
                <a:latin typeface="Calibri" panose="020F0502020204030204" pitchFamily="34" charset="0"/>
                <a:ea typeface="Times New Roman" panose="02020603050405020304" pitchFamily="18" charset="0"/>
              </a:rPr>
              <a:t>​</a:t>
            </a:r>
            <a:r>
              <a:rPr lang="fr-CA" sz="1800" i="1" dirty="0">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28808792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a:extLst>
            <a:ext uri="{FF2B5EF4-FFF2-40B4-BE49-F238E27FC236}">
              <a16:creationId xmlns:a16="http://schemas.microsoft.com/office/drawing/2014/main" id="{7D087F95-9DD1-7E38-DFF6-9EFF1A9887C9}"/>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32CA5340-2F51-ED45-67A8-03F4AF7F47D6}"/>
              </a:ext>
            </a:extLst>
          </p:cNvPr>
          <p:cNvSpPr/>
          <p:nvPr/>
        </p:nvSpPr>
        <p:spPr>
          <a:xfrm>
            <a:off x="1696456" y="10061464"/>
            <a:ext cx="890032" cy="0"/>
          </a:xfrm>
          <a:prstGeom prst="line">
            <a:avLst/>
          </a:prstGeom>
          <a:ln w="38100" cap="flat">
            <a:solidFill>
              <a:srgbClr val="F4DEB8"/>
            </a:solidFill>
            <a:prstDash val="solid"/>
            <a:headEnd type="none" w="sm" len="sm"/>
            <a:tailEnd type="none" w="sm" len="sm"/>
          </a:ln>
        </p:spPr>
        <p:txBody>
          <a:bodyPr/>
          <a:lstStyle/>
          <a:p>
            <a:endParaRPr lang="fr-FR"/>
          </a:p>
        </p:txBody>
      </p:sp>
      <p:sp>
        <p:nvSpPr>
          <p:cNvPr id="15" name="Freeform 15">
            <a:extLst>
              <a:ext uri="{FF2B5EF4-FFF2-40B4-BE49-F238E27FC236}">
                <a16:creationId xmlns:a16="http://schemas.microsoft.com/office/drawing/2014/main" id="{CB3966E7-4EF9-643D-3281-D2413D292BE8}"/>
              </a:ext>
            </a:extLst>
          </p:cNvPr>
          <p:cNvSpPr/>
          <p:nvPr/>
        </p:nvSpPr>
        <p:spPr>
          <a:xfrm rot="-2091247">
            <a:off x="14930914" y="7577112"/>
            <a:ext cx="4656771" cy="4580570"/>
          </a:xfrm>
          <a:custGeom>
            <a:avLst/>
            <a:gdLst/>
            <a:ahLst/>
            <a:cxnLst/>
            <a:rect l="l" t="t" r="r" b="b"/>
            <a:pathLst>
              <a:path w="4656771" h="4580570">
                <a:moveTo>
                  <a:pt x="0" y="0"/>
                </a:moveTo>
                <a:lnTo>
                  <a:pt x="4656772" y="0"/>
                </a:lnTo>
                <a:lnTo>
                  <a:pt x="4656772" y="4580570"/>
                </a:lnTo>
                <a:lnTo>
                  <a:pt x="0" y="458057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fr-FR"/>
          </a:p>
        </p:txBody>
      </p:sp>
      <p:sp>
        <p:nvSpPr>
          <p:cNvPr id="16" name="Freeform 16">
            <a:extLst>
              <a:ext uri="{FF2B5EF4-FFF2-40B4-BE49-F238E27FC236}">
                <a16:creationId xmlns:a16="http://schemas.microsoft.com/office/drawing/2014/main" id="{B47A441B-A529-CD9F-3138-C4A305B8A109}"/>
              </a:ext>
            </a:extLst>
          </p:cNvPr>
          <p:cNvSpPr/>
          <p:nvPr/>
        </p:nvSpPr>
        <p:spPr>
          <a:xfrm>
            <a:off x="4924929" y="-3372953"/>
            <a:ext cx="7377570" cy="4887640"/>
          </a:xfrm>
          <a:custGeom>
            <a:avLst/>
            <a:gdLst/>
            <a:ahLst/>
            <a:cxnLst/>
            <a:rect l="l" t="t" r="r" b="b"/>
            <a:pathLst>
              <a:path w="7377570" h="4887640">
                <a:moveTo>
                  <a:pt x="0" y="0"/>
                </a:moveTo>
                <a:lnTo>
                  <a:pt x="7377570" y="0"/>
                </a:lnTo>
                <a:lnTo>
                  <a:pt x="7377570" y="4887640"/>
                </a:lnTo>
                <a:lnTo>
                  <a:pt x="0" y="488764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fr-FR"/>
          </a:p>
        </p:txBody>
      </p:sp>
      <p:sp>
        <p:nvSpPr>
          <p:cNvPr id="17" name="TextBox 17">
            <a:extLst>
              <a:ext uri="{FF2B5EF4-FFF2-40B4-BE49-F238E27FC236}">
                <a16:creationId xmlns:a16="http://schemas.microsoft.com/office/drawing/2014/main" id="{7C094940-4B4C-4017-D618-4E13B580865E}"/>
              </a:ext>
            </a:extLst>
          </p:cNvPr>
          <p:cNvSpPr txBox="1"/>
          <p:nvPr/>
        </p:nvSpPr>
        <p:spPr>
          <a:xfrm>
            <a:off x="422564" y="1059262"/>
            <a:ext cx="7792458" cy="1033616"/>
          </a:xfrm>
          <a:prstGeom prst="rect">
            <a:avLst/>
          </a:prstGeom>
        </p:spPr>
        <p:txBody>
          <a:bodyPr lIns="0" tIns="0" rIns="0" bIns="0" rtlCol="0" anchor="t">
            <a:spAutoFit/>
          </a:bodyPr>
          <a:lstStyle/>
          <a:p>
            <a:pPr marL="0" lvl="0" indent="0" algn="l">
              <a:lnSpc>
                <a:spcPts val="8759"/>
              </a:lnSpc>
              <a:spcBef>
                <a:spcPct val="0"/>
              </a:spcBef>
            </a:pPr>
            <a:r>
              <a:rPr lang="fr-CA" sz="7299" b="1" u="none" strike="noStrike" noProof="1">
                <a:solidFill>
                  <a:srgbClr val="353C59"/>
                </a:solidFill>
                <a:latin typeface="Cy Grotesk Wide Semi-Bold"/>
                <a:ea typeface="Cy Grotesk Wide Semi-Bold"/>
                <a:cs typeface="Cy Grotesk Wide Semi-Bold"/>
                <a:sym typeface="Cy Grotesk Wide Semi-Bold"/>
              </a:rPr>
              <a:t>Bibliographie</a:t>
            </a:r>
          </a:p>
        </p:txBody>
      </p:sp>
      <p:sp>
        <p:nvSpPr>
          <p:cNvPr id="19" name="TextBox 19">
            <a:extLst>
              <a:ext uri="{FF2B5EF4-FFF2-40B4-BE49-F238E27FC236}">
                <a16:creationId xmlns:a16="http://schemas.microsoft.com/office/drawing/2014/main" id="{FFB51348-3F7A-9F82-C122-C9D5EDF8245B}"/>
              </a:ext>
            </a:extLst>
          </p:cNvPr>
          <p:cNvSpPr txBox="1"/>
          <p:nvPr/>
        </p:nvSpPr>
        <p:spPr>
          <a:xfrm>
            <a:off x="396438" y="9822069"/>
            <a:ext cx="1300018" cy="461665"/>
          </a:xfrm>
          <a:prstGeom prst="rect">
            <a:avLst/>
          </a:prstGeom>
        </p:spPr>
        <p:txBody>
          <a:bodyPr lIns="0" tIns="0" rIns="0" bIns="0" rtlCol="0" anchor="t">
            <a:spAutoFit/>
          </a:bodyPr>
          <a:lstStyle/>
          <a:p>
            <a:pPr algn="l">
              <a:lnSpc>
                <a:spcPts val="3640"/>
              </a:lnSpc>
            </a:pPr>
            <a:r>
              <a:rPr lang="en-US" sz="2800" spc="28" dirty="0">
                <a:solidFill>
                  <a:srgbClr val="141724"/>
                </a:solidFill>
                <a:latin typeface="MuktaMahee Bold"/>
                <a:ea typeface="MuktaMahee Bold"/>
                <a:cs typeface="MuktaMahee Bold"/>
                <a:sym typeface="Mukta Mahee"/>
              </a:rPr>
              <a:t>Page 34</a:t>
            </a:r>
          </a:p>
        </p:txBody>
      </p:sp>
      <p:sp>
        <p:nvSpPr>
          <p:cNvPr id="20" name="Freeform 20">
            <a:extLst>
              <a:ext uri="{FF2B5EF4-FFF2-40B4-BE49-F238E27FC236}">
                <a16:creationId xmlns:a16="http://schemas.microsoft.com/office/drawing/2014/main" id="{228E7D7E-A20F-B625-7F12-D7F0C9A493E6}"/>
              </a:ext>
            </a:extLst>
          </p:cNvPr>
          <p:cNvSpPr/>
          <p:nvPr/>
        </p:nvSpPr>
        <p:spPr>
          <a:xfrm rot="-220786">
            <a:off x="4748645" y="-1361519"/>
            <a:ext cx="2167940" cy="2323044"/>
          </a:xfrm>
          <a:custGeom>
            <a:avLst/>
            <a:gdLst/>
            <a:ahLst/>
            <a:cxnLst/>
            <a:rect l="l" t="t" r="r" b="b"/>
            <a:pathLst>
              <a:path w="2167940" h="2323044">
                <a:moveTo>
                  <a:pt x="0" y="0"/>
                </a:moveTo>
                <a:lnTo>
                  <a:pt x="2167939" y="0"/>
                </a:lnTo>
                <a:lnTo>
                  <a:pt x="2167939" y="2323044"/>
                </a:lnTo>
                <a:lnTo>
                  <a:pt x="0" y="232304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fr-FR"/>
          </a:p>
        </p:txBody>
      </p:sp>
      <p:sp>
        <p:nvSpPr>
          <p:cNvPr id="4" name="ZoneTexte 3">
            <a:extLst>
              <a:ext uri="{FF2B5EF4-FFF2-40B4-BE49-F238E27FC236}">
                <a16:creationId xmlns:a16="http://schemas.microsoft.com/office/drawing/2014/main" id="{4389A3C8-0B43-4BB5-19DA-2870A4A0F88B}"/>
              </a:ext>
            </a:extLst>
          </p:cNvPr>
          <p:cNvSpPr txBox="1"/>
          <p:nvPr/>
        </p:nvSpPr>
        <p:spPr>
          <a:xfrm>
            <a:off x="228600" y="2149556"/>
            <a:ext cx="17830800" cy="7755969"/>
          </a:xfrm>
          <a:prstGeom prst="rect">
            <a:avLst/>
          </a:prstGeom>
          <a:noFill/>
        </p:spPr>
        <p:txBody>
          <a:bodyPr wrap="square">
            <a:spAutoFit/>
          </a:bodyPr>
          <a:lstStyle/>
          <a:p>
            <a:pPr marL="0" indent="0" algn="just" fontAlgn="base">
              <a:spcAft>
                <a:spcPts val="300"/>
              </a:spcAft>
              <a:buNone/>
            </a:pPr>
            <a:r>
              <a:rPr lang="en-US" sz="1800" i="1" dirty="0">
                <a:solidFill>
                  <a:srgbClr val="000000"/>
                </a:solidFill>
                <a:effectLst/>
                <a:latin typeface="Calibri" panose="020F0502020204030204" pitchFamily="34" charset="0"/>
                <a:ea typeface="Times New Roman" panose="02020603050405020304" pitchFamily="18" charset="0"/>
              </a:rPr>
              <a:t>Liddle, H. A. (2016). Multidimensional Family Therapy: Evidence Base for </a:t>
            </a:r>
            <a:r>
              <a:rPr lang="fr-CA" sz="1800" i="1" dirty="0" err="1">
                <a:effectLst/>
                <a:latin typeface="Times New Roman" panose="02020603050405020304" pitchFamily="18" charset="0"/>
                <a:ea typeface="Times New Roman" panose="02020603050405020304" pitchFamily="18" charset="0"/>
              </a:rPr>
              <a:t>Transdiagnostic</a:t>
            </a:r>
            <a:r>
              <a:rPr lang="fr-CA" sz="1800" i="1" dirty="0">
                <a:effectLst/>
                <a:latin typeface="Times New Roman" panose="02020603050405020304" pitchFamily="18" charset="0"/>
                <a:ea typeface="Times New Roman" panose="02020603050405020304" pitchFamily="18" charset="0"/>
              </a:rPr>
              <a:t> </a:t>
            </a:r>
            <a:r>
              <a:rPr lang="fr-CA" sz="1800" i="1" dirty="0" err="1">
                <a:effectLst/>
                <a:latin typeface="Times New Roman" panose="02020603050405020304" pitchFamily="18" charset="0"/>
                <a:ea typeface="Times New Roman" panose="02020603050405020304" pitchFamily="18" charset="0"/>
              </a:rPr>
              <a:t>Treatment</a:t>
            </a:r>
            <a:r>
              <a:rPr lang="fr-CA" sz="1800" i="1" dirty="0">
                <a:effectLst/>
                <a:latin typeface="Times New Roman" panose="02020603050405020304" pitchFamily="18" charset="0"/>
                <a:ea typeface="Times New Roman" panose="02020603050405020304" pitchFamily="18" charset="0"/>
              </a:rPr>
              <a:t> </a:t>
            </a:r>
            <a:r>
              <a:rPr lang="fr-CA" sz="1800" i="1" dirty="0" err="1">
                <a:effectLst/>
                <a:latin typeface="Times New Roman" panose="02020603050405020304" pitchFamily="18" charset="0"/>
                <a:ea typeface="Times New Roman" panose="02020603050405020304" pitchFamily="18" charset="0"/>
              </a:rPr>
              <a:t>Outcomes</a:t>
            </a:r>
            <a:r>
              <a:rPr lang="fr-CA" sz="1800" i="1" dirty="0">
                <a:effectLst/>
                <a:latin typeface="Times New Roman" panose="02020603050405020304" pitchFamily="18" charset="0"/>
                <a:ea typeface="Times New Roman" panose="02020603050405020304" pitchFamily="18" charset="0"/>
              </a:rPr>
              <a:t>, Change </a:t>
            </a:r>
            <a:r>
              <a:rPr lang="fr-CA" sz="1800" i="1" dirty="0" err="1">
                <a:effectLst/>
                <a:latin typeface="Times New Roman" panose="02020603050405020304" pitchFamily="18" charset="0"/>
                <a:ea typeface="Times New Roman" panose="02020603050405020304" pitchFamily="18" charset="0"/>
              </a:rPr>
              <a:t>Mechanisms</a:t>
            </a:r>
            <a:r>
              <a:rPr lang="fr-CA" sz="1800" i="1" dirty="0">
                <a:effectLst/>
                <a:latin typeface="Times New Roman" panose="02020603050405020304" pitchFamily="18" charset="0"/>
                <a:ea typeface="Times New Roman" panose="02020603050405020304" pitchFamily="18" charset="0"/>
              </a:rPr>
              <a:t>, and </a:t>
            </a:r>
            <a:r>
              <a:rPr lang="fr-CA" sz="1800" i="1" dirty="0" err="1">
                <a:effectLst/>
                <a:latin typeface="Times New Roman" panose="02020603050405020304" pitchFamily="18" charset="0"/>
                <a:ea typeface="Times New Roman" panose="02020603050405020304" pitchFamily="18" charset="0"/>
              </a:rPr>
              <a:t>Implementation</a:t>
            </a:r>
            <a:r>
              <a:rPr lang="fr-CA" sz="1800" i="1" dirty="0">
                <a:effectLst/>
                <a:latin typeface="Times New Roman" panose="02020603050405020304" pitchFamily="18" charset="0"/>
                <a:ea typeface="Times New Roman" panose="02020603050405020304" pitchFamily="18" charset="0"/>
              </a:rPr>
              <a:t> in Community Settings. Family Process, 55(3), 558-576. doi:10.1111/famp.12243</a:t>
            </a:r>
            <a:r>
              <a:rPr lang="en-US" sz="1800" i="1" dirty="0">
                <a:solidFill>
                  <a:srgbClr val="000000"/>
                </a:solidFill>
                <a:effectLst/>
                <a:latin typeface="Calibri" panose="020F0502020204030204" pitchFamily="34" charset="0"/>
                <a:ea typeface="Times New Roman" panose="02020603050405020304" pitchFamily="18" charset="0"/>
              </a:rPr>
              <a:t>​</a:t>
            </a:r>
            <a:r>
              <a:rPr lang="fr-CA" sz="1800" i="1" dirty="0">
                <a:effectLst/>
                <a:latin typeface="Times New Roman" panose="02020603050405020304" pitchFamily="18" charset="0"/>
                <a:ea typeface="Times New Roman" panose="02020603050405020304" pitchFamily="18" charset="0"/>
              </a:rPr>
              <a:t> </a:t>
            </a:r>
          </a:p>
          <a:p>
            <a:pPr algn="just" fontAlgn="base">
              <a:spcAft>
                <a:spcPts val="300"/>
              </a:spcAft>
            </a:pPr>
            <a:r>
              <a:rPr lang="en-CA" dirty="0"/>
              <a:t>Maisto, S. A., Carey, K. B., Carey, M. P., </a:t>
            </a:r>
            <a:r>
              <a:rPr lang="en-CA" dirty="0" err="1"/>
              <a:t>Purnine</a:t>
            </a:r>
            <a:r>
              <a:rPr lang="en-CA" dirty="0"/>
              <a:t>, D. M., &amp; Barnes, K. L. (1999). Methods of changing patterns of substance use among individuals with co-occurring schizophrenia and substance use disorder. </a:t>
            </a:r>
            <a:r>
              <a:rPr lang="en-CA" i="1" dirty="0"/>
              <a:t>Journal of Substance Abuse Treatment</a:t>
            </a:r>
            <a:r>
              <a:rPr lang="en-CA" dirty="0"/>
              <a:t>, 17(3), 221–227. </a:t>
            </a:r>
            <a:endParaRPr lang="fr-CA" dirty="0"/>
          </a:p>
          <a:p>
            <a:pPr lvl="0" algn="just" fontAlgn="base">
              <a:spcAft>
                <a:spcPts val="300"/>
              </a:spcAft>
            </a:pPr>
            <a:r>
              <a:rPr lang="en-CA" dirty="0">
                <a:solidFill>
                  <a:srgbClr val="000000"/>
                </a:solidFill>
                <a:latin typeface="Calibri" panose="020F0502020204030204" pitchFamily="34" charset="0"/>
                <a:ea typeface="Times New Roman" panose="02020603050405020304" pitchFamily="18" charset="0"/>
              </a:rPr>
              <a:t>Meyer, J. P., Isaacs, K., El-</a:t>
            </a:r>
            <a:r>
              <a:rPr lang="fr-CA" dirty="0" err="1">
                <a:latin typeface="Times New Roman" panose="02020603050405020304" pitchFamily="18" charset="0"/>
                <a:ea typeface="Times New Roman" panose="02020603050405020304" pitchFamily="18" charset="0"/>
              </a:rPr>
              <a:t>Shahawy</a:t>
            </a:r>
            <a:r>
              <a:rPr lang="fr-CA" dirty="0">
                <a:latin typeface="Times New Roman" panose="02020603050405020304" pitchFamily="18" charset="0"/>
                <a:ea typeface="Times New Roman" panose="02020603050405020304" pitchFamily="18" charset="0"/>
              </a:rPr>
              <a:t>, O., </a:t>
            </a:r>
            <a:r>
              <a:rPr lang="fr-CA" dirty="0" err="1">
                <a:latin typeface="Times New Roman" panose="02020603050405020304" pitchFamily="18" charset="0"/>
                <a:ea typeface="Times New Roman" panose="02020603050405020304" pitchFamily="18" charset="0"/>
              </a:rPr>
              <a:t>Burlew</a:t>
            </a:r>
            <a:r>
              <a:rPr lang="fr-CA" dirty="0">
                <a:latin typeface="Times New Roman" panose="02020603050405020304" pitchFamily="18" charset="0"/>
                <a:ea typeface="Times New Roman" panose="02020603050405020304" pitchFamily="18" charset="0"/>
              </a:rPr>
              <a:t>, A. K., &amp; </a:t>
            </a:r>
            <a:r>
              <a:rPr lang="fr-CA" dirty="0" err="1">
                <a:latin typeface="Times New Roman" panose="02020603050405020304" pitchFamily="18" charset="0"/>
                <a:ea typeface="Times New Roman" panose="02020603050405020304" pitchFamily="18" charset="0"/>
              </a:rPr>
              <a:t>Wechsberg</a:t>
            </a:r>
            <a:r>
              <a:rPr lang="fr-CA" dirty="0">
                <a:latin typeface="Times New Roman" panose="02020603050405020304" pitchFamily="18" charset="0"/>
                <a:ea typeface="Times New Roman" panose="02020603050405020304" pitchFamily="18" charset="0"/>
              </a:rPr>
              <a:t>, W. (2019). </a:t>
            </a:r>
            <a:r>
              <a:rPr lang="fr-CA" dirty="0" err="1">
                <a:latin typeface="Times New Roman" panose="02020603050405020304" pitchFamily="18" charset="0"/>
                <a:ea typeface="Times New Roman" panose="02020603050405020304" pitchFamily="18" charset="0"/>
              </a:rPr>
              <a:t>Research</a:t>
            </a:r>
            <a:r>
              <a:rPr lang="fr-CA" dirty="0">
                <a:latin typeface="Times New Roman" panose="02020603050405020304" pitchFamily="18" charset="0"/>
                <a:ea typeface="Times New Roman" panose="02020603050405020304" pitchFamily="18" charset="0"/>
              </a:rPr>
              <a:t> on </a:t>
            </a:r>
            <a:r>
              <a:rPr lang="fr-CA" dirty="0" err="1">
                <a:latin typeface="Times New Roman" panose="02020603050405020304" pitchFamily="18" charset="0"/>
                <a:ea typeface="Times New Roman" panose="02020603050405020304" pitchFamily="18" charset="0"/>
              </a:rPr>
              <a:t>women</a:t>
            </a:r>
            <a:r>
              <a:rPr lang="fr-CA" dirty="0">
                <a:latin typeface="Times New Roman" panose="02020603050405020304" pitchFamily="18" charset="0"/>
                <a:ea typeface="Times New Roman" panose="02020603050405020304" pitchFamily="18" charset="0"/>
              </a:rPr>
              <a:t> </a:t>
            </a:r>
            <a:r>
              <a:rPr lang="fr-CA" dirty="0" err="1">
                <a:latin typeface="Times New Roman" panose="02020603050405020304" pitchFamily="18" charset="0"/>
                <a:ea typeface="Times New Roman" panose="02020603050405020304" pitchFamily="18" charset="0"/>
              </a:rPr>
              <a:t>with</a:t>
            </a:r>
            <a:r>
              <a:rPr lang="fr-CA" dirty="0">
                <a:latin typeface="Times New Roman" panose="02020603050405020304" pitchFamily="18" charset="0"/>
                <a:ea typeface="Times New Roman" panose="02020603050405020304" pitchFamily="18" charset="0"/>
              </a:rPr>
              <a:t> substance use </a:t>
            </a:r>
            <a:r>
              <a:rPr lang="fr-CA" dirty="0" err="1">
                <a:latin typeface="Times New Roman" panose="02020603050405020304" pitchFamily="18" charset="0"/>
                <a:ea typeface="Times New Roman" panose="02020603050405020304" pitchFamily="18" charset="0"/>
              </a:rPr>
              <a:t>disorders</a:t>
            </a:r>
            <a:r>
              <a:rPr lang="fr-CA" dirty="0">
                <a:latin typeface="Times New Roman" panose="02020603050405020304" pitchFamily="18" charset="0"/>
                <a:ea typeface="Times New Roman" panose="02020603050405020304" pitchFamily="18" charset="0"/>
              </a:rPr>
              <a:t> : </a:t>
            </a:r>
            <a:r>
              <a:rPr lang="fr-CA" dirty="0" err="1">
                <a:latin typeface="Times New Roman" panose="02020603050405020304" pitchFamily="18" charset="0"/>
                <a:ea typeface="Times New Roman" panose="02020603050405020304" pitchFamily="18" charset="0"/>
              </a:rPr>
              <a:t>Reviewing</a:t>
            </a:r>
            <a:r>
              <a:rPr lang="fr-CA" dirty="0">
                <a:latin typeface="Times New Roman" panose="02020603050405020304" pitchFamily="18" charset="0"/>
                <a:ea typeface="Times New Roman" panose="02020603050405020304" pitchFamily="18" charset="0"/>
              </a:rPr>
              <a:t> </a:t>
            </a:r>
            <a:r>
              <a:rPr lang="fr-CA" dirty="0" err="1">
                <a:latin typeface="Times New Roman" panose="02020603050405020304" pitchFamily="18" charset="0"/>
                <a:ea typeface="Times New Roman" panose="02020603050405020304" pitchFamily="18" charset="0"/>
              </a:rPr>
              <a:t>progress</a:t>
            </a:r>
            <a:r>
              <a:rPr lang="fr-CA" dirty="0">
                <a:latin typeface="Times New Roman" panose="02020603050405020304" pitchFamily="18" charset="0"/>
                <a:ea typeface="Times New Roman" panose="02020603050405020304" pitchFamily="18" charset="0"/>
              </a:rPr>
              <a:t> and </a:t>
            </a:r>
            <a:r>
              <a:rPr lang="fr-CA" dirty="0" err="1">
                <a:latin typeface="Times New Roman" panose="02020603050405020304" pitchFamily="18" charset="0"/>
                <a:ea typeface="Times New Roman" panose="02020603050405020304" pitchFamily="18" charset="0"/>
              </a:rPr>
              <a:t>developing</a:t>
            </a:r>
            <a:r>
              <a:rPr lang="fr-CA" dirty="0">
                <a:latin typeface="Times New Roman" panose="02020603050405020304" pitchFamily="18" charset="0"/>
                <a:ea typeface="Times New Roman" panose="02020603050405020304" pitchFamily="18" charset="0"/>
              </a:rPr>
              <a:t> a </a:t>
            </a:r>
            <a:r>
              <a:rPr lang="fr-CA" dirty="0" err="1">
                <a:latin typeface="Times New Roman" panose="02020603050405020304" pitchFamily="18" charset="0"/>
                <a:ea typeface="Times New Roman" panose="02020603050405020304" pitchFamily="18" charset="0"/>
              </a:rPr>
              <a:t>research</a:t>
            </a:r>
            <a:r>
              <a:rPr lang="fr-CA" dirty="0">
                <a:latin typeface="Times New Roman" panose="02020603050405020304" pitchFamily="18" charset="0"/>
                <a:ea typeface="Times New Roman" panose="02020603050405020304" pitchFamily="18" charset="0"/>
              </a:rPr>
              <a:t> and </a:t>
            </a:r>
            <a:r>
              <a:rPr lang="fr-CA" dirty="0" err="1">
                <a:latin typeface="Times New Roman" panose="02020603050405020304" pitchFamily="18" charset="0"/>
                <a:ea typeface="Times New Roman" panose="02020603050405020304" pitchFamily="18" charset="0"/>
              </a:rPr>
              <a:t>implementation</a:t>
            </a:r>
            <a:r>
              <a:rPr lang="fr-CA" dirty="0">
                <a:latin typeface="Times New Roman" panose="02020603050405020304" pitchFamily="18" charset="0"/>
                <a:ea typeface="Times New Roman" panose="02020603050405020304" pitchFamily="18" charset="0"/>
              </a:rPr>
              <a:t> roadmap. </a:t>
            </a:r>
            <a:r>
              <a:rPr lang="fr-CA" i="1" dirty="0">
                <a:latin typeface="Times New Roman" panose="02020603050405020304" pitchFamily="18" charset="0"/>
                <a:ea typeface="Times New Roman" panose="02020603050405020304" pitchFamily="18" charset="0"/>
              </a:rPr>
              <a:t>Drug and </a:t>
            </a:r>
            <a:r>
              <a:rPr lang="fr-CA" i="1" dirty="0" err="1">
                <a:latin typeface="Times New Roman" panose="02020603050405020304" pitchFamily="18" charset="0"/>
                <a:ea typeface="Times New Roman" panose="02020603050405020304" pitchFamily="18" charset="0"/>
              </a:rPr>
              <a:t>alcohol</a:t>
            </a:r>
            <a:r>
              <a:rPr lang="fr-CA" i="1" dirty="0">
                <a:latin typeface="Times New Roman" panose="02020603050405020304" pitchFamily="18" charset="0"/>
                <a:ea typeface="Times New Roman" panose="02020603050405020304" pitchFamily="18" charset="0"/>
              </a:rPr>
              <a:t> </a:t>
            </a:r>
            <a:r>
              <a:rPr lang="fr-CA" i="1" dirty="0" err="1">
                <a:latin typeface="Times New Roman" panose="02020603050405020304" pitchFamily="18" charset="0"/>
                <a:ea typeface="Times New Roman" panose="02020603050405020304" pitchFamily="18" charset="0"/>
              </a:rPr>
              <a:t>dependence</a:t>
            </a:r>
            <a:r>
              <a:rPr lang="fr-CA" i="1" dirty="0">
                <a:latin typeface="Times New Roman" panose="02020603050405020304" pitchFamily="18" charset="0"/>
                <a:ea typeface="Times New Roman" panose="02020603050405020304" pitchFamily="18" charset="0"/>
              </a:rPr>
              <a:t>, 197, 158‑163. </a:t>
            </a:r>
            <a:r>
              <a:rPr lang="en-CA" i="1" dirty="0">
                <a:solidFill>
                  <a:srgbClr val="000000"/>
                </a:solidFill>
                <a:latin typeface="Calibri" panose="020F0502020204030204" pitchFamily="34" charset="0"/>
                <a:ea typeface="Times New Roman" panose="02020603050405020304" pitchFamily="18" charset="0"/>
                <a:hlinkClick r:id="rId8"/>
              </a:rPr>
              <a:t>https://doi.org/10.1016/j.drugalcdep.2019.01.017</a:t>
            </a:r>
            <a:r>
              <a:rPr lang="en-CA" i="1" dirty="0">
                <a:solidFill>
                  <a:srgbClr val="000000"/>
                </a:solidFill>
                <a:latin typeface="Calibri" panose="020F0502020204030204" pitchFamily="34" charset="0"/>
                <a:ea typeface="Times New Roman" panose="02020603050405020304" pitchFamily="18" charset="0"/>
              </a:rPr>
              <a:t> </a:t>
            </a:r>
            <a:r>
              <a:rPr lang="fr-CA" i="1" dirty="0">
                <a:latin typeface="Times New Roman" panose="02020603050405020304" pitchFamily="18" charset="0"/>
                <a:ea typeface="Times New Roman" panose="02020603050405020304" pitchFamily="18" charset="0"/>
              </a:rPr>
              <a:t> </a:t>
            </a:r>
          </a:p>
          <a:p>
            <a:pPr>
              <a:spcAft>
                <a:spcPts val="300"/>
              </a:spcAft>
            </a:pPr>
            <a:r>
              <a:rPr lang="en-CA" dirty="0"/>
              <a:t>Niv, N., Lopez, S. R., Glynn, S. M., &amp; </a:t>
            </a:r>
            <a:r>
              <a:rPr lang="en-CA" dirty="0" err="1"/>
              <a:t>Mueser</a:t>
            </a:r>
            <a:r>
              <a:rPr lang="en-CA" dirty="0"/>
              <a:t>, K. T. (2007). The role of substance use in families' attributions and affective reactions to their relative with severe mental illness. </a:t>
            </a:r>
            <a:r>
              <a:rPr lang="en-CA" i="1" dirty="0"/>
              <a:t>Journal of Nervous &amp; Mental Disease</a:t>
            </a:r>
            <a:r>
              <a:rPr lang="en-CA" dirty="0"/>
              <a:t>, 195(4), 307–314. https://</a:t>
            </a:r>
            <a:r>
              <a:rPr lang="en-CA" dirty="0" err="1"/>
              <a:t>doi.org</a:t>
            </a:r>
            <a:r>
              <a:rPr lang="en-CA" dirty="0"/>
              <a:t>/10.1097/01.nmd.0000243793.64279.48 </a:t>
            </a:r>
            <a:endParaRPr lang="fr-CA" dirty="0"/>
          </a:p>
          <a:p>
            <a:pPr>
              <a:spcAft>
                <a:spcPts val="300"/>
              </a:spcAft>
            </a:pPr>
            <a:r>
              <a:rPr lang="en-CA" dirty="0"/>
              <a:t>O'Grady, C., &amp; Skinner, W. (2007). </a:t>
            </a:r>
            <a:r>
              <a:rPr lang="en-CA" i="1" dirty="0"/>
              <a:t>Partnering with Families Affected by Concurrent Disorders: Facilitators’ Guide</a:t>
            </a:r>
            <a:r>
              <a:rPr lang="en-CA" dirty="0"/>
              <a:t>. Centre for Addiction and Mental Health. </a:t>
            </a:r>
            <a:endParaRPr lang="fr-CA" dirty="0"/>
          </a:p>
          <a:p>
            <a:pPr>
              <a:spcAft>
                <a:spcPts val="300"/>
              </a:spcAft>
            </a:pPr>
            <a:r>
              <a:rPr lang="en-CA" dirty="0"/>
              <a:t>Ong, H. C., Ibrahim, N., &amp; Wahab, S. (2016). Psychological distress, perceived stigma, and coping among caregivers of patients with schizophrenia. </a:t>
            </a:r>
            <a:r>
              <a:rPr lang="en-CA" i="1" dirty="0"/>
              <a:t>Psychology research and behavior management</a:t>
            </a:r>
            <a:r>
              <a:rPr lang="en-CA" dirty="0"/>
              <a:t>, 9, 211–218. https://</a:t>
            </a:r>
            <a:r>
              <a:rPr lang="en-CA" dirty="0" err="1"/>
              <a:t>doi.org</a:t>
            </a:r>
            <a:r>
              <a:rPr lang="en-CA" dirty="0"/>
              <a:t>/10.2147/PRBM.S112129 </a:t>
            </a:r>
            <a:endParaRPr lang="fr-CA" dirty="0"/>
          </a:p>
          <a:p>
            <a:pPr>
              <a:spcAft>
                <a:spcPts val="300"/>
              </a:spcAft>
            </a:pPr>
            <a:r>
              <a:rPr lang="fr-CA" dirty="0"/>
              <a:t>Peng, M.-M., Ma, Z., &amp; Ran, M.-S. (2022). </a:t>
            </a:r>
            <a:r>
              <a:rPr lang="en-CA" dirty="0"/>
              <a:t>Family caregiving and chronic illness management in schizophrenia: positive and negative aspects of caregiving. </a:t>
            </a:r>
            <a:r>
              <a:rPr lang="fr-CA" i="1" dirty="0"/>
              <a:t>BMC Psychology</a:t>
            </a:r>
            <a:r>
              <a:rPr lang="fr-CA" dirty="0"/>
              <a:t>, 10(1), 83. https://</a:t>
            </a:r>
            <a:r>
              <a:rPr lang="fr-CA" dirty="0" err="1"/>
              <a:t>doi.org</a:t>
            </a:r>
            <a:r>
              <a:rPr lang="fr-CA" dirty="0"/>
              <a:t>/10.1186/s40359-022-00794-9 </a:t>
            </a:r>
          </a:p>
          <a:p>
            <a:pPr>
              <a:spcAft>
                <a:spcPts val="300"/>
              </a:spcAft>
            </a:pPr>
            <a:r>
              <a:rPr lang="fr-CA" dirty="0" err="1"/>
              <a:t>Pomey</a:t>
            </a:r>
            <a:r>
              <a:rPr lang="fr-CA" dirty="0"/>
              <a:t>, M.-P., Flora, L., </a:t>
            </a:r>
            <a:r>
              <a:rPr lang="fr-CA" dirty="0" err="1"/>
              <a:t>Karazivan</a:t>
            </a:r>
            <a:r>
              <a:rPr lang="fr-CA" dirty="0"/>
              <a:t>, P., Dumez, V., Lebel, P., Vanier, M.-C., </a:t>
            </a:r>
            <a:r>
              <a:rPr lang="fr-CA" dirty="0" err="1"/>
              <a:t>Débarges</a:t>
            </a:r>
            <a:r>
              <a:rPr lang="fr-CA" dirty="0"/>
              <a:t>, B., Clavel, N., &amp; Jouet, E. (2015). Le «</a:t>
            </a:r>
            <a:r>
              <a:rPr lang="fr-CA" dirty="0" err="1"/>
              <a:t>Montreal</a:t>
            </a:r>
            <a:r>
              <a:rPr lang="fr-CA" dirty="0"/>
              <a:t> model»: enjeux du partenariat relationnel entre patients et professionnels de la santé. </a:t>
            </a:r>
            <a:r>
              <a:rPr lang="fr-CA" i="1" dirty="0"/>
              <a:t>Santé publique</a:t>
            </a:r>
            <a:r>
              <a:rPr lang="fr-CA" dirty="0"/>
              <a:t>, 1(HS), 41–50. </a:t>
            </a:r>
          </a:p>
          <a:p>
            <a:pPr>
              <a:spcAft>
                <a:spcPts val="300"/>
              </a:spcAft>
            </a:pPr>
            <a:r>
              <a:rPr lang="en-CA" dirty="0" err="1"/>
              <a:t>Rebgetz</a:t>
            </a:r>
            <a:r>
              <a:rPr lang="en-CA" dirty="0"/>
              <a:t>, S., Kavanagh, D. J., &amp; Hides, L. (2016). Changes in cannabis use among psychotic clients without specialised substance use treatment. </a:t>
            </a:r>
            <a:r>
              <a:rPr lang="en-CA" i="1" dirty="0"/>
              <a:t>Schizophrenia Research</a:t>
            </a:r>
            <a:r>
              <a:rPr lang="en-CA" dirty="0"/>
              <a:t>, 175(1-3), 136–141. https://</a:t>
            </a:r>
            <a:r>
              <a:rPr lang="en-CA" dirty="0" err="1"/>
              <a:t>doi.org</a:t>
            </a:r>
            <a:r>
              <a:rPr lang="en-CA" dirty="0"/>
              <a:t>/10.1016/j.schres.2016.03.030 </a:t>
            </a:r>
            <a:endParaRPr lang="fr-CA" dirty="0"/>
          </a:p>
          <a:p>
            <a:pPr>
              <a:spcAft>
                <a:spcPts val="300"/>
              </a:spcAft>
            </a:pPr>
            <a:r>
              <a:rPr lang="en-CA" dirty="0"/>
              <a:t>Schofield, N., Quinn, J., Haddock, G., &amp; Barrowclough, C. (2001). Schizophrenia and substance misuse problems: A comparison between patients with and without significant carer contact. Social Psychiatry and Psychiatric Epidemiology: The </a:t>
            </a:r>
            <a:r>
              <a:rPr lang="en-CA" i="1" dirty="0"/>
              <a:t>International Journal for Research in Social and Genetic Epidemiology and Mental Health Services</a:t>
            </a:r>
            <a:r>
              <a:rPr lang="en-CA" dirty="0"/>
              <a:t>, 36(11), 523–528. https://</a:t>
            </a:r>
            <a:r>
              <a:rPr lang="en-CA" dirty="0" err="1"/>
              <a:t>doi.org</a:t>
            </a:r>
            <a:r>
              <a:rPr lang="en-CA" dirty="0"/>
              <a:t>/10.1007/s001270170001 </a:t>
            </a:r>
            <a:endParaRPr lang="fr-CA" dirty="0"/>
          </a:p>
          <a:p>
            <a:pPr lvl="0" algn="just" fontAlgn="base">
              <a:spcAft>
                <a:spcPts val="300"/>
              </a:spcAft>
            </a:pPr>
            <a:r>
              <a:rPr lang="en-US" i="1" dirty="0">
                <a:solidFill>
                  <a:srgbClr val="222222"/>
                </a:solidFill>
                <a:latin typeface="Calibri" panose="020F0502020204030204" pitchFamily="34" charset="0"/>
                <a:ea typeface="Times New Roman" panose="02020603050405020304" pitchFamily="18" charset="0"/>
              </a:rPr>
              <a:t>Selick, A., Durbin, J., Vu, N., O'Connor, K., Volpe, T., &amp; Lin, E. (2017). Barriers and facilitators to implementing family support and education in Early Psychosis Intervention </a:t>
            </a:r>
            <a:r>
              <a:rPr lang="fr-CA" i="1" dirty="0">
                <a:latin typeface="Times New Roman" panose="02020603050405020304" pitchFamily="18" charset="0"/>
                <a:ea typeface="Times New Roman" panose="02020603050405020304" pitchFamily="18" charset="0"/>
              </a:rPr>
              <a:t>programmes: A </a:t>
            </a:r>
            <a:r>
              <a:rPr lang="fr-CA" i="1" dirty="0" err="1">
                <a:latin typeface="Times New Roman" panose="02020603050405020304" pitchFamily="18" charset="0"/>
                <a:ea typeface="Times New Roman" panose="02020603050405020304" pitchFamily="18" charset="0"/>
              </a:rPr>
              <a:t>systematic</a:t>
            </a:r>
            <a:r>
              <a:rPr lang="fr-CA" i="1" dirty="0">
                <a:latin typeface="Times New Roman" panose="02020603050405020304" pitchFamily="18" charset="0"/>
                <a:ea typeface="Times New Roman" panose="02020603050405020304" pitchFamily="18" charset="0"/>
              </a:rPr>
              <a:t> </a:t>
            </a:r>
            <a:r>
              <a:rPr lang="fr-CA" i="1" dirty="0" err="1">
                <a:latin typeface="Times New Roman" panose="02020603050405020304" pitchFamily="18" charset="0"/>
                <a:ea typeface="Times New Roman" panose="02020603050405020304" pitchFamily="18" charset="0"/>
              </a:rPr>
              <a:t>review</a:t>
            </a:r>
            <a:r>
              <a:rPr lang="fr-CA" i="1" dirty="0">
                <a:latin typeface="Times New Roman" panose="02020603050405020304" pitchFamily="18" charset="0"/>
                <a:ea typeface="Times New Roman" panose="02020603050405020304" pitchFamily="18" charset="0"/>
              </a:rPr>
              <a:t>. </a:t>
            </a:r>
            <a:r>
              <a:rPr lang="fr-CA" i="1" dirty="0" err="1">
                <a:latin typeface="Times New Roman" panose="02020603050405020304" pitchFamily="18" charset="0"/>
                <a:ea typeface="Times New Roman" panose="02020603050405020304" pitchFamily="18" charset="0"/>
              </a:rPr>
              <a:t>Early</a:t>
            </a:r>
            <a:r>
              <a:rPr lang="fr-CA" i="1" dirty="0">
                <a:latin typeface="Times New Roman" panose="02020603050405020304" pitchFamily="18" charset="0"/>
                <a:ea typeface="Times New Roman" panose="02020603050405020304" pitchFamily="18" charset="0"/>
              </a:rPr>
              <a:t> intervention in </a:t>
            </a:r>
            <a:r>
              <a:rPr lang="fr-CA" i="1" dirty="0" err="1">
                <a:latin typeface="Times New Roman" panose="02020603050405020304" pitchFamily="18" charset="0"/>
                <a:ea typeface="Times New Roman" panose="02020603050405020304" pitchFamily="18" charset="0"/>
              </a:rPr>
              <a:t>psychiatry</a:t>
            </a:r>
            <a:r>
              <a:rPr lang="fr-CA" i="1" dirty="0">
                <a:latin typeface="Times New Roman" panose="02020603050405020304" pitchFamily="18" charset="0"/>
                <a:ea typeface="Times New Roman" panose="02020603050405020304" pitchFamily="18" charset="0"/>
              </a:rPr>
              <a:t>, 11(5), 365-374.</a:t>
            </a:r>
            <a:r>
              <a:rPr lang="en-CA" i="1" dirty="0">
                <a:solidFill>
                  <a:srgbClr val="222222"/>
                </a:solidFill>
                <a:latin typeface="Calibri" panose="020F0502020204030204" pitchFamily="34" charset="0"/>
                <a:ea typeface="Times New Roman" panose="02020603050405020304" pitchFamily="18" charset="0"/>
              </a:rPr>
              <a:t> </a:t>
            </a:r>
            <a:r>
              <a:rPr lang="fr-CA" i="1" dirty="0">
                <a:latin typeface="Times New Roman" panose="02020603050405020304" pitchFamily="18" charset="0"/>
                <a:ea typeface="Times New Roman" panose="02020603050405020304" pitchFamily="18" charset="0"/>
              </a:rPr>
              <a:t> </a:t>
            </a:r>
          </a:p>
          <a:p>
            <a:pPr>
              <a:spcAft>
                <a:spcPts val="300"/>
              </a:spcAft>
            </a:pPr>
            <a:r>
              <a:rPr lang="en-CA" dirty="0" err="1"/>
              <a:t>Smithnaraseth</a:t>
            </a:r>
            <a:r>
              <a:rPr lang="en-CA" dirty="0"/>
              <a:t>, A., </a:t>
            </a:r>
            <a:r>
              <a:rPr lang="en-CA" dirty="0" err="1"/>
              <a:t>Seeherunwong</a:t>
            </a:r>
            <a:r>
              <a:rPr lang="en-CA" dirty="0"/>
              <a:t>, A., </a:t>
            </a:r>
            <a:r>
              <a:rPr lang="en-CA" dirty="0" err="1"/>
              <a:t>Panitrat</a:t>
            </a:r>
            <a:r>
              <a:rPr lang="en-CA" dirty="0"/>
              <a:t>, R., &amp; </a:t>
            </a:r>
            <a:r>
              <a:rPr lang="en-CA" dirty="0" err="1"/>
              <a:t>Tipayamongkholgul</a:t>
            </a:r>
            <a:r>
              <a:rPr lang="en-CA" dirty="0"/>
              <a:t>, M. (2020). Hospital and patient factors influencing the health status among patients with schizophrenia, thirty days after hospital discharge: multi-level analysis. </a:t>
            </a:r>
            <a:r>
              <a:rPr lang="en-CA" i="1" dirty="0"/>
              <a:t>BMC Psychiatry</a:t>
            </a:r>
            <a:r>
              <a:rPr lang="en-CA" dirty="0"/>
              <a:t>, 20(1). </a:t>
            </a:r>
            <a:endParaRPr lang="fr-CA" dirty="0"/>
          </a:p>
          <a:p>
            <a:pPr>
              <a:spcAft>
                <a:spcPts val="300"/>
              </a:spcAft>
            </a:pPr>
            <a:r>
              <a:rPr lang="en-CA" dirty="0"/>
              <a:t>Tay, J. Y., Li, Z., &amp; Goh, Y. S. (2025). Experiences of Informal Caregivers Caring for Individuals With Chronic Schizophrenia in Asia: A Systematic Review and Meta‐Synthesis. </a:t>
            </a:r>
            <a:r>
              <a:rPr lang="en-CA" i="1" dirty="0"/>
              <a:t>Journal of Psychiatric and Mental Health Nursing,</a:t>
            </a:r>
            <a:r>
              <a:rPr lang="en-CA" dirty="0"/>
              <a:t> 32(2), 487–563. </a:t>
            </a:r>
            <a:endParaRPr lang="fr-CA" dirty="0"/>
          </a:p>
        </p:txBody>
      </p:sp>
    </p:spTree>
    <p:extLst>
      <p:ext uri="{BB962C8B-B14F-4D97-AF65-F5344CB8AC3E}">
        <p14:creationId xmlns:p14="http://schemas.microsoft.com/office/powerpoint/2010/main" val="16598284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a:extLst>
            <a:ext uri="{FF2B5EF4-FFF2-40B4-BE49-F238E27FC236}">
              <a16:creationId xmlns:a16="http://schemas.microsoft.com/office/drawing/2014/main" id="{0C03836A-AD81-E7CA-15DE-337041F03CAF}"/>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9B8614DA-E33D-1696-A79E-314ADE6244A0}"/>
              </a:ext>
            </a:extLst>
          </p:cNvPr>
          <p:cNvSpPr/>
          <p:nvPr/>
        </p:nvSpPr>
        <p:spPr>
          <a:xfrm>
            <a:off x="1696456" y="10061464"/>
            <a:ext cx="890032" cy="0"/>
          </a:xfrm>
          <a:prstGeom prst="line">
            <a:avLst/>
          </a:prstGeom>
          <a:ln w="38100" cap="flat">
            <a:solidFill>
              <a:srgbClr val="F4DEB8"/>
            </a:solidFill>
            <a:prstDash val="solid"/>
            <a:headEnd type="none" w="sm" len="sm"/>
            <a:tailEnd type="none" w="sm" len="sm"/>
          </a:ln>
        </p:spPr>
        <p:txBody>
          <a:bodyPr/>
          <a:lstStyle/>
          <a:p>
            <a:endParaRPr lang="fr-FR"/>
          </a:p>
        </p:txBody>
      </p:sp>
      <p:sp>
        <p:nvSpPr>
          <p:cNvPr id="15" name="Freeform 15">
            <a:extLst>
              <a:ext uri="{FF2B5EF4-FFF2-40B4-BE49-F238E27FC236}">
                <a16:creationId xmlns:a16="http://schemas.microsoft.com/office/drawing/2014/main" id="{38C67DF5-F533-7BB2-6FAB-39D6409FF5FB}"/>
              </a:ext>
            </a:extLst>
          </p:cNvPr>
          <p:cNvSpPr/>
          <p:nvPr/>
        </p:nvSpPr>
        <p:spPr>
          <a:xfrm rot="-2091247">
            <a:off x="14930914" y="7577112"/>
            <a:ext cx="4656771" cy="4580570"/>
          </a:xfrm>
          <a:custGeom>
            <a:avLst/>
            <a:gdLst/>
            <a:ahLst/>
            <a:cxnLst/>
            <a:rect l="l" t="t" r="r" b="b"/>
            <a:pathLst>
              <a:path w="4656771" h="4580570">
                <a:moveTo>
                  <a:pt x="0" y="0"/>
                </a:moveTo>
                <a:lnTo>
                  <a:pt x="4656772" y="0"/>
                </a:lnTo>
                <a:lnTo>
                  <a:pt x="4656772" y="4580570"/>
                </a:lnTo>
                <a:lnTo>
                  <a:pt x="0" y="458057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fr-FR"/>
          </a:p>
        </p:txBody>
      </p:sp>
      <p:sp>
        <p:nvSpPr>
          <p:cNvPr id="16" name="Freeform 16">
            <a:extLst>
              <a:ext uri="{FF2B5EF4-FFF2-40B4-BE49-F238E27FC236}">
                <a16:creationId xmlns:a16="http://schemas.microsoft.com/office/drawing/2014/main" id="{D92FD7C0-93D3-B3C9-F48C-464B7CF3119A}"/>
              </a:ext>
            </a:extLst>
          </p:cNvPr>
          <p:cNvSpPr/>
          <p:nvPr/>
        </p:nvSpPr>
        <p:spPr>
          <a:xfrm>
            <a:off x="4924929" y="-3372953"/>
            <a:ext cx="7377570" cy="4887640"/>
          </a:xfrm>
          <a:custGeom>
            <a:avLst/>
            <a:gdLst/>
            <a:ahLst/>
            <a:cxnLst/>
            <a:rect l="l" t="t" r="r" b="b"/>
            <a:pathLst>
              <a:path w="7377570" h="4887640">
                <a:moveTo>
                  <a:pt x="0" y="0"/>
                </a:moveTo>
                <a:lnTo>
                  <a:pt x="7377570" y="0"/>
                </a:lnTo>
                <a:lnTo>
                  <a:pt x="7377570" y="4887640"/>
                </a:lnTo>
                <a:lnTo>
                  <a:pt x="0" y="488764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fr-FR"/>
          </a:p>
        </p:txBody>
      </p:sp>
      <p:sp>
        <p:nvSpPr>
          <p:cNvPr id="17" name="TextBox 17">
            <a:extLst>
              <a:ext uri="{FF2B5EF4-FFF2-40B4-BE49-F238E27FC236}">
                <a16:creationId xmlns:a16="http://schemas.microsoft.com/office/drawing/2014/main" id="{FEFE4011-E921-095C-2AA0-470B39D7ECC5}"/>
              </a:ext>
            </a:extLst>
          </p:cNvPr>
          <p:cNvSpPr txBox="1"/>
          <p:nvPr/>
        </p:nvSpPr>
        <p:spPr>
          <a:xfrm>
            <a:off x="422564" y="1059262"/>
            <a:ext cx="7792458" cy="1033616"/>
          </a:xfrm>
          <a:prstGeom prst="rect">
            <a:avLst/>
          </a:prstGeom>
        </p:spPr>
        <p:txBody>
          <a:bodyPr lIns="0" tIns="0" rIns="0" bIns="0" rtlCol="0" anchor="t">
            <a:spAutoFit/>
          </a:bodyPr>
          <a:lstStyle/>
          <a:p>
            <a:pPr marL="0" lvl="0" indent="0" algn="l">
              <a:lnSpc>
                <a:spcPts val="8759"/>
              </a:lnSpc>
              <a:spcBef>
                <a:spcPct val="0"/>
              </a:spcBef>
            </a:pPr>
            <a:r>
              <a:rPr lang="fr-CA" sz="7299" b="1" u="none" strike="noStrike" noProof="1">
                <a:solidFill>
                  <a:srgbClr val="353C59"/>
                </a:solidFill>
                <a:latin typeface="Cy Grotesk Wide Semi-Bold"/>
                <a:ea typeface="Cy Grotesk Wide Semi-Bold"/>
                <a:cs typeface="Cy Grotesk Wide Semi-Bold"/>
                <a:sym typeface="Cy Grotesk Wide Semi-Bold"/>
              </a:rPr>
              <a:t>Bibliographie</a:t>
            </a:r>
          </a:p>
        </p:txBody>
      </p:sp>
      <p:sp>
        <p:nvSpPr>
          <p:cNvPr id="19" name="TextBox 19">
            <a:extLst>
              <a:ext uri="{FF2B5EF4-FFF2-40B4-BE49-F238E27FC236}">
                <a16:creationId xmlns:a16="http://schemas.microsoft.com/office/drawing/2014/main" id="{B37D8FE1-5B65-F7DF-500F-07828C8EB819}"/>
              </a:ext>
            </a:extLst>
          </p:cNvPr>
          <p:cNvSpPr txBox="1"/>
          <p:nvPr/>
        </p:nvSpPr>
        <p:spPr>
          <a:xfrm>
            <a:off x="396438" y="9822069"/>
            <a:ext cx="1300018" cy="461665"/>
          </a:xfrm>
          <a:prstGeom prst="rect">
            <a:avLst/>
          </a:prstGeom>
        </p:spPr>
        <p:txBody>
          <a:bodyPr lIns="0" tIns="0" rIns="0" bIns="0" rtlCol="0" anchor="t">
            <a:spAutoFit/>
          </a:bodyPr>
          <a:lstStyle/>
          <a:p>
            <a:pPr algn="l">
              <a:lnSpc>
                <a:spcPts val="3640"/>
              </a:lnSpc>
            </a:pPr>
            <a:r>
              <a:rPr lang="en-US" sz="2800" spc="28" dirty="0">
                <a:solidFill>
                  <a:srgbClr val="141724"/>
                </a:solidFill>
                <a:latin typeface="MuktaMahee Bold"/>
                <a:ea typeface="MuktaMahee Bold"/>
                <a:cs typeface="MuktaMahee Bold"/>
                <a:sym typeface="Mukta Mahee"/>
              </a:rPr>
              <a:t>Page 34</a:t>
            </a:r>
          </a:p>
        </p:txBody>
      </p:sp>
      <p:sp>
        <p:nvSpPr>
          <p:cNvPr id="20" name="Freeform 20">
            <a:extLst>
              <a:ext uri="{FF2B5EF4-FFF2-40B4-BE49-F238E27FC236}">
                <a16:creationId xmlns:a16="http://schemas.microsoft.com/office/drawing/2014/main" id="{6D564793-791E-B985-14FC-A32ECDEBAAF6}"/>
              </a:ext>
            </a:extLst>
          </p:cNvPr>
          <p:cNvSpPr/>
          <p:nvPr/>
        </p:nvSpPr>
        <p:spPr>
          <a:xfrm rot="-220786">
            <a:off x="4748645" y="-1361519"/>
            <a:ext cx="2167940" cy="2323044"/>
          </a:xfrm>
          <a:custGeom>
            <a:avLst/>
            <a:gdLst/>
            <a:ahLst/>
            <a:cxnLst/>
            <a:rect l="l" t="t" r="r" b="b"/>
            <a:pathLst>
              <a:path w="2167940" h="2323044">
                <a:moveTo>
                  <a:pt x="0" y="0"/>
                </a:moveTo>
                <a:lnTo>
                  <a:pt x="2167939" y="0"/>
                </a:lnTo>
                <a:lnTo>
                  <a:pt x="2167939" y="2323044"/>
                </a:lnTo>
                <a:lnTo>
                  <a:pt x="0" y="232304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fr-FR"/>
          </a:p>
        </p:txBody>
      </p:sp>
      <p:sp>
        <p:nvSpPr>
          <p:cNvPr id="4" name="ZoneTexte 3">
            <a:extLst>
              <a:ext uri="{FF2B5EF4-FFF2-40B4-BE49-F238E27FC236}">
                <a16:creationId xmlns:a16="http://schemas.microsoft.com/office/drawing/2014/main" id="{6FC7F747-3A0D-0B20-5C40-0EFA41D42E80}"/>
              </a:ext>
            </a:extLst>
          </p:cNvPr>
          <p:cNvSpPr txBox="1"/>
          <p:nvPr/>
        </p:nvSpPr>
        <p:spPr>
          <a:xfrm>
            <a:off x="228600" y="2149556"/>
            <a:ext cx="17830800" cy="3924151"/>
          </a:xfrm>
          <a:prstGeom prst="rect">
            <a:avLst/>
          </a:prstGeom>
          <a:noFill/>
        </p:spPr>
        <p:txBody>
          <a:bodyPr wrap="square">
            <a:spAutoFit/>
          </a:bodyPr>
          <a:lstStyle/>
          <a:p>
            <a:pPr>
              <a:spcAft>
                <a:spcPts val="300"/>
              </a:spcAft>
            </a:pPr>
            <a:r>
              <a:rPr lang="en-CA" dirty="0"/>
              <a:t>Townsend, A. L., Biegel, D. E., Ishler, K. J., Wieder, B., &amp; Rini, A. (2006). Families of persons with substance use and mental disorders: A literature review and conceptual framework. </a:t>
            </a:r>
            <a:r>
              <a:rPr lang="en-CA" i="1" dirty="0"/>
              <a:t>Family Relations</a:t>
            </a:r>
            <a:r>
              <a:rPr lang="en-CA" dirty="0"/>
              <a:t>, 55(4), 473–486. </a:t>
            </a:r>
            <a:endParaRPr lang="fr-CA" dirty="0"/>
          </a:p>
          <a:p>
            <a:pPr>
              <a:spcAft>
                <a:spcPts val="300"/>
              </a:spcAft>
            </a:pPr>
            <a:r>
              <a:rPr lang="en-CA" dirty="0"/>
              <a:t>Tracy, E. M., &amp; Biegel, D. E. (2006). Personal social networks and dual disorders: a literature review and implications for practice and future research. </a:t>
            </a:r>
            <a:r>
              <a:rPr lang="en-CA" i="1" dirty="0"/>
              <a:t>Journal of Dual Diagnosis</a:t>
            </a:r>
            <a:r>
              <a:rPr lang="en-CA" dirty="0"/>
              <a:t>, 2(2), 59–88. https://</a:t>
            </a:r>
            <a:r>
              <a:rPr lang="en-CA" dirty="0" err="1"/>
              <a:t>doi.org</a:t>
            </a:r>
            <a:r>
              <a:rPr lang="en-CA" dirty="0"/>
              <a:t>/10.1300/j374v02n02_04 </a:t>
            </a:r>
            <a:endParaRPr lang="fr-CA" dirty="0"/>
          </a:p>
          <a:p>
            <a:pPr>
              <a:spcAft>
                <a:spcPts val="300"/>
              </a:spcAft>
            </a:pPr>
            <a:r>
              <a:rPr lang="en-CA" dirty="0"/>
              <a:t>Treanor, L., Lobban, F., &amp; Barrowclough, C. (2013). Relatives' responses to psychosis: An exploratory investigation of low expressed emotion relatives. </a:t>
            </a:r>
            <a:r>
              <a:rPr lang="en-CA" i="1" dirty="0"/>
              <a:t>Psychology and Psychotherapy: Theory, research and practice</a:t>
            </a:r>
            <a:r>
              <a:rPr lang="en-CA" dirty="0"/>
              <a:t>, 86(2), 197–211. </a:t>
            </a:r>
            <a:endParaRPr lang="fr-CA" dirty="0"/>
          </a:p>
          <a:p>
            <a:pPr>
              <a:spcAft>
                <a:spcPts val="300"/>
              </a:spcAft>
            </a:pPr>
            <a:r>
              <a:rPr lang="en-CA" dirty="0" err="1"/>
              <a:t>Vadher</a:t>
            </a:r>
            <a:r>
              <a:rPr lang="en-CA" dirty="0"/>
              <a:t>, S., Desai, R., Panchal, B., Vala, A., Ratnani, I. J., Rupani, M. P., &amp; Vasava, K. (2020). Burden of care in caregivers of patients with alcohol use disorder and schizophrenia and its association with anxiety, depression and quality of life. </a:t>
            </a:r>
            <a:r>
              <a:rPr lang="en-CA" i="1" dirty="0"/>
              <a:t>General psychiatry</a:t>
            </a:r>
            <a:r>
              <a:rPr lang="en-CA" dirty="0"/>
              <a:t>, 33(4), e100215. </a:t>
            </a:r>
            <a:endParaRPr lang="fr-CA" dirty="0"/>
          </a:p>
          <a:p>
            <a:pPr>
              <a:spcAft>
                <a:spcPts val="300"/>
              </a:spcAft>
            </a:pPr>
            <a:r>
              <a:rPr lang="en-CA" dirty="0"/>
              <a:t>Williams, E. C., Johnson, M. L., Lapham, G. T., </a:t>
            </a:r>
            <a:r>
              <a:rPr lang="en-CA" dirty="0" err="1"/>
              <a:t>Caldeiro</a:t>
            </a:r>
            <a:r>
              <a:rPr lang="en-CA" dirty="0"/>
              <a:t>, R. M., Chew, L., Fletcher, G. S., McCormick, K. A., Weppner, W. G., &amp; Bradley, K. A. (2011). Strategies to implement alcohol screening and brief intervention in primary care settings: A structured literature review. </a:t>
            </a:r>
            <a:r>
              <a:rPr lang="en-CA" i="1" dirty="0"/>
              <a:t>Psychology of Addictive Behaviors</a:t>
            </a:r>
            <a:r>
              <a:rPr lang="en-CA" dirty="0"/>
              <a:t>, 25(2), 206–214. https://</a:t>
            </a:r>
            <a:r>
              <a:rPr lang="en-CA" dirty="0" err="1"/>
              <a:t>doi.org</a:t>
            </a:r>
            <a:r>
              <a:rPr lang="en-CA" dirty="0"/>
              <a:t>/10.1037/a0022102   </a:t>
            </a:r>
            <a:endParaRPr lang="fr-CA" dirty="0"/>
          </a:p>
          <a:p>
            <a:pPr>
              <a:spcAft>
                <a:spcPts val="300"/>
              </a:spcAft>
            </a:pPr>
            <a:r>
              <a:rPr lang="en-CA" dirty="0" err="1"/>
              <a:t>Yerriah</a:t>
            </a:r>
            <a:r>
              <a:rPr lang="en-CA" dirty="0"/>
              <a:t>, J., Tomita, A., &amp; </a:t>
            </a:r>
            <a:r>
              <a:rPr lang="en-CA" dirty="0" err="1"/>
              <a:t>Paruk</a:t>
            </a:r>
            <a:r>
              <a:rPr lang="en-CA" dirty="0"/>
              <a:t>, S. (2021). Surviving but not thriving: Burden of care and quality of life for caregivers of patients with schizophrenia spectrum disorders and comorbid substance use in South Africa. </a:t>
            </a:r>
            <a:r>
              <a:rPr lang="en-CA" i="1" dirty="0"/>
              <a:t>Early Intervention in Psychiatry</a:t>
            </a:r>
            <a:r>
              <a:rPr lang="fr-CA" dirty="0"/>
              <a:t>. https://</a:t>
            </a:r>
            <a:r>
              <a:rPr lang="fr-CA" dirty="0" err="1"/>
              <a:t>doi.org</a:t>
            </a:r>
            <a:r>
              <a:rPr lang="fr-CA" dirty="0"/>
              <a:t>/10.1111/eip.13141 </a:t>
            </a:r>
          </a:p>
          <a:p>
            <a:pPr lvl="0" algn="just" fontAlgn="base">
              <a:spcAft>
                <a:spcPts val="300"/>
              </a:spcAft>
            </a:pPr>
            <a:endParaRPr lang="fr-CA" i="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2932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a:extLst>
            <a:ext uri="{FF2B5EF4-FFF2-40B4-BE49-F238E27FC236}">
              <a16:creationId xmlns:a16="http://schemas.microsoft.com/office/drawing/2014/main" id="{6C5F0F07-3879-F2D6-FC8E-B04F3F6B3772}"/>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9957F818-696E-B75F-6B90-493F2B036211}"/>
              </a:ext>
            </a:extLst>
          </p:cNvPr>
          <p:cNvSpPr/>
          <p:nvPr/>
        </p:nvSpPr>
        <p:spPr>
          <a:xfrm>
            <a:off x="16369268" y="2867377"/>
            <a:ext cx="890032" cy="0"/>
          </a:xfrm>
          <a:prstGeom prst="line">
            <a:avLst/>
          </a:prstGeom>
          <a:ln w="38100" cap="flat">
            <a:solidFill>
              <a:srgbClr val="F4DEB8"/>
            </a:solidFill>
            <a:prstDash val="solid"/>
            <a:headEnd type="none" w="sm" len="sm"/>
            <a:tailEnd type="none" w="sm" len="sm"/>
          </a:ln>
        </p:spPr>
        <p:txBody>
          <a:bodyPr/>
          <a:lstStyle/>
          <a:p>
            <a:endParaRPr lang="fr-CA" dirty="0"/>
          </a:p>
        </p:txBody>
      </p:sp>
      <p:sp>
        <p:nvSpPr>
          <p:cNvPr id="3" name="Freeform 3">
            <a:extLst>
              <a:ext uri="{FF2B5EF4-FFF2-40B4-BE49-F238E27FC236}">
                <a16:creationId xmlns:a16="http://schemas.microsoft.com/office/drawing/2014/main" id="{EAEBDD7A-44DF-8280-5D6A-A8AA4D407F58}"/>
              </a:ext>
            </a:extLst>
          </p:cNvPr>
          <p:cNvSpPr/>
          <p:nvPr/>
        </p:nvSpPr>
        <p:spPr>
          <a:xfrm rot="-933232" flipV="1">
            <a:off x="832530" y="2545943"/>
            <a:ext cx="1763940" cy="1903659"/>
          </a:xfrm>
          <a:custGeom>
            <a:avLst/>
            <a:gdLst/>
            <a:ahLst/>
            <a:cxnLst/>
            <a:rect l="l" t="t" r="r" b="b"/>
            <a:pathLst>
              <a:path w="2767675" h="2696227">
                <a:moveTo>
                  <a:pt x="0" y="2696227"/>
                </a:moveTo>
                <a:lnTo>
                  <a:pt x="2767674" y="2696227"/>
                </a:lnTo>
                <a:lnTo>
                  <a:pt x="2767674" y="0"/>
                </a:lnTo>
                <a:lnTo>
                  <a:pt x="0" y="0"/>
                </a:lnTo>
                <a:lnTo>
                  <a:pt x="0" y="269622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dirty="0"/>
          </a:p>
        </p:txBody>
      </p:sp>
      <p:sp>
        <p:nvSpPr>
          <p:cNvPr id="8" name="Freeform 8">
            <a:extLst>
              <a:ext uri="{FF2B5EF4-FFF2-40B4-BE49-F238E27FC236}">
                <a16:creationId xmlns:a16="http://schemas.microsoft.com/office/drawing/2014/main" id="{FBED18F2-01FB-50D5-7062-FBF3C8B42CFF}"/>
              </a:ext>
            </a:extLst>
          </p:cNvPr>
          <p:cNvSpPr/>
          <p:nvPr/>
        </p:nvSpPr>
        <p:spPr>
          <a:xfrm rot="-10464619" flipH="1">
            <a:off x="-2910870" y="7170707"/>
            <a:ext cx="7273993" cy="5082605"/>
          </a:xfrm>
          <a:custGeom>
            <a:avLst/>
            <a:gdLst/>
            <a:ahLst/>
            <a:cxnLst/>
            <a:rect l="l" t="t" r="r" b="b"/>
            <a:pathLst>
              <a:path w="7273993" h="5082605">
                <a:moveTo>
                  <a:pt x="7273992" y="0"/>
                </a:moveTo>
                <a:lnTo>
                  <a:pt x="0" y="0"/>
                </a:lnTo>
                <a:lnTo>
                  <a:pt x="0" y="5082606"/>
                </a:lnTo>
                <a:lnTo>
                  <a:pt x="7273992" y="5082606"/>
                </a:lnTo>
                <a:lnTo>
                  <a:pt x="7273992"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fr-CA" dirty="0"/>
          </a:p>
        </p:txBody>
      </p:sp>
      <p:sp>
        <p:nvSpPr>
          <p:cNvPr id="9" name="Freeform 9">
            <a:extLst>
              <a:ext uri="{FF2B5EF4-FFF2-40B4-BE49-F238E27FC236}">
                <a16:creationId xmlns:a16="http://schemas.microsoft.com/office/drawing/2014/main" id="{7F154D0A-9F0E-B76B-7EF8-E6334B93BD6F}"/>
              </a:ext>
            </a:extLst>
          </p:cNvPr>
          <p:cNvSpPr/>
          <p:nvPr/>
        </p:nvSpPr>
        <p:spPr>
          <a:xfrm rot="-3020274">
            <a:off x="14418766" y="8596502"/>
            <a:ext cx="6111783" cy="5018524"/>
          </a:xfrm>
          <a:custGeom>
            <a:avLst/>
            <a:gdLst/>
            <a:ahLst/>
            <a:cxnLst/>
            <a:rect l="l" t="t" r="r" b="b"/>
            <a:pathLst>
              <a:path w="6111783" h="5018524">
                <a:moveTo>
                  <a:pt x="0" y="0"/>
                </a:moveTo>
                <a:lnTo>
                  <a:pt x="6111783" y="0"/>
                </a:lnTo>
                <a:lnTo>
                  <a:pt x="6111783" y="5018523"/>
                </a:lnTo>
                <a:lnTo>
                  <a:pt x="0" y="5018523"/>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fr-CA" dirty="0"/>
          </a:p>
        </p:txBody>
      </p:sp>
      <p:sp>
        <p:nvSpPr>
          <p:cNvPr id="11" name="TextBox 11">
            <a:extLst>
              <a:ext uri="{FF2B5EF4-FFF2-40B4-BE49-F238E27FC236}">
                <a16:creationId xmlns:a16="http://schemas.microsoft.com/office/drawing/2014/main" id="{1BBD6DD0-EDA4-1679-5071-BC42719513D1}"/>
              </a:ext>
            </a:extLst>
          </p:cNvPr>
          <p:cNvSpPr txBox="1"/>
          <p:nvPr/>
        </p:nvSpPr>
        <p:spPr>
          <a:xfrm>
            <a:off x="1028700" y="895350"/>
            <a:ext cx="8115300" cy="1179810"/>
          </a:xfrm>
          <a:prstGeom prst="rect">
            <a:avLst/>
          </a:prstGeom>
        </p:spPr>
        <p:txBody>
          <a:bodyPr lIns="0" tIns="0" rIns="0" bIns="0" rtlCol="0" anchor="t">
            <a:spAutoFit/>
          </a:bodyPr>
          <a:lstStyle/>
          <a:p>
            <a:pPr algn="l">
              <a:lnSpc>
                <a:spcPts val="9239"/>
              </a:lnSpc>
            </a:pPr>
            <a:r>
              <a:rPr lang="fr-CA" sz="6599" noProof="1">
                <a:solidFill>
                  <a:srgbClr val="5C745C"/>
                </a:solidFill>
                <a:latin typeface="TT Lovelies Script"/>
                <a:ea typeface="TT Lovelies Script"/>
                <a:cs typeface="TT Lovelies Script"/>
                <a:sym typeface="TT Lovelies Script"/>
              </a:rPr>
              <a:t>Qui nous sommes</a:t>
            </a:r>
          </a:p>
        </p:txBody>
      </p:sp>
      <p:sp>
        <p:nvSpPr>
          <p:cNvPr id="16" name="TextBox 16">
            <a:extLst>
              <a:ext uri="{FF2B5EF4-FFF2-40B4-BE49-F238E27FC236}">
                <a16:creationId xmlns:a16="http://schemas.microsoft.com/office/drawing/2014/main" id="{D7129E0E-F107-5791-9A2A-103AE80D7DE0}"/>
              </a:ext>
            </a:extLst>
          </p:cNvPr>
          <p:cNvSpPr txBox="1"/>
          <p:nvPr/>
        </p:nvSpPr>
        <p:spPr>
          <a:xfrm>
            <a:off x="15069250" y="2627983"/>
            <a:ext cx="1300018" cy="461665"/>
          </a:xfrm>
          <a:prstGeom prst="rect">
            <a:avLst/>
          </a:prstGeom>
        </p:spPr>
        <p:txBody>
          <a:bodyPr lIns="0" tIns="0" rIns="0" bIns="0" rtlCol="0" anchor="t">
            <a:spAutoFit/>
          </a:bodyPr>
          <a:lstStyle/>
          <a:p>
            <a:pPr algn="l">
              <a:lnSpc>
                <a:spcPts val="3640"/>
              </a:lnSpc>
            </a:pPr>
            <a:r>
              <a:rPr lang="fr-CA" sz="2800" spc="28" dirty="0">
                <a:solidFill>
                  <a:srgbClr val="141724"/>
                </a:solidFill>
                <a:latin typeface="MuktaMahee Bold"/>
                <a:ea typeface="MuktaMahee Bold"/>
                <a:cs typeface="MuktaMahee Bold"/>
                <a:sym typeface="Mukta Mahee"/>
              </a:rPr>
              <a:t>Page 03</a:t>
            </a:r>
          </a:p>
        </p:txBody>
      </p:sp>
      <p:sp>
        <p:nvSpPr>
          <p:cNvPr id="17" name="Freeform 17">
            <a:extLst>
              <a:ext uri="{FF2B5EF4-FFF2-40B4-BE49-F238E27FC236}">
                <a16:creationId xmlns:a16="http://schemas.microsoft.com/office/drawing/2014/main" id="{DC4EF23F-16B5-FB97-6C22-D9CEE87A2AC9}"/>
              </a:ext>
            </a:extLst>
          </p:cNvPr>
          <p:cNvSpPr/>
          <p:nvPr/>
        </p:nvSpPr>
        <p:spPr>
          <a:xfrm rot="-5623371">
            <a:off x="15802547" y="8550486"/>
            <a:ext cx="2167940" cy="2323044"/>
          </a:xfrm>
          <a:custGeom>
            <a:avLst/>
            <a:gdLst/>
            <a:ahLst/>
            <a:cxnLst/>
            <a:rect l="l" t="t" r="r" b="b"/>
            <a:pathLst>
              <a:path w="2167940" h="2323044">
                <a:moveTo>
                  <a:pt x="0" y="0"/>
                </a:moveTo>
                <a:lnTo>
                  <a:pt x="2167940" y="0"/>
                </a:lnTo>
                <a:lnTo>
                  <a:pt x="2167940" y="2323045"/>
                </a:lnTo>
                <a:lnTo>
                  <a:pt x="0" y="232304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fr-CA" dirty="0"/>
          </a:p>
        </p:txBody>
      </p:sp>
      <p:pic>
        <p:nvPicPr>
          <p:cNvPr id="7" name="Image 6">
            <a:extLst>
              <a:ext uri="{FF2B5EF4-FFF2-40B4-BE49-F238E27FC236}">
                <a16:creationId xmlns:a16="http://schemas.microsoft.com/office/drawing/2014/main" id="{C62E127E-7EF6-6C29-AB3E-65BA40BDB5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47374" y="3089648"/>
            <a:ext cx="12671259" cy="7127583"/>
          </a:xfrm>
          <a:prstGeom prst="rect">
            <a:avLst/>
          </a:prstGeom>
        </p:spPr>
      </p:pic>
    </p:spTree>
    <p:extLst>
      <p:ext uri="{BB962C8B-B14F-4D97-AF65-F5344CB8AC3E}">
        <p14:creationId xmlns:p14="http://schemas.microsoft.com/office/powerpoint/2010/main" val="3113721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sp>
        <p:nvSpPr>
          <p:cNvPr id="2" name="AutoShape 2"/>
          <p:cNvSpPr/>
          <p:nvPr/>
        </p:nvSpPr>
        <p:spPr>
          <a:xfrm>
            <a:off x="2328718" y="9047480"/>
            <a:ext cx="890032" cy="0"/>
          </a:xfrm>
          <a:prstGeom prst="line">
            <a:avLst/>
          </a:prstGeom>
          <a:ln w="38100" cap="flat">
            <a:solidFill>
              <a:srgbClr val="F4DEB8"/>
            </a:solidFill>
            <a:prstDash val="solid"/>
            <a:headEnd type="none" w="sm" len="sm"/>
            <a:tailEnd type="none" w="sm" len="sm"/>
          </a:ln>
        </p:spPr>
        <p:txBody>
          <a:bodyPr/>
          <a:lstStyle/>
          <a:p>
            <a:endParaRPr lang="fr-FR"/>
          </a:p>
        </p:txBody>
      </p:sp>
      <p:sp>
        <p:nvSpPr>
          <p:cNvPr id="3" name="Freeform 3"/>
          <p:cNvSpPr/>
          <p:nvPr/>
        </p:nvSpPr>
        <p:spPr>
          <a:xfrm>
            <a:off x="15971747" y="384954"/>
            <a:ext cx="1894630" cy="2857297"/>
          </a:xfrm>
          <a:custGeom>
            <a:avLst/>
            <a:gdLst/>
            <a:ahLst/>
            <a:cxnLst/>
            <a:rect l="l" t="t" r="r" b="b"/>
            <a:pathLst>
              <a:path w="6271960" h="9382165">
                <a:moveTo>
                  <a:pt x="0" y="0"/>
                </a:moveTo>
                <a:lnTo>
                  <a:pt x="6271960" y="0"/>
                </a:lnTo>
                <a:lnTo>
                  <a:pt x="6271960" y="9382165"/>
                </a:lnTo>
                <a:lnTo>
                  <a:pt x="0" y="9382165"/>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fr-FR"/>
          </a:p>
        </p:txBody>
      </p:sp>
      <p:sp>
        <p:nvSpPr>
          <p:cNvPr id="4" name="Freeform 4"/>
          <p:cNvSpPr/>
          <p:nvPr/>
        </p:nvSpPr>
        <p:spPr>
          <a:xfrm rot="-3800543">
            <a:off x="5227978" y="7950081"/>
            <a:ext cx="4637836" cy="5371003"/>
          </a:xfrm>
          <a:custGeom>
            <a:avLst/>
            <a:gdLst/>
            <a:ahLst/>
            <a:cxnLst/>
            <a:rect l="l" t="t" r="r" b="b"/>
            <a:pathLst>
              <a:path w="4637836" h="5371003">
                <a:moveTo>
                  <a:pt x="0" y="0"/>
                </a:moveTo>
                <a:lnTo>
                  <a:pt x="4637837" y="0"/>
                </a:lnTo>
                <a:lnTo>
                  <a:pt x="4637837" y="5371003"/>
                </a:lnTo>
                <a:lnTo>
                  <a:pt x="0" y="5371003"/>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fr-FR"/>
          </a:p>
        </p:txBody>
      </p:sp>
      <p:sp>
        <p:nvSpPr>
          <p:cNvPr id="5" name="Freeform 5"/>
          <p:cNvSpPr/>
          <p:nvPr/>
        </p:nvSpPr>
        <p:spPr>
          <a:xfrm rot="5464531">
            <a:off x="4165965" y="-5469973"/>
            <a:ext cx="6761863" cy="7085397"/>
          </a:xfrm>
          <a:custGeom>
            <a:avLst/>
            <a:gdLst/>
            <a:ahLst/>
            <a:cxnLst/>
            <a:rect l="l" t="t" r="r" b="b"/>
            <a:pathLst>
              <a:path w="6761863" h="7085397">
                <a:moveTo>
                  <a:pt x="0" y="0"/>
                </a:moveTo>
                <a:lnTo>
                  <a:pt x="6761863" y="0"/>
                </a:lnTo>
                <a:lnTo>
                  <a:pt x="6761863" y="7085398"/>
                </a:lnTo>
                <a:lnTo>
                  <a:pt x="0" y="70853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6" name="TextBox 6"/>
          <p:cNvSpPr txBox="1"/>
          <p:nvPr/>
        </p:nvSpPr>
        <p:spPr>
          <a:xfrm>
            <a:off x="1114176" y="2252046"/>
            <a:ext cx="16059648" cy="4370427"/>
          </a:xfrm>
          <a:prstGeom prst="rect">
            <a:avLst/>
          </a:prstGeom>
        </p:spPr>
        <p:txBody>
          <a:bodyPr wrap="square" lIns="0" tIns="0" rIns="0" bIns="0" rtlCol="0" anchor="t">
            <a:spAutoFit/>
          </a:bodyPr>
          <a:lstStyle/>
          <a:p>
            <a:pPr marL="685800" indent="-685800" algn="l">
              <a:lnSpc>
                <a:spcPts val="8759"/>
              </a:lnSpc>
              <a:buFont typeface="Wingdings" pitchFamily="2" charset="2"/>
              <a:buChar char="ü"/>
            </a:pPr>
            <a:r>
              <a:rPr lang="fr-CA" sz="5400" b="1" noProof="1">
                <a:solidFill>
                  <a:srgbClr val="353C59"/>
                </a:solidFill>
                <a:latin typeface="Cy Grotesk Wide Semi-Bold"/>
                <a:ea typeface="Cy Grotesk Wide Semi-Bold"/>
                <a:cs typeface="Cy Grotesk Wide Semi-Bold"/>
                <a:sym typeface="Cy Grotesk Wide Semi-Bold"/>
              </a:rPr>
              <a:t>Processus de rétablissement</a:t>
            </a:r>
          </a:p>
          <a:p>
            <a:pPr marL="685800" indent="-685800" algn="l">
              <a:lnSpc>
                <a:spcPts val="8759"/>
              </a:lnSpc>
              <a:buFont typeface="Wingdings" pitchFamily="2" charset="2"/>
              <a:buChar char="ü"/>
            </a:pPr>
            <a:r>
              <a:rPr lang="fr-CA" sz="5400" b="1" noProof="1">
                <a:solidFill>
                  <a:srgbClr val="353C59"/>
                </a:solidFill>
                <a:latin typeface="Cy Grotesk Wide Semi-Bold"/>
                <a:ea typeface="Cy Grotesk Wide Semi-Bold"/>
                <a:cs typeface="Cy Grotesk Wide Semi-Bold"/>
                <a:sym typeface="Cy Grotesk Wide Semi-Bold"/>
              </a:rPr>
              <a:t>Les besoins des ME</a:t>
            </a:r>
          </a:p>
          <a:p>
            <a:pPr marL="685800" indent="-685800" algn="l">
              <a:lnSpc>
                <a:spcPts val="8759"/>
              </a:lnSpc>
              <a:buFont typeface="Wingdings" pitchFamily="2" charset="2"/>
              <a:buChar char="ü"/>
            </a:pPr>
            <a:r>
              <a:rPr lang="fr-CA" sz="5400" b="1" noProof="1">
                <a:solidFill>
                  <a:srgbClr val="353C59"/>
                </a:solidFill>
                <a:latin typeface="Cy Grotesk Wide Semi-Bold"/>
                <a:ea typeface="Cy Grotesk Wide Semi-Bold"/>
                <a:cs typeface="Cy Grotesk Wide Semi-Bold"/>
                <a:sym typeface="Cy Grotesk Wide Semi-Bold"/>
              </a:rPr>
              <a:t>Quelques questions fréquentes</a:t>
            </a:r>
          </a:p>
          <a:p>
            <a:pPr marL="685800" indent="-685800" algn="l">
              <a:lnSpc>
                <a:spcPts val="8759"/>
              </a:lnSpc>
              <a:buFont typeface="Wingdings" pitchFamily="2" charset="2"/>
              <a:buChar char="ü"/>
            </a:pPr>
            <a:r>
              <a:rPr lang="fr-CA" sz="5400" b="1" noProof="1">
                <a:solidFill>
                  <a:srgbClr val="353C59"/>
                </a:solidFill>
                <a:latin typeface="Cy Grotesk Wide Semi-Bold"/>
                <a:ea typeface="Cy Grotesk Wide Semi-Bold"/>
                <a:cs typeface="Cy Grotesk Wide Semi-Bold"/>
                <a:sym typeface="Cy Grotesk Wide Semi-Bold"/>
              </a:rPr>
              <a:t>La suite de nos projets de recherche</a:t>
            </a:r>
          </a:p>
        </p:txBody>
      </p:sp>
      <p:sp>
        <p:nvSpPr>
          <p:cNvPr id="7" name="TextBox 7"/>
          <p:cNvSpPr txBox="1"/>
          <p:nvPr/>
        </p:nvSpPr>
        <p:spPr>
          <a:xfrm>
            <a:off x="1114176" y="1116566"/>
            <a:ext cx="9958640" cy="1179810"/>
          </a:xfrm>
          <a:prstGeom prst="rect">
            <a:avLst/>
          </a:prstGeom>
        </p:spPr>
        <p:txBody>
          <a:bodyPr lIns="0" tIns="0" rIns="0" bIns="0" rtlCol="0" anchor="t">
            <a:spAutoFit/>
          </a:bodyPr>
          <a:lstStyle/>
          <a:p>
            <a:pPr algn="l">
              <a:lnSpc>
                <a:spcPts val="9239"/>
              </a:lnSpc>
            </a:pPr>
            <a:r>
              <a:rPr lang="en-US" sz="6599" b="1" spc="600" dirty="0">
                <a:solidFill>
                  <a:srgbClr val="5C745C"/>
                </a:solidFill>
                <a:latin typeface="TT Lovelies Script"/>
                <a:ea typeface="TT Lovelies Script"/>
                <a:cs typeface="TT Lovelies Script"/>
                <a:sym typeface="TT Lovelies Script"/>
              </a:rPr>
              <a:t>Au menu:</a:t>
            </a:r>
          </a:p>
        </p:txBody>
      </p:sp>
      <p:sp>
        <p:nvSpPr>
          <p:cNvPr id="9" name="TextBox 9"/>
          <p:cNvSpPr txBox="1"/>
          <p:nvPr/>
        </p:nvSpPr>
        <p:spPr>
          <a:xfrm>
            <a:off x="1028700" y="8808085"/>
            <a:ext cx="1300018" cy="461665"/>
          </a:xfrm>
          <a:prstGeom prst="rect">
            <a:avLst/>
          </a:prstGeom>
        </p:spPr>
        <p:txBody>
          <a:bodyPr lIns="0" tIns="0" rIns="0" bIns="0" rtlCol="0" anchor="t">
            <a:spAutoFit/>
          </a:bodyPr>
          <a:lstStyle/>
          <a:p>
            <a:pPr algn="l">
              <a:lnSpc>
                <a:spcPts val="3640"/>
              </a:lnSpc>
            </a:pPr>
            <a:r>
              <a:rPr lang="en-US" sz="2800" spc="28" dirty="0">
                <a:solidFill>
                  <a:srgbClr val="141724"/>
                </a:solidFill>
                <a:latin typeface="MuktaMahee Bold"/>
                <a:ea typeface="MuktaMahee Bold"/>
                <a:cs typeface="MuktaMahee Bold"/>
                <a:sym typeface="Mukta Mahee"/>
              </a:rPr>
              <a:t>Page 04</a:t>
            </a:r>
          </a:p>
        </p:txBody>
      </p:sp>
      <p:sp>
        <p:nvSpPr>
          <p:cNvPr id="10" name="Freeform 10"/>
          <p:cNvSpPr/>
          <p:nvPr/>
        </p:nvSpPr>
        <p:spPr>
          <a:xfrm rot="-5623371">
            <a:off x="3694596" y="-1250651"/>
            <a:ext cx="2167940" cy="2323044"/>
          </a:xfrm>
          <a:custGeom>
            <a:avLst/>
            <a:gdLst/>
            <a:ahLst/>
            <a:cxnLst/>
            <a:rect l="l" t="t" r="r" b="b"/>
            <a:pathLst>
              <a:path w="2167940" h="2323044">
                <a:moveTo>
                  <a:pt x="0" y="0"/>
                </a:moveTo>
                <a:lnTo>
                  <a:pt x="2167940" y="0"/>
                </a:lnTo>
                <a:lnTo>
                  <a:pt x="2167940" y="2323044"/>
                </a:lnTo>
                <a:lnTo>
                  <a:pt x="0" y="2323044"/>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fr-FR"/>
          </a:p>
        </p:txBody>
      </p:sp>
      <p:pic>
        <p:nvPicPr>
          <p:cNvPr id="11" name="Image 10">
            <a:extLst>
              <a:ext uri="{FF2B5EF4-FFF2-40B4-BE49-F238E27FC236}">
                <a16:creationId xmlns:a16="http://schemas.microsoft.com/office/drawing/2014/main" id="{C8E3B931-9518-74AD-4B57-05C5560CF3EB}"/>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colorTemperature colorTemp="8800"/>
                    </a14:imgEffect>
                  </a14:imgLayer>
                </a14:imgProps>
              </a:ext>
            </a:extLst>
          </a:blip>
          <a:stretch>
            <a:fillRect/>
          </a:stretch>
        </p:blipFill>
        <p:spPr>
          <a:xfrm>
            <a:off x="3025814" y="6591300"/>
            <a:ext cx="2161276" cy="324191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sp>
        <p:nvSpPr>
          <p:cNvPr id="2" name="AutoShape 2"/>
          <p:cNvSpPr/>
          <p:nvPr/>
        </p:nvSpPr>
        <p:spPr>
          <a:xfrm>
            <a:off x="2328718" y="1239520"/>
            <a:ext cx="890032" cy="0"/>
          </a:xfrm>
          <a:prstGeom prst="line">
            <a:avLst/>
          </a:prstGeom>
          <a:ln w="38100" cap="flat">
            <a:solidFill>
              <a:srgbClr val="F4DEB8"/>
            </a:solidFill>
            <a:prstDash val="solid"/>
            <a:headEnd type="none" w="sm" len="sm"/>
            <a:tailEnd type="none" w="sm" len="sm"/>
          </a:ln>
        </p:spPr>
        <p:txBody>
          <a:bodyPr/>
          <a:lstStyle/>
          <a:p>
            <a:endParaRPr lang="fr-FR"/>
          </a:p>
        </p:txBody>
      </p:sp>
      <p:sp>
        <p:nvSpPr>
          <p:cNvPr id="3" name="Freeform 3"/>
          <p:cNvSpPr/>
          <p:nvPr/>
        </p:nvSpPr>
        <p:spPr>
          <a:xfrm>
            <a:off x="13500374" y="178198"/>
            <a:ext cx="4599878" cy="3880876"/>
          </a:xfrm>
          <a:custGeom>
            <a:avLst/>
            <a:gdLst/>
            <a:ahLst/>
            <a:cxnLst/>
            <a:rect l="l" t="t" r="r" b="b"/>
            <a:pathLst>
              <a:path w="8484419" h="6805445">
                <a:moveTo>
                  <a:pt x="0" y="0"/>
                </a:moveTo>
                <a:lnTo>
                  <a:pt x="8484419" y="0"/>
                </a:lnTo>
                <a:lnTo>
                  <a:pt x="8484419" y="6805444"/>
                </a:lnTo>
                <a:lnTo>
                  <a:pt x="0" y="680544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fr-FR"/>
          </a:p>
        </p:txBody>
      </p:sp>
      <p:sp>
        <p:nvSpPr>
          <p:cNvPr id="4" name="Freeform 4"/>
          <p:cNvSpPr/>
          <p:nvPr/>
        </p:nvSpPr>
        <p:spPr>
          <a:xfrm>
            <a:off x="14470013" y="844858"/>
            <a:ext cx="2657606" cy="1982476"/>
          </a:xfrm>
          <a:custGeom>
            <a:avLst/>
            <a:gdLst/>
            <a:ahLst/>
            <a:cxnLst/>
            <a:rect l="l" t="t" r="r" b="b"/>
            <a:pathLst>
              <a:path w="4599878" h="4114800">
                <a:moveTo>
                  <a:pt x="0" y="0"/>
                </a:moveTo>
                <a:lnTo>
                  <a:pt x="4599878" y="0"/>
                </a:lnTo>
                <a:lnTo>
                  <a:pt x="459987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6" name="Freeform 6"/>
          <p:cNvSpPr/>
          <p:nvPr/>
        </p:nvSpPr>
        <p:spPr>
          <a:xfrm rot="-3586990">
            <a:off x="15320578" y="7064429"/>
            <a:ext cx="3729780" cy="4741317"/>
          </a:xfrm>
          <a:custGeom>
            <a:avLst/>
            <a:gdLst/>
            <a:ahLst/>
            <a:cxnLst/>
            <a:rect l="l" t="t" r="r" b="b"/>
            <a:pathLst>
              <a:path w="3729780" h="4741317">
                <a:moveTo>
                  <a:pt x="0" y="0"/>
                </a:moveTo>
                <a:lnTo>
                  <a:pt x="3729780" y="0"/>
                </a:lnTo>
                <a:lnTo>
                  <a:pt x="3729780" y="4741316"/>
                </a:lnTo>
                <a:lnTo>
                  <a:pt x="0" y="4741316"/>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fr-FR"/>
          </a:p>
        </p:txBody>
      </p:sp>
      <p:sp>
        <p:nvSpPr>
          <p:cNvPr id="7" name="Freeform 7"/>
          <p:cNvSpPr/>
          <p:nvPr/>
        </p:nvSpPr>
        <p:spPr>
          <a:xfrm rot="-5400000">
            <a:off x="16998424" y="7200114"/>
            <a:ext cx="1254451" cy="2211372"/>
          </a:xfrm>
          <a:custGeom>
            <a:avLst/>
            <a:gdLst/>
            <a:ahLst/>
            <a:cxnLst/>
            <a:rect l="l" t="t" r="r" b="b"/>
            <a:pathLst>
              <a:path w="1254451" h="2211372">
                <a:moveTo>
                  <a:pt x="0" y="0"/>
                </a:moveTo>
                <a:lnTo>
                  <a:pt x="1254451" y="0"/>
                </a:lnTo>
                <a:lnTo>
                  <a:pt x="1254451" y="2211372"/>
                </a:lnTo>
                <a:lnTo>
                  <a:pt x="0" y="2211372"/>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fr-FR"/>
          </a:p>
        </p:txBody>
      </p:sp>
      <p:sp>
        <p:nvSpPr>
          <p:cNvPr id="8" name="Freeform 8"/>
          <p:cNvSpPr/>
          <p:nvPr/>
        </p:nvSpPr>
        <p:spPr>
          <a:xfrm>
            <a:off x="3683693" y="-3086100"/>
            <a:ext cx="6211019" cy="4114800"/>
          </a:xfrm>
          <a:custGeom>
            <a:avLst/>
            <a:gdLst/>
            <a:ahLst/>
            <a:cxnLst/>
            <a:rect l="l" t="t" r="r" b="b"/>
            <a:pathLst>
              <a:path w="6211019" h="4114800">
                <a:moveTo>
                  <a:pt x="0" y="0"/>
                </a:moveTo>
                <a:lnTo>
                  <a:pt x="6211019" y="0"/>
                </a:lnTo>
                <a:lnTo>
                  <a:pt x="621101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fr-FR"/>
          </a:p>
        </p:txBody>
      </p:sp>
      <p:sp>
        <p:nvSpPr>
          <p:cNvPr id="10" name="TextBox 10"/>
          <p:cNvSpPr txBox="1"/>
          <p:nvPr/>
        </p:nvSpPr>
        <p:spPr>
          <a:xfrm>
            <a:off x="711825" y="1909219"/>
            <a:ext cx="12333545" cy="1661993"/>
          </a:xfrm>
          <a:prstGeom prst="rect">
            <a:avLst/>
          </a:prstGeom>
        </p:spPr>
        <p:txBody>
          <a:bodyPr wrap="square" lIns="0" tIns="0" rIns="0" bIns="0" rtlCol="0" anchor="t">
            <a:spAutoFit/>
          </a:bodyPr>
          <a:lstStyle/>
          <a:p>
            <a:pPr algn="l"/>
            <a:r>
              <a:rPr lang="fr-CA" sz="5400" b="1" spc="300" noProof="1">
                <a:solidFill>
                  <a:srgbClr val="5C745C"/>
                </a:solidFill>
                <a:latin typeface="TT Lovelies Script"/>
                <a:ea typeface="TT Lovelies Script"/>
                <a:cs typeface="TT Lovelies Script"/>
                <a:sym typeface="TT Lovelies Script"/>
              </a:rPr>
              <a:t>Être un membre de l’entourage en troubles concomitants…</a:t>
            </a:r>
          </a:p>
        </p:txBody>
      </p:sp>
      <p:sp>
        <p:nvSpPr>
          <p:cNvPr id="11" name="TextBox 11"/>
          <p:cNvSpPr txBox="1"/>
          <p:nvPr/>
        </p:nvSpPr>
        <p:spPr>
          <a:xfrm>
            <a:off x="2057401" y="4517953"/>
            <a:ext cx="14554200" cy="3006592"/>
          </a:xfrm>
          <a:prstGeom prst="rect">
            <a:avLst/>
          </a:prstGeom>
        </p:spPr>
        <p:txBody>
          <a:bodyPr wrap="square" lIns="0" tIns="0" rIns="0" bIns="0" rtlCol="0" anchor="t">
            <a:spAutoFit/>
          </a:bodyPr>
          <a:lstStyle/>
          <a:p>
            <a:pPr marL="571500" indent="-571500" algn="l">
              <a:lnSpc>
                <a:spcPts val="3900"/>
              </a:lnSpc>
              <a:spcAft>
                <a:spcPts val="1200"/>
              </a:spcAft>
              <a:buFont typeface="Wingdings" pitchFamily="2" charset="2"/>
              <a:buChar char="ü"/>
            </a:pPr>
            <a:r>
              <a:rPr lang="fr-CA" sz="4400" spc="30" noProof="1">
                <a:solidFill>
                  <a:srgbClr val="141724"/>
                </a:solidFill>
                <a:latin typeface="MuktaMahee Bold"/>
                <a:ea typeface="MuktaMahee Bold"/>
                <a:cs typeface="MuktaMahee Bold"/>
                <a:sym typeface="Mukta Mahee"/>
              </a:rPr>
              <a:t>C’est accompagner sur de nombreuses années…</a:t>
            </a:r>
          </a:p>
          <a:p>
            <a:pPr marL="571500" indent="-571500" algn="l">
              <a:lnSpc>
                <a:spcPts val="3900"/>
              </a:lnSpc>
              <a:spcAft>
                <a:spcPts val="1200"/>
              </a:spcAft>
              <a:buFont typeface="Wingdings" pitchFamily="2" charset="2"/>
              <a:buChar char="ü"/>
            </a:pPr>
            <a:r>
              <a:rPr lang="fr-CA" sz="4400" spc="30" noProof="1">
                <a:solidFill>
                  <a:srgbClr val="141724"/>
                </a:solidFill>
                <a:latin typeface="MuktaMahee Bold"/>
                <a:ea typeface="MuktaMahee Bold"/>
                <a:cs typeface="MuktaMahee Bold"/>
                <a:sym typeface="Mukta Mahee"/>
              </a:rPr>
              <a:t>C’est de répondre à plusieurs demandes…</a:t>
            </a:r>
          </a:p>
          <a:p>
            <a:pPr marL="571500" indent="-571500" algn="l">
              <a:lnSpc>
                <a:spcPts val="3900"/>
              </a:lnSpc>
              <a:spcAft>
                <a:spcPts val="1200"/>
              </a:spcAft>
              <a:buFont typeface="Wingdings" pitchFamily="2" charset="2"/>
              <a:buChar char="ü"/>
            </a:pPr>
            <a:r>
              <a:rPr lang="fr-CA" sz="4400" spc="30" noProof="1">
                <a:solidFill>
                  <a:srgbClr val="141724"/>
                </a:solidFill>
                <a:latin typeface="MuktaMahee Bold"/>
                <a:ea typeface="MuktaMahee Bold"/>
                <a:cs typeface="MuktaMahee Bold"/>
                <a:sym typeface="Mukta Mahee"/>
              </a:rPr>
              <a:t>C’est souvent un investissement de plusieurs heures par semaine…</a:t>
            </a:r>
          </a:p>
          <a:p>
            <a:pPr marL="571500" indent="-571500" algn="l">
              <a:lnSpc>
                <a:spcPts val="3900"/>
              </a:lnSpc>
              <a:spcAft>
                <a:spcPts val="1200"/>
              </a:spcAft>
              <a:buFont typeface="Wingdings" pitchFamily="2" charset="2"/>
              <a:buChar char="ü"/>
            </a:pPr>
            <a:r>
              <a:rPr lang="fr-CA" sz="4400" spc="30" noProof="1">
                <a:solidFill>
                  <a:srgbClr val="141724"/>
                </a:solidFill>
                <a:latin typeface="MuktaMahee Bold"/>
                <a:ea typeface="MuktaMahee Bold"/>
                <a:cs typeface="MuktaMahee Bold"/>
                <a:sym typeface="Mukta Mahee"/>
              </a:rPr>
              <a:t>C’est devenir un ME spécialiste de plusieurs domaines…</a:t>
            </a:r>
          </a:p>
        </p:txBody>
      </p:sp>
      <p:sp>
        <p:nvSpPr>
          <p:cNvPr id="12" name="TextBox 12"/>
          <p:cNvSpPr txBox="1"/>
          <p:nvPr/>
        </p:nvSpPr>
        <p:spPr>
          <a:xfrm>
            <a:off x="1028700" y="1000125"/>
            <a:ext cx="1300018" cy="461665"/>
          </a:xfrm>
          <a:prstGeom prst="rect">
            <a:avLst/>
          </a:prstGeom>
        </p:spPr>
        <p:txBody>
          <a:bodyPr lIns="0" tIns="0" rIns="0" bIns="0" rtlCol="0" anchor="t">
            <a:spAutoFit/>
          </a:bodyPr>
          <a:lstStyle/>
          <a:p>
            <a:pPr algn="l">
              <a:lnSpc>
                <a:spcPts val="3640"/>
              </a:lnSpc>
            </a:pPr>
            <a:r>
              <a:rPr lang="en-US" sz="2800" spc="28" dirty="0">
                <a:solidFill>
                  <a:srgbClr val="141724"/>
                </a:solidFill>
                <a:latin typeface="MuktaMahee Bold"/>
                <a:ea typeface="MuktaMahee Bold"/>
                <a:cs typeface="MuktaMahee Bold"/>
                <a:sym typeface="Mukta Mahee"/>
              </a:rPr>
              <a:t>Page 05</a:t>
            </a:r>
          </a:p>
        </p:txBody>
      </p:sp>
      <p:sp>
        <p:nvSpPr>
          <p:cNvPr id="13" name="Freeform 13"/>
          <p:cNvSpPr/>
          <p:nvPr/>
        </p:nvSpPr>
        <p:spPr>
          <a:xfrm rot="573715">
            <a:off x="6830576" y="-1289923"/>
            <a:ext cx="2167940" cy="2323044"/>
          </a:xfrm>
          <a:custGeom>
            <a:avLst/>
            <a:gdLst/>
            <a:ahLst/>
            <a:cxnLst/>
            <a:rect l="l" t="t" r="r" b="b"/>
            <a:pathLst>
              <a:path w="2167940" h="2323044">
                <a:moveTo>
                  <a:pt x="0" y="0"/>
                </a:moveTo>
                <a:lnTo>
                  <a:pt x="2167940" y="0"/>
                </a:lnTo>
                <a:lnTo>
                  <a:pt x="2167940" y="2323044"/>
                </a:lnTo>
                <a:lnTo>
                  <a:pt x="0" y="232304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fr-FR"/>
          </a:p>
        </p:txBody>
      </p:sp>
      <p:sp>
        <p:nvSpPr>
          <p:cNvPr id="15" name="ZoneTexte 14">
            <a:extLst>
              <a:ext uri="{FF2B5EF4-FFF2-40B4-BE49-F238E27FC236}">
                <a16:creationId xmlns:a16="http://schemas.microsoft.com/office/drawing/2014/main" id="{9D945FA5-A2D8-0CEA-BED3-FB7A53C284C8}"/>
              </a:ext>
            </a:extLst>
          </p:cNvPr>
          <p:cNvSpPr txBox="1"/>
          <p:nvPr/>
        </p:nvSpPr>
        <p:spPr>
          <a:xfrm>
            <a:off x="2057401" y="9111921"/>
            <a:ext cx="12089775" cy="646331"/>
          </a:xfrm>
          <a:prstGeom prst="rect">
            <a:avLst/>
          </a:prstGeom>
          <a:noFill/>
        </p:spPr>
        <p:txBody>
          <a:bodyPr wrap="square" rtlCol="0">
            <a:spAutoFit/>
          </a:bodyPr>
          <a:lstStyle/>
          <a:p>
            <a:r>
              <a:rPr lang="fr-CA" dirty="0"/>
              <a:t>(</a:t>
            </a:r>
            <a:r>
              <a:rPr lang="fr-CA" dirty="0" err="1"/>
              <a:t>Huguelet</a:t>
            </a:r>
            <a:r>
              <a:rPr lang="fr-CA" dirty="0"/>
              <a:t> et al., 2012; Townsend et al., 2006; Labrum, 2018b; Di Lorenzo et al., 2021; </a:t>
            </a:r>
            <a:r>
              <a:rPr lang="fr-CA" dirty="0" err="1"/>
              <a:t>Yerriah</a:t>
            </a:r>
            <a:r>
              <a:rPr lang="fr-CA" dirty="0"/>
              <a:t> et al., 2021; Bonin et al., 2013; Bonin et al., 2012 ; </a:t>
            </a:r>
            <a:r>
              <a:rPr lang="fr-CA" dirty="0" err="1"/>
              <a:t>Bremmers</a:t>
            </a:r>
            <a:r>
              <a:rPr lang="fr-CA" dirty="0"/>
              <a:t> et al., 2022 ; </a:t>
            </a:r>
            <a:r>
              <a:rPr lang="fr-CA" dirty="0" err="1"/>
              <a:t>Vadher</a:t>
            </a:r>
            <a:r>
              <a:rPr lang="fr-CA" dirty="0"/>
              <a:t> et al., 2020)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a:extLst>
            <a:ext uri="{FF2B5EF4-FFF2-40B4-BE49-F238E27FC236}">
              <a16:creationId xmlns:a16="http://schemas.microsoft.com/office/drawing/2014/main" id="{27043A3B-972D-D191-65EF-53070F6C22BF}"/>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D25E4E7B-E44C-8239-782C-08E61CCB6495}"/>
              </a:ext>
            </a:extLst>
          </p:cNvPr>
          <p:cNvSpPr/>
          <p:nvPr/>
        </p:nvSpPr>
        <p:spPr>
          <a:xfrm>
            <a:off x="16840200" y="1028700"/>
            <a:ext cx="890032" cy="0"/>
          </a:xfrm>
          <a:prstGeom prst="line">
            <a:avLst/>
          </a:prstGeom>
          <a:ln w="38100" cap="flat">
            <a:solidFill>
              <a:srgbClr val="F4DEB8"/>
            </a:solidFill>
            <a:prstDash val="solid"/>
            <a:headEnd type="none" w="sm" len="sm"/>
            <a:tailEnd type="none" w="sm" len="sm"/>
          </a:ln>
        </p:spPr>
        <p:txBody>
          <a:bodyPr/>
          <a:lstStyle/>
          <a:p>
            <a:endParaRPr lang="fr-FR"/>
          </a:p>
        </p:txBody>
      </p:sp>
      <p:sp>
        <p:nvSpPr>
          <p:cNvPr id="3" name="Freeform 3">
            <a:extLst>
              <a:ext uri="{FF2B5EF4-FFF2-40B4-BE49-F238E27FC236}">
                <a16:creationId xmlns:a16="http://schemas.microsoft.com/office/drawing/2014/main" id="{11607721-4C23-EA5E-401F-FEAB2593CC6E}"/>
              </a:ext>
            </a:extLst>
          </p:cNvPr>
          <p:cNvSpPr/>
          <p:nvPr/>
        </p:nvSpPr>
        <p:spPr>
          <a:xfrm flipH="1">
            <a:off x="365110" y="392322"/>
            <a:ext cx="3521090" cy="3150978"/>
          </a:xfrm>
          <a:custGeom>
            <a:avLst/>
            <a:gdLst/>
            <a:ahLst/>
            <a:cxnLst/>
            <a:rect l="l" t="t" r="r" b="b"/>
            <a:pathLst>
              <a:path w="8484419" h="6805445">
                <a:moveTo>
                  <a:pt x="0" y="0"/>
                </a:moveTo>
                <a:lnTo>
                  <a:pt x="8484419" y="0"/>
                </a:lnTo>
                <a:lnTo>
                  <a:pt x="8484419" y="6805444"/>
                </a:lnTo>
                <a:lnTo>
                  <a:pt x="0" y="680544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fr-FR"/>
          </a:p>
        </p:txBody>
      </p:sp>
      <p:sp>
        <p:nvSpPr>
          <p:cNvPr id="4" name="Freeform 4">
            <a:extLst>
              <a:ext uri="{FF2B5EF4-FFF2-40B4-BE49-F238E27FC236}">
                <a16:creationId xmlns:a16="http://schemas.microsoft.com/office/drawing/2014/main" id="{5C6F2FE0-61CE-7DF0-DA7F-3522EAE307F3}"/>
              </a:ext>
            </a:extLst>
          </p:cNvPr>
          <p:cNvSpPr/>
          <p:nvPr/>
        </p:nvSpPr>
        <p:spPr>
          <a:xfrm>
            <a:off x="1181783" y="1145090"/>
            <a:ext cx="2034330" cy="1609621"/>
          </a:xfrm>
          <a:custGeom>
            <a:avLst/>
            <a:gdLst/>
            <a:ahLst/>
            <a:cxnLst/>
            <a:rect l="l" t="t" r="r" b="b"/>
            <a:pathLst>
              <a:path w="4599878" h="4114800">
                <a:moveTo>
                  <a:pt x="0" y="0"/>
                </a:moveTo>
                <a:lnTo>
                  <a:pt x="4599878" y="0"/>
                </a:lnTo>
                <a:lnTo>
                  <a:pt x="459987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6" name="Freeform 6">
            <a:extLst>
              <a:ext uri="{FF2B5EF4-FFF2-40B4-BE49-F238E27FC236}">
                <a16:creationId xmlns:a16="http://schemas.microsoft.com/office/drawing/2014/main" id="{F6C92642-B8C2-AAD1-5491-F56A08D96862}"/>
              </a:ext>
            </a:extLst>
          </p:cNvPr>
          <p:cNvSpPr/>
          <p:nvPr/>
        </p:nvSpPr>
        <p:spPr>
          <a:xfrm rot="-3586990">
            <a:off x="15320578" y="7064429"/>
            <a:ext cx="3729780" cy="4741317"/>
          </a:xfrm>
          <a:custGeom>
            <a:avLst/>
            <a:gdLst/>
            <a:ahLst/>
            <a:cxnLst/>
            <a:rect l="l" t="t" r="r" b="b"/>
            <a:pathLst>
              <a:path w="3729780" h="4741317">
                <a:moveTo>
                  <a:pt x="0" y="0"/>
                </a:moveTo>
                <a:lnTo>
                  <a:pt x="3729780" y="0"/>
                </a:lnTo>
                <a:lnTo>
                  <a:pt x="3729780" y="4741316"/>
                </a:lnTo>
                <a:lnTo>
                  <a:pt x="0" y="4741316"/>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fr-FR"/>
          </a:p>
        </p:txBody>
      </p:sp>
      <p:sp>
        <p:nvSpPr>
          <p:cNvPr id="7" name="Freeform 7">
            <a:extLst>
              <a:ext uri="{FF2B5EF4-FFF2-40B4-BE49-F238E27FC236}">
                <a16:creationId xmlns:a16="http://schemas.microsoft.com/office/drawing/2014/main" id="{A5865637-C91A-5633-F18F-D23CFCA94330}"/>
              </a:ext>
            </a:extLst>
          </p:cNvPr>
          <p:cNvSpPr/>
          <p:nvPr/>
        </p:nvSpPr>
        <p:spPr>
          <a:xfrm rot="-5400000">
            <a:off x="16998424" y="7200114"/>
            <a:ext cx="1254451" cy="2211372"/>
          </a:xfrm>
          <a:custGeom>
            <a:avLst/>
            <a:gdLst/>
            <a:ahLst/>
            <a:cxnLst/>
            <a:rect l="l" t="t" r="r" b="b"/>
            <a:pathLst>
              <a:path w="1254451" h="2211372">
                <a:moveTo>
                  <a:pt x="0" y="0"/>
                </a:moveTo>
                <a:lnTo>
                  <a:pt x="1254451" y="0"/>
                </a:lnTo>
                <a:lnTo>
                  <a:pt x="1254451" y="2211372"/>
                </a:lnTo>
                <a:lnTo>
                  <a:pt x="0" y="2211372"/>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fr-FR"/>
          </a:p>
        </p:txBody>
      </p:sp>
      <p:sp>
        <p:nvSpPr>
          <p:cNvPr id="8" name="Freeform 8">
            <a:extLst>
              <a:ext uri="{FF2B5EF4-FFF2-40B4-BE49-F238E27FC236}">
                <a16:creationId xmlns:a16="http://schemas.microsoft.com/office/drawing/2014/main" id="{EEC0B34F-2FC4-A984-3DE4-E4DAE8B31D22}"/>
              </a:ext>
            </a:extLst>
          </p:cNvPr>
          <p:cNvSpPr/>
          <p:nvPr/>
        </p:nvSpPr>
        <p:spPr>
          <a:xfrm>
            <a:off x="3683693" y="-3086100"/>
            <a:ext cx="6211019" cy="4114800"/>
          </a:xfrm>
          <a:custGeom>
            <a:avLst/>
            <a:gdLst/>
            <a:ahLst/>
            <a:cxnLst/>
            <a:rect l="l" t="t" r="r" b="b"/>
            <a:pathLst>
              <a:path w="6211019" h="4114800">
                <a:moveTo>
                  <a:pt x="0" y="0"/>
                </a:moveTo>
                <a:lnTo>
                  <a:pt x="6211019" y="0"/>
                </a:lnTo>
                <a:lnTo>
                  <a:pt x="621101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fr-FR"/>
          </a:p>
        </p:txBody>
      </p:sp>
      <p:sp>
        <p:nvSpPr>
          <p:cNvPr id="10" name="TextBox 10">
            <a:extLst>
              <a:ext uri="{FF2B5EF4-FFF2-40B4-BE49-F238E27FC236}">
                <a16:creationId xmlns:a16="http://schemas.microsoft.com/office/drawing/2014/main" id="{CB7F12EC-A3DE-6D6C-98D0-376A16BE5323}"/>
              </a:ext>
            </a:extLst>
          </p:cNvPr>
          <p:cNvSpPr txBox="1"/>
          <p:nvPr/>
        </p:nvSpPr>
        <p:spPr>
          <a:xfrm>
            <a:off x="5257468" y="2026503"/>
            <a:ext cx="12333545" cy="1661993"/>
          </a:xfrm>
          <a:prstGeom prst="rect">
            <a:avLst/>
          </a:prstGeom>
        </p:spPr>
        <p:txBody>
          <a:bodyPr wrap="square" lIns="0" tIns="0" rIns="0" bIns="0" rtlCol="0" anchor="t">
            <a:spAutoFit/>
          </a:bodyPr>
          <a:lstStyle/>
          <a:p>
            <a:pPr algn="r"/>
            <a:r>
              <a:rPr lang="fr-CA" sz="5400" b="1" spc="300" noProof="1">
                <a:solidFill>
                  <a:srgbClr val="5C745C"/>
                </a:solidFill>
                <a:latin typeface="TT Lovelies Script"/>
                <a:ea typeface="TT Lovelies Script"/>
                <a:cs typeface="TT Lovelies Script"/>
                <a:sym typeface="TT Lovelies Script"/>
              </a:rPr>
              <a:t>Être un membre de l’entourage en troubles concomitants…</a:t>
            </a:r>
          </a:p>
        </p:txBody>
      </p:sp>
      <p:sp>
        <p:nvSpPr>
          <p:cNvPr id="11" name="TextBox 11">
            <a:extLst>
              <a:ext uri="{FF2B5EF4-FFF2-40B4-BE49-F238E27FC236}">
                <a16:creationId xmlns:a16="http://schemas.microsoft.com/office/drawing/2014/main" id="{DA59A175-15B5-A329-1279-B4C6431FFC7F}"/>
              </a:ext>
            </a:extLst>
          </p:cNvPr>
          <p:cNvSpPr txBox="1"/>
          <p:nvPr/>
        </p:nvSpPr>
        <p:spPr>
          <a:xfrm>
            <a:off x="990600" y="3656505"/>
            <a:ext cx="15011401" cy="5468805"/>
          </a:xfrm>
          <a:prstGeom prst="rect">
            <a:avLst/>
          </a:prstGeom>
        </p:spPr>
        <p:txBody>
          <a:bodyPr wrap="square" lIns="0" tIns="0" rIns="0" bIns="0" rtlCol="0" anchor="t">
            <a:spAutoFit/>
          </a:bodyPr>
          <a:lstStyle/>
          <a:p>
            <a:pPr marL="571500" indent="-571500" algn="l">
              <a:lnSpc>
                <a:spcPts val="3900"/>
              </a:lnSpc>
              <a:spcAft>
                <a:spcPts val="1200"/>
              </a:spcAft>
              <a:buFont typeface="Wingdings" pitchFamily="2" charset="2"/>
              <a:buChar char="ü"/>
            </a:pPr>
            <a:r>
              <a:rPr lang="fr-CA" sz="4400" spc="30" noProof="1">
                <a:solidFill>
                  <a:srgbClr val="141724"/>
                </a:solidFill>
                <a:latin typeface="MuktaMahee Bold"/>
                <a:ea typeface="MuktaMahee Bold"/>
                <a:cs typeface="MuktaMahee Bold"/>
                <a:sym typeface="Mukta Mahee"/>
              </a:rPr>
              <a:t>Limite le temps pour soi…</a:t>
            </a:r>
          </a:p>
          <a:p>
            <a:pPr marL="571500" indent="-571500" algn="l">
              <a:lnSpc>
                <a:spcPts val="3900"/>
              </a:lnSpc>
              <a:spcAft>
                <a:spcPts val="1200"/>
              </a:spcAft>
              <a:buFont typeface="Wingdings" pitchFamily="2" charset="2"/>
              <a:buChar char="ü"/>
            </a:pPr>
            <a:r>
              <a:rPr lang="fr-CA" sz="4400" spc="30" noProof="1">
                <a:solidFill>
                  <a:srgbClr val="141724"/>
                </a:solidFill>
                <a:latin typeface="MuktaMahee Bold"/>
                <a:ea typeface="MuktaMahee Bold"/>
                <a:cs typeface="MuktaMahee Bold"/>
                <a:sym typeface="Mukta Mahee"/>
              </a:rPr>
              <a:t>Apporte un sentiment d’isolement…</a:t>
            </a:r>
          </a:p>
          <a:p>
            <a:pPr marL="571500" indent="-571500" algn="l">
              <a:lnSpc>
                <a:spcPts val="3900"/>
              </a:lnSpc>
              <a:spcAft>
                <a:spcPts val="1200"/>
              </a:spcAft>
              <a:buFont typeface="Wingdings" pitchFamily="2" charset="2"/>
              <a:buChar char="ü"/>
            </a:pPr>
            <a:r>
              <a:rPr lang="fr-CA" sz="4400" spc="30" noProof="1">
                <a:solidFill>
                  <a:srgbClr val="141724"/>
                </a:solidFill>
                <a:latin typeface="MuktaMahee Bold"/>
                <a:ea typeface="MuktaMahee Bold"/>
                <a:cs typeface="MuktaMahee Bold"/>
                <a:sym typeface="Mukta Mahee"/>
              </a:rPr>
              <a:t>Augmente les impacts sur la santé physique et psychologique…</a:t>
            </a:r>
          </a:p>
          <a:p>
            <a:pPr marL="571500" indent="-571500" algn="l">
              <a:lnSpc>
                <a:spcPts val="3900"/>
              </a:lnSpc>
              <a:spcAft>
                <a:spcPts val="1200"/>
              </a:spcAft>
              <a:buFont typeface="Wingdings" pitchFamily="2" charset="2"/>
              <a:buChar char="ü"/>
            </a:pPr>
            <a:endParaRPr lang="fr-CA" sz="4400" spc="30" noProof="1">
              <a:solidFill>
                <a:srgbClr val="141724"/>
              </a:solidFill>
              <a:latin typeface="MuktaMahee Bold"/>
              <a:ea typeface="MuktaMahee Bold"/>
              <a:cs typeface="MuktaMahee Bold"/>
              <a:sym typeface="Mukta Mahee"/>
            </a:endParaRPr>
          </a:p>
          <a:p>
            <a:pPr marL="571500" indent="-571500">
              <a:lnSpc>
                <a:spcPts val="3900"/>
              </a:lnSpc>
              <a:spcAft>
                <a:spcPts val="1200"/>
              </a:spcAft>
              <a:buFont typeface="Wingdings" pitchFamily="2" charset="2"/>
              <a:buChar char="ü"/>
            </a:pPr>
            <a:r>
              <a:rPr lang="fr-CA" sz="4400" spc="30" noProof="1">
                <a:solidFill>
                  <a:srgbClr val="141724"/>
                </a:solidFill>
                <a:latin typeface="MuktaMahee Bold"/>
                <a:ea typeface="MuktaMahee Bold"/>
                <a:cs typeface="MuktaMahee Bold"/>
                <a:sym typeface="Mukta Mahee"/>
              </a:rPr>
              <a:t>C’est un rôle apprécié: valorise, utile, échanges mutuels…</a:t>
            </a:r>
          </a:p>
          <a:p>
            <a:pPr marL="571500" indent="-571500">
              <a:lnSpc>
                <a:spcPts val="3900"/>
              </a:lnSpc>
              <a:spcAft>
                <a:spcPts val="1200"/>
              </a:spcAft>
              <a:buFont typeface="Wingdings" pitchFamily="2" charset="2"/>
              <a:buChar char="ü"/>
            </a:pPr>
            <a:r>
              <a:rPr lang="fr-CA" sz="4400" spc="30" noProof="1">
                <a:solidFill>
                  <a:srgbClr val="141724"/>
                </a:solidFill>
                <a:latin typeface="MuktaMahee Bold"/>
                <a:ea typeface="MuktaMahee Bold"/>
                <a:cs typeface="MuktaMahee Bold"/>
                <a:sym typeface="Mukta Mahee"/>
              </a:rPr>
              <a:t>Peut influencer positivement le rétablissement…</a:t>
            </a:r>
          </a:p>
          <a:p>
            <a:pPr marL="571500" indent="-571500" algn="l">
              <a:lnSpc>
                <a:spcPts val="3900"/>
              </a:lnSpc>
              <a:spcAft>
                <a:spcPts val="1200"/>
              </a:spcAft>
              <a:buFont typeface="Wingdings" pitchFamily="2" charset="2"/>
              <a:buChar char="ü"/>
            </a:pPr>
            <a:r>
              <a:rPr lang="fr-CA" sz="4400" spc="30" noProof="1">
                <a:solidFill>
                  <a:srgbClr val="141724"/>
                </a:solidFill>
                <a:latin typeface="MuktaMahee Bold"/>
                <a:ea typeface="MuktaMahee Bold"/>
                <a:cs typeface="MuktaMahee Bold"/>
                <a:sym typeface="Mukta Mahee"/>
              </a:rPr>
              <a:t>Permet de développer des connaissances, des habiletés, de la résilience…</a:t>
            </a:r>
          </a:p>
        </p:txBody>
      </p:sp>
      <p:sp>
        <p:nvSpPr>
          <p:cNvPr id="12" name="TextBox 12">
            <a:extLst>
              <a:ext uri="{FF2B5EF4-FFF2-40B4-BE49-F238E27FC236}">
                <a16:creationId xmlns:a16="http://schemas.microsoft.com/office/drawing/2014/main" id="{F6C60DD9-D099-AEB8-1347-468484B75A16}"/>
              </a:ext>
            </a:extLst>
          </p:cNvPr>
          <p:cNvSpPr txBox="1"/>
          <p:nvPr/>
        </p:nvSpPr>
        <p:spPr>
          <a:xfrm>
            <a:off x="15540182" y="789305"/>
            <a:ext cx="1300018" cy="461665"/>
          </a:xfrm>
          <a:prstGeom prst="rect">
            <a:avLst/>
          </a:prstGeom>
        </p:spPr>
        <p:txBody>
          <a:bodyPr lIns="0" tIns="0" rIns="0" bIns="0" rtlCol="0" anchor="t">
            <a:spAutoFit/>
          </a:bodyPr>
          <a:lstStyle/>
          <a:p>
            <a:pPr algn="l">
              <a:lnSpc>
                <a:spcPts val="3640"/>
              </a:lnSpc>
            </a:pPr>
            <a:r>
              <a:rPr lang="en-US" sz="2800" spc="28" dirty="0">
                <a:solidFill>
                  <a:srgbClr val="141724"/>
                </a:solidFill>
                <a:latin typeface="MuktaMahee Bold"/>
                <a:ea typeface="MuktaMahee Bold"/>
                <a:cs typeface="MuktaMahee Bold"/>
                <a:sym typeface="Mukta Mahee"/>
              </a:rPr>
              <a:t>Page 06</a:t>
            </a:r>
          </a:p>
        </p:txBody>
      </p:sp>
      <p:sp>
        <p:nvSpPr>
          <p:cNvPr id="13" name="Freeform 13">
            <a:extLst>
              <a:ext uri="{FF2B5EF4-FFF2-40B4-BE49-F238E27FC236}">
                <a16:creationId xmlns:a16="http://schemas.microsoft.com/office/drawing/2014/main" id="{FAC3D5CE-5E6A-053F-2FD1-4A466255E38D}"/>
              </a:ext>
            </a:extLst>
          </p:cNvPr>
          <p:cNvSpPr/>
          <p:nvPr/>
        </p:nvSpPr>
        <p:spPr>
          <a:xfrm rot="573715">
            <a:off x="6830576" y="-1289923"/>
            <a:ext cx="2167940" cy="2323044"/>
          </a:xfrm>
          <a:custGeom>
            <a:avLst/>
            <a:gdLst/>
            <a:ahLst/>
            <a:cxnLst/>
            <a:rect l="l" t="t" r="r" b="b"/>
            <a:pathLst>
              <a:path w="2167940" h="2323044">
                <a:moveTo>
                  <a:pt x="0" y="0"/>
                </a:moveTo>
                <a:lnTo>
                  <a:pt x="2167940" y="0"/>
                </a:lnTo>
                <a:lnTo>
                  <a:pt x="2167940" y="2323044"/>
                </a:lnTo>
                <a:lnTo>
                  <a:pt x="0" y="232304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fr-FR"/>
          </a:p>
        </p:txBody>
      </p:sp>
      <p:sp>
        <p:nvSpPr>
          <p:cNvPr id="15" name="ZoneTexte 14">
            <a:extLst>
              <a:ext uri="{FF2B5EF4-FFF2-40B4-BE49-F238E27FC236}">
                <a16:creationId xmlns:a16="http://schemas.microsoft.com/office/drawing/2014/main" id="{83BF64DD-3E6C-37BF-5E8A-1B3F31037EA1}"/>
              </a:ext>
            </a:extLst>
          </p:cNvPr>
          <p:cNvSpPr txBox="1"/>
          <p:nvPr/>
        </p:nvSpPr>
        <p:spPr>
          <a:xfrm>
            <a:off x="1638299" y="9250421"/>
            <a:ext cx="12915901" cy="923330"/>
          </a:xfrm>
          <a:prstGeom prst="rect">
            <a:avLst/>
          </a:prstGeom>
          <a:noFill/>
        </p:spPr>
        <p:txBody>
          <a:bodyPr wrap="square" rtlCol="0">
            <a:spAutoFit/>
          </a:bodyPr>
          <a:lstStyle/>
          <a:p>
            <a:r>
              <a:rPr lang="fr-CA" dirty="0"/>
              <a:t>(</a:t>
            </a:r>
            <a:r>
              <a:rPr lang="fr-CA" dirty="0" err="1"/>
              <a:t>Maisto</a:t>
            </a:r>
            <a:r>
              <a:rPr lang="fr-CA" dirty="0"/>
              <a:t> et al., 1999; </a:t>
            </a:r>
            <a:r>
              <a:rPr lang="fr-CA" dirty="0" err="1"/>
              <a:t>Rebgetz</a:t>
            </a:r>
            <a:r>
              <a:rPr lang="fr-CA" dirty="0"/>
              <a:t> et al., 2016; Tracy &amp; </a:t>
            </a:r>
            <a:r>
              <a:rPr lang="fr-CA" dirty="0" err="1"/>
              <a:t>Biegel</a:t>
            </a:r>
            <a:r>
              <a:rPr lang="fr-CA" dirty="0"/>
              <a:t>, 2006; </a:t>
            </a:r>
            <a:r>
              <a:rPr lang="fr-CA" dirty="0" err="1"/>
              <a:t>Huguelet</a:t>
            </a:r>
            <a:r>
              <a:rPr lang="fr-CA" dirty="0"/>
              <a:t> et al., 2012; </a:t>
            </a:r>
            <a:r>
              <a:rPr lang="fr-CA" dirty="0" err="1"/>
              <a:t>Schofield</a:t>
            </a:r>
            <a:r>
              <a:rPr lang="fr-CA" dirty="0"/>
              <a:t> et al., 2001b; </a:t>
            </a:r>
            <a:r>
              <a:rPr lang="fr-CA" dirty="0" err="1"/>
              <a:t>Smithnaraseth</a:t>
            </a:r>
            <a:r>
              <a:rPr lang="fr-CA" dirty="0"/>
              <a:t> et al., 2020; </a:t>
            </a:r>
            <a:r>
              <a:rPr lang="fr-CA" dirty="0" err="1"/>
              <a:t>Barrowclough</a:t>
            </a:r>
            <a:r>
              <a:rPr lang="fr-CA" dirty="0"/>
              <a:t> et al., 2005; Chan, 2010; Corrigan et al., 2006; Jones et al., 2008; </a:t>
            </a:r>
            <a:r>
              <a:rPr lang="fr-CA" dirty="0" err="1"/>
              <a:t>Niv</a:t>
            </a:r>
            <a:r>
              <a:rPr lang="fr-CA" dirty="0"/>
              <a:t> et al., 2007; </a:t>
            </a:r>
            <a:r>
              <a:rPr lang="fr-CA" dirty="0" err="1"/>
              <a:t>Ong</a:t>
            </a:r>
            <a:r>
              <a:rPr lang="fr-CA" dirty="0"/>
              <a:t> et al., 2016; </a:t>
            </a:r>
            <a:r>
              <a:rPr lang="fr-CA" dirty="0" err="1"/>
              <a:t>Treanor</a:t>
            </a:r>
            <a:r>
              <a:rPr lang="fr-CA" dirty="0"/>
              <a:t> et al., 2013; Agrawal &amp; </a:t>
            </a:r>
            <a:r>
              <a:rPr lang="fr-CA" dirty="0" err="1"/>
              <a:t>Lynskey</a:t>
            </a:r>
            <a:r>
              <a:rPr lang="fr-CA" dirty="0"/>
              <a:t>, 2008; Labrum &amp; Solomon, 2018; </a:t>
            </a:r>
            <a:r>
              <a:rPr lang="fr-CA" dirty="0" err="1"/>
              <a:t>Koenders</a:t>
            </a:r>
            <a:r>
              <a:rPr lang="fr-CA" dirty="0"/>
              <a:t> et al., 2017; Drake et al., 2005; </a:t>
            </a:r>
            <a:r>
              <a:rPr lang="fr-CA" dirty="0" err="1"/>
              <a:t>Bremmers</a:t>
            </a:r>
            <a:r>
              <a:rPr lang="fr-CA" dirty="0"/>
              <a:t> et al., 2022)</a:t>
            </a:r>
          </a:p>
        </p:txBody>
      </p:sp>
    </p:spTree>
    <p:extLst>
      <p:ext uri="{BB962C8B-B14F-4D97-AF65-F5344CB8AC3E}">
        <p14:creationId xmlns:p14="http://schemas.microsoft.com/office/powerpoint/2010/main" val="341792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p:cNvGrpSpPr/>
        <p:nvPr/>
      </p:nvGrpSpPr>
      <p:grpSpPr>
        <a:xfrm>
          <a:off x="0" y="0"/>
          <a:ext cx="0" cy="0"/>
          <a:chOff x="0" y="0"/>
          <a:chExt cx="0" cy="0"/>
        </a:xfrm>
      </p:grpSpPr>
      <p:sp>
        <p:nvSpPr>
          <p:cNvPr id="2" name="AutoShape 2"/>
          <p:cNvSpPr/>
          <p:nvPr/>
        </p:nvSpPr>
        <p:spPr>
          <a:xfrm>
            <a:off x="2328718" y="7871394"/>
            <a:ext cx="890032" cy="0"/>
          </a:xfrm>
          <a:prstGeom prst="line">
            <a:avLst/>
          </a:prstGeom>
          <a:ln w="38100" cap="flat">
            <a:solidFill>
              <a:srgbClr val="F4DEB8"/>
            </a:solidFill>
            <a:prstDash val="solid"/>
            <a:headEnd type="none" w="sm" len="sm"/>
            <a:tailEnd type="none" w="sm" len="sm"/>
          </a:ln>
        </p:spPr>
        <p:txBody>
          <a:bodyPr/>
          <a:lstStyle/>
          <a:p>
            <a:endParaRPr lang="fr-FR"/>
          </a:p>
        </p:txBody>
      </p:sp>
      <p:grpSp>
        <p:nvGrpSpPr>
          <p:cNvPr id="3" name="Group 3"/>
          <p:cNvGrpSpPr/>
          <p:nvPr/>
        </p:nvGrpSpPr>
        <p:grpSpPr>
          <a:xfrm>
            <a:off x="12077337" y="372351"/>
            <a:ext cx="5876818" cy="1312697"/>
            <a:chOff x="0" y="0"/>
            <a:chExt cx="7835758" cy="1750263"/>
          </a:xfrm>
        </p:grpSpPr>
        <p:sp>
          <p:nvSpPr>
            <p:cNvPr id="4" name="Freeform 4"/>
            <p:cNvSpPr/>
            <p:nvPr/>
          </p:nvSpPr>
          <p:spPr>
            <a:xfrm>
              <a:off x="0" y="0"/>
              <a:ext cx="7835758" cy="1750263"/>
            </a:xfrm>
            <a:custGeom>
              <a:avLst/>
              <a:gdLst/>
              <a:ahLst/>
              <a:cxnLst/>
              <a:rect l="l" t="t" r="r" b="b"/>
              <a:pathLst>
                <a:path w="7835758" h="1750263">
                  <a:moveTo>
                    <a:pt x="0" y="0"/>
                  </a:moveTo>
                  <a:lnTo>
                    <a:pt x="7835758" y="0"/>
                  </a:lnTo>
                  <a:lnTo>
                    <a:pt x="7835758" y="1750263"/>
                  </a:lnTo>
                  <a:lnTo>
                    <a:pt x="0" y="1750263"/>
                  </a:lnTo>
                  <a:lnTo>
                    <a:pt x="0" y="0"/>
                  </a:lnTo>
                  <a:close/>
                </a:path>
              </a:pathLst>
            </a:custGeom>
            <a:blipFill>
              <a:blip r:embed="rId3">
                <a:extLst>
                  <a:ext uri="{96DAC541-7B7A-43D3-8B79-37D633B846F1}">
                    <asvg:svgBlip xmlns:asvg="http://schemas.microsoft.com/office/drawing/2016/SVG/main" r:embed="rId4"/>
                  </a:ext>
                </a:extLst>
              </a:blip>
              <a:stretch>
                <a:fillRect r="-24475"/>
              </a:stretch>
            </a:blipFill>
          </p:spPr>
          <p:txBody>
            <a:bodyPr/>
            <a:lstStyle/>
            <a:p>
              <a:endParaRPr lang="fr-CA" noProof="1"/>
            </a:p>
          </p:txBody>
        </p:sp>
        <p:sp>
          <p:nvSpPr>
            <p:cNvPr id="5" name="TextBox 5"/>
            <p:cNvSpPr txBox="1"/>
            <p:nvPr/>
          </p:nvSpPr>
          <p:spPr>
            <a:xfrm>
              <a:off x="1790557" y="283995"/>
              <a:ext cx="5752794" cy="1333699"/>
            </a:xfrm>
            <a:prstGeom prst="rect">
              <a:avLst/>
            </a:prstGeom>
          </p:spPr>
          <p:txBody>
            <a:bodyPr lIns="0" tIns="0" rIns="0" bIns="0" rtlCol="0" anchor="t">
              <a:spAutoFit/>
            </a:bodyPr>
            <a:lstStyle/>
            <a:p>
              <a:pPr algn="l">
                <a:lnSpc>
                  <a:spcPts val="3900"/>
                </a:lnSpc>
              </a:pPr>
              <a:r>
                <a:rPr lang="fr-CA" sz="3000" spc="30" noProof="1">
                  <a:solidFill>
                    <a:srgbClr val="141724"/>
                  </a:solidFill>
                  <a:latin typeface="MuktaMahee Bold"/>
                  <a:ea typeface="MuktaMahee Bold"/>
                  <a:cs typeface="MuktaMahee Bold"/>
                  <a:sym typeface="Mukta Mahee"/>
                </a:rPr>
                <a:t>Relevé de besoins ME PTP-TUS</a:t>
              </a:r>
            </a:p>
          </p:txBody>
        </p:sp>
      </p:grpSp>
      <p:grpSp>
        <p:nvGrpSpPr>
          <p:cNvPr id="6" name="Group 6"/>
          <p:cNvGrpSpPr/>
          <p:nvPr/>
        </p:nvGrpSpPr>
        <p:grpSpPr>
          <a:xfrm>
            <a:off x="10985459" y="1790700"/>
            <a:ext cx="5876818" cy="1312697"/>
            <a:chOff x="0" y="0"/>
            <a:chExt cx="7835758" cy="1750263"/>
          </a:xfrm>
        </p:grpSpPr>
        <p:sp>
          <p:nvSpPr>
            <p:cNvPr id="7" name="Freeform 7"/>
            <p:cNvSpPr/>
            <p:nvPr/>
          </p:nvSpPr>
          <p:spPr>
            <a:xfrm>
              <a:off x="0" y="0"/>
              <a:ext cx="7835758" cy="1750263"/>
            </a:xfrm>
            <a:custGeom>
              <a:avLst/>
              <a:gdLst/>
              <a:ahLst/>
              <a:cxnLst/>
              <a:rect l="l" t="t" r="r" b="b"/>
              <a:pathLst>
                <a:path w="7835758" h="1750263">
                  <a:moveTo>
                    <a:pt x="0" y="0"/>
                  </a:moveTo>
                  <a:lnTo>
                    <a:pt x="7835758" y="0"/>
                  </a:lnTo>
                  <a:lnTo>
                    <a:pt x="7835758" y="1750263"/>
                  </a:lnTo>
                  <a:lnTo>
                    <a:pt x="0" y="1750263"/>
                  </a:lnTo>
                  <a:lnTo>
                    <a:pt x="0" y="0"/>
                  </a:lnTo>
                  <a:close/>
                </a:path>
              </a:pathLst>
            </a:custGeom>
            <a:blipFill>
              <a:blip r:embed="rId5">
                <a:extLst>
                  <a:ext uri="{96DAC541-7B7A-43D3-8B79-37D633B846F1}">
                    <asvg:svgBlip xmlns:asvg="http://schemas.microsoft.com/office/drawing/2016/SVG/main" r:embed="rId6"/>
                  </a:ext>
                </a:extLst>
              </a:blip>
              <a:stretch>
                <a:fillRect r="-24475"/>
              </a:stretch>
            </a:blipFill>
          </p:spPr>
          <p:txBody>
            <a:bodyPr/>
            <a:lstStyle/>
            <a:p>
              <a:endParaRPr lang="fr-CA" noProof="1"/>
            </a:p>
          </p:txBody>
        </p:sp>
        <p:sp>
          <p:nvSpPr>
            <p:cNvPr id="8" name="TextBox 8"/>
            <p:cNvSpPr txBox="1"/>
            <p:nvPr/>
          </p:nvSpPr>
          <p:spPr>
            <a:xfrm>
              <a:off x="1856199" y="565896"/>
              <a:ext cx="5752794" cy="666849"/>
            </a:xfrm>
            <a:prstGeom prst="rect">
              <a:avLst/>
            </a:prstGeom>
          </p:spPr>
          <p:txBody>
            <a:bodyPr lIns="0" tIns="0" rIns="0" bIns="0" rtlCol="0" anchor="t">
              <a:spAutoFit/>
            </a:bodyPr>
            <a:lstStyle/>
            <a:p>
              <a:pPr algn="l">
                <a:lnSpc>
                  <a:spcPts val="3900"/>
                </a:lnSpc>
              </a:pPr>
              <a:r>
                <a:rPr lang="fr-CA" sz="3000" spc="30" noProof="1">
                  <a:solidFill>
                    <a:srgbClr val="141724"/>
                  </a:solidFill>
                  <a:latin typeface="MuktaMahee Bold"/>
                  <a:ea typeface="MuktaMahee Bold"/>
                  <a:cs typeface="MuktaMahee Bold"/>
                  <a:sym typeface="Mukta Mahee"/>
                </a:rPr>
                <a:t>Coconstruction RECAPS</a:t>
              </a:r>
            </a:p>
          </p:txBody>
        </p:sp>
      </p:grpSp>
      <p:grpSp>
        <p:nvGrpSpPr>
          <p:cNvPr id="9" name="Group 9"/>
          <p:cNvGrpSpPr/>
          <p:nvPr/>
        </p:nvGrpSpPr>
        <p:grpSpPr>
          <a:xfrm>
            <a:off x="9570594" y="3162300"/>
            <a:ext cx="5876818" cy="1312697"/>
            <a:chOff x="0" y="0"/>
            <a:chExt cx="7835758" cy="1750263"/>
          </a:xfrm>
        </p:grpSpPr>
        <p:sp>
          <p:nvSpPr>
            <p:cNvPr id="10" name="Freeform 10"/>
            <p:cNvSpPr/>
            <p:nvPr/>
          </p:nvSpPr>
          <p:spPr>
            <a:xfrm>
              <a:off x="0" y="0"/>
              <a:ext cx="7835758" cy="1750263"/>
            </a:xfrm>
            <a:custGeom>
              <a:avLst/>
              <a:gdLst/>
              <a:ahLst/>
              <a:cxnLst/>
              <a:rect l="l" t="t" r="r" b="b"/>
              <a:pathLst>
                <a:path w="7835758" h="1750263">
                  <a:moveTo>
                    <a:pt x="0" y="0"/>
                  </a:moveTo>
                  <a:lnTo>
                    <a:pt x="7835758" y="0"/>
                  </a:lnTo>
                  <a:lnTo>
                    <a:pt x="7835758" y="1750263"/>
                  </a:lnTo>
                  <a:lnTo>
                    <a:pt x="0" y="1750263"/>
                  </a:lnTo>
                  <a:lnTo>
                    <a:pt x="0" y="0"/>
                  </a:lnTo>
                  <a:close/>
                </a:path>
              </a:pathLst>
            </a:custGeom>
            <a:blipFill>
              <a:blip r:embed="rId3">
                <a:extLst>
                  <a:ext uri="{96DAC541-7B7A-43D3-8B79-37D633B846F1}">
                    <asvg:svgBlip xmlns:asvg="http://schemas.microsoft.com/office/drawing/2016/SVG/main" r:embed="rId4"/>
                  </a:ext>
                </a:extLst>
              </a:blip>
              <a:stretch>
                <a:fillRect r="-24475"/>
              </a:stretch>
            </a:blipFill>
          </p:spPr>
          <p:txBody>
            <a:bodyPr/>
            <a:lstStyle/>
            <a:p>
              <a:endParaRPr lang="fr-CA" noProof="1"/>
            </a:p>
          </p:txBody>
        </p:sp>
        <p:sp>
          <p:nvSpPr>
            <p:cNvPr id="11" name="TextBox 11"/>
            <p:cNvSpPr txBox="1"/>
            <p:nvPr/>
          </p:nvSpPr>
          <p:spPr>
            <a:xfrm>
              <a:off x="1921839" y="332121"/>
              <a:ext cx="5752794" cy="1333699"/>
            </a:xfrm>
            <a:prstGeom prst="rect">
              <a:avLst/>
            </a:prstGeom>
          </p:spPr>
          <p:txBody>
            <a:bodyPr lIns="0" tIns="0" rIns="0" bIns="0" rtlCol="0" anchor="t">
              <a:spAutoFit/>
            </a:bodyPr>
            <a:lstStyle/>
            <a:p>
              <a:pPr algn="l">
                <a:lnSpc>
                  <a:spcPts val="3900"/>
                </a:lnSpc>
              </a:pPr>
              <a:r>
                <a:rPr lang="fr-CA" sz="3000" spc="30" noProof="1">
                  <a:solidFill>
                    <a:srgbClr val="141724"/>
                  </a:solidFill>
                  <a:latin typeface="MuktaMahee Bold"/>
                  <a:ea typeface="MuktaMahee Bold"/>
                  <a:cs typeface="MuktaMahee Bold"/>
                  <a:sym typeface="Mukta Mahee"/>
                </a:rPr>
                <a:t>Évaluation implantation RECAPS</a:t>
              </a:r>
            </a:p>
          </p:txBody>
        </p:sp>
      </p:grpSp>
      <p:sp>
        <p:nvSpPr>
          <p:cNvPr id="13" name="Freeform 13"/>
          <p:cNvSpPr/>
          <p:nvPr/>
        </p:nvSpPr>
        <p:spPr>
          <a:xfrm>
            <a:off x="8194408" y="4592803"/>
            <a:ext cx="5876818" cy="1312697"/>
          </a:xfrm>
          <a:custGeom>
            <a:avLst/>
            <a:gdLst/>
            <a:ahLst/>
            <a:cxnLst/>
            <a:rect l="l" t="t" r="r" b="b"/>
            <a:pathLst>
              <a:path w="7835758" h="1750263">
                <a:moveTo>
                  <a:pt x="0" y="0"/>
                </a:moveTo>
                <a:lnTo>
                  <a:pt x="7835758" y="0"/>
                </a:lnTo>
                <a:lnTo>
                  <a:pt x="7835758" y="1750263"/>
                </a:lnTo>
                <a:lnTo>
                  <a:pt x="0" y="1750263"/>
                </a:lnTo>
                <a:lnTo>
                  <a:pt x="0" y="0"/>
                </a:lnTo>
                <a:close/>
              </a:path>
            </a:pathLst>
          </a:custGeom>
          <a:blipFill>
            <a:blip r:embed="rId5">
              <a:extLst>
                <a:ext uri="{96DAC541-7B7A-43D3-8B79-37D633B846F1}">
                  <asvg:svgBlip xmlns:asvg="http://schemas.microsoft.com/office/drawing/2016/SVG/main" r:embed="rId6"/>
                </a:ext>
              </a:extLst>
            </a:blip>
            <a:stretch>
              <a:fillRect r="-24475"/>
            </a:stretch>
          </a:blipFill>
        </p:spPr>
        <p:txBody>
          <a:bodyPr/>
          <a:lstStyle/>
          <a:p>
            <a:endParaRPr lang="fr-CA" noProof="1"/>
          </a:p>
        </p:txBody>
      </p:sp>
      <p:sp>
        <p:nvSpPr>
          <p:cNvPr id="15" name="Freeform 15"/>
          <p:cNvSpPr/>
          <p:nvPr/>
        </p:nvSpPr>
        <p:spPr>
          <a:xfrm rot="-2091247">
            <a:off x="14930914" y="7577112"/>
            <a:ext cx="4656771" cy="4580570"/>
          </a:xfrm>
          <a:custGeom>
            <a:avLst/>
            <a:gdLst/>
            <a:ahLst/>
            <a:cxnLst/>
            <a:rect l="l" t="t" r="r" b="b"/>
            <a:pathLst>
              <a:path w="4656771" h="4580570">
                <a:moveTo>
                  <a:pt x="0" y="0"/>
                </a:moveTo>
                <a:lnTo>
                  <a:pt x="4656772" y="0"/>
                </a:lnTo>
                <a:lnTo>
                  <a:pt x="4656772" y="4580570"/>
                </a:lnTo>
                <a:lnTo>
                  <a:pt x="0" y="4580570"/>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fr-FR"/>
          </a:p>
        </p:txBody>
      </p:sp>
      <p:sp>
        <p:nvSpPr>
          <p:cNvPr id="16" name="Freeform 16"/>
          <p:cNvSpPr/>
          <p:nvPr/>
        </p:nvSpPr>
        <p:spPr>
          <a:xfrm>
            <a:off x="4924929" y="-3372953"/>
            <a:ext cx="7377570" cy="4887640"/>
          </a:xfrm>
          <a:custGeom>
            <a:avLst/>
            <a:gdLst/>
            <a:ahLst/>
            <a:cxnLst/>
            <a:rect l="l" t="t" r="r" b="b"/>
            <a:pathLst>
              <a:path w="7377570" h="4887640">
                <a:moveTo>
                  <a:pt x="0" y="0"/>
                </a:moveTo>
                <a:lnTo>
                  <a:pt x="7377570" y="0"/>
                </a:lnTo>
                <a:lnTo>
                  <a:pt x="7377570" y="4887640"/>
                </a:lnTo>
                <a:lnTo>
                  <a:pt x="0" y="4887640"/>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fr-FR"/>
          </a:p>
        </p:txBody>
      </p:sp>
      <p:sp>
        <p:nvSpPr>
          <p:cNvPr id="17" name="TextBox 17"/>
          <p:cNvSpPr txBox="1"/>
          <p:nvPr/>
        </p:nvSpPr>
        <p:spPr>
          <a:xfrm>
            <a:off x="1028700" y="1905212"/>
            <a:ext cx="7792458" cy="2162130"/>
          </a:xfrm>
          <a:prstGeom prst="rect">
            <a:avLst/>
          </a:prstGeom>
        </p:spPr>
        <p:txBody>
          <a:bodyPr lIns="0" tIns="0" rIns="0" bIns="0" rtlCol="0" anchor="t">
            <a:spAutoFit/>
          </a:bodyPr>
          <a:lstStyle/>
          <a:p>
            <a:pPr marL="0" lvl="0" indent="0" algn="l">
              <a:lnSpc>
                <a:spcPts val="8759"/>
              </a:lnSpc>
              <a:spcBef>
                <a:spcPct val="0"/>
              </a:spcBef>
            </a:pPr>
            <a:r>
              <a:rPr lang="fr-CA" sz="7299" b="1" u="none" strike="noStrike" noProof="1">
                <a:solidFill>
                  <a:srgbClr val="353C59"/>
                </a:solidFill>
                <a:latin typeface="Cy Grotesk Wide Semi-Bold"/>
                <a:ea typeface="Cy Grotesk Wide Semi-Bold"/>
                <a:cs typeface="Cy Grotesk Wide Semi-Bold"/>
                <a:sym typeface="Cy Grotesk Wide Semi-Bold"/>
              </a:rPr>
              <a:t>Quelques projets…</a:t>
            </a:r>
          </a:p>
        </p:txBody>
      </p:sp>
      <p:sp>
        <p:nvSpPr>
          <p:cNvPr id="19" name="TextBox 19"/>
          <p:cNvSpPr txBox="1"/>
          <p:nvPr/>
        </p:nvSpPr>
        <p:spPr>
          <a:xfrm>
            <a:off x="1028700" y="7631999"/>
            <a:ext cx="1300018" cy="461665"/>
          </a:xfrm>
          <a:prstGeom prst="rect">
            <a:avLst/>
          </a:prstGeom>
        </p:spPr>
        <p:txBody>
          <a:bodyPr lIns="0" tIns="0" rIns="0" bIns="0" rtlCol="0" anchor="t">
            <a:spAutoFit/>
          </a:bodyPr>
          <a:lstStyle/>
          <a:p>
            <a:pPr algn="l">
              <a:lnSpc>
                <a:spcPts val="3640"/>
              </a:lnSpc>
            </a:pPr>
            <a:r>
              <a:rPr lang="en-US" sz="2800" spc="28" dirty="0">
                <a:solidFill>
                  <a:srgbClr val="141724"/>
                </a:solidFill>
                <a:latin typeface="MuktaMahee Bold"/>
                <a:ea typeface="MuktaMahee Bold"/>
                <a:cs typeface="MuktaMahee Bold"/>
                <a:sym typeface="Mukta Mahee"/>
              </a:rPr>
              <a:t>Page 07</a:t>
            </a:r>
          </a:p>
        </p:txBody>
      </p:sp>
      <p:sp>
        <p:nvSpPr>
          <p:cNvPr id="20" name="Freeform 20"/>
          <p:cNvSpPr/>
          <p:nvPr/>
        </p:nvSpPr>
        <p:spPr>
          <a:xfrm rot="-220786">
            <a:off x="4748645" y="-1361519"/>
            <a:ext cx="2167940" cy="2323044"/>
          </a:xfrm>
          <a:custGeom>
            <a:avLst/>
            <a:gdLst/>
            <a:ahLst/>
            <a:cxnLst/>
            <a:rect l="l" t="t" r="r" b="b"/>
            <a:pathLst>
              <a:path w="2167940" h="2323044">
                <a:moveTo>
                  <a:pt x="0" y="0"/>
                </a:moveTo>
                <a:lnTo>
                  <a:pt x="2167939" y="0"/>
                </a:lnTo>
                <a:lnTo>
                  <a:pt x="2167939" y="2323044"/>
                </a:lnTo>
                <a:lnTo>
                  <a:pt x="0" y="2323044"/>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fr-FR"/>
          </a:p>
        </p:txBody>
      </p:sp>
      <p:sp>
        <p:nvSpPr>
          <p:cNvPr id="21" name="TextBox 5">
            <a:extLst>
              <a:ext uri="{FF2B5EF4-FFF2-40B4-BE49-F238E27FC236}">
                <a16:creationId xmlns:a16="http://schemas.microsoft.com/office/drawing/2014/main" id="{45FA8BFC-9075-68A2-8A4D-F68E28BBA774}"/>
              </a:ext>
            </a:extLst>
          </p:cNvPr>
          <p:cNvSpPr txBox="1"/>
          <p:nvPr/>
        </p:nvSpPr>
        <p:spPr>
          <a:xfrm>
            <a:off x="9609273" y="4838700"/>
            <a:ext cx="4314595" cy="1000274"/>
          </a:xfrm>
          <a:prstGeom prst="rect">
            <a:avLst/>
          </a:prstGeom>
        </p:spPr>
        <p:txBody>
          <a:bodyPr lIns="0" tIns="0" rIns="0" bIns="0" rtlCol="0" anchor="t">
            <a:spAutoFit/>
          </a:bodyPr>
          <a:lstStyle/>
          <a:p>
            <a:pPr algn="l">
              <a:lnSpc>
                <a:spcPts val="3900"/>
              </a:lnSpc>
            </a:pPr>
            <a:r>
              <a:rPr lang="fr-CA" sz="3000" spc="30" noProof="1">
                <a:solidFill>
                  <a:srgbClr val="141724"/>
                </a:solidFill>
                <a:latin typeface="MuktaMahee Bold"/>
                <a:ea typeface="MuktaMahee Bold"/>
                <a:cs typeface="MuktaMahee Bold"/>
                <a:sym typeface="Mukta Mahee"/>
              </a:rPr>
              <a:t>Relevé de besoins ME troubles concomitants</a:t>
            </a:r>
          </a:p>
        </p:txBody>
      </p:sp>
      <p:grpSp>
        <p:nvGrpSpPr>
          <p:cNvPr id="23" name="Group 9">
            <a:extLst>
              <a:ext uri="{FF2B5EF4-FFF2-40B4-BE49-F238E27FC236}">
                <a16:creationId xmlns:a16="http://schemas.microsoft.com/office/drawing/2014/main" id="{87E2A421-DB63-3F8C-09C9-497440EAD45D}"/>
              </a:ext>
            </a:extLst>
          </p:cNvPr>
          <p:cNvGrpSpPr/>
          <p:nvPr/>
        </p:nvGrpSpPr>
        <p:grpSpPr>
          <a:xfrm>
            <a:off x="7129045" y="5981700"/>
            <a:ext cx="5876818" cy="1312697"/>
            <a:chOff x="0" y="0"/>
            <a:chExt cx="7835758" cy="1750263"/>
          </a:xfrm>
        </p:grpSpPr>
        <p:sp>
          <p:nvSpPr>
            <p:cNvPr id="24" name="Freeform 10">
              <a:extLst>
                <a:ext uri="{FF2B5EF4-FFF2-40B4-BE49-F238E27FC236}">
                  <a16:creationId xmlns:a16="http://schemas.microsoft.com/office/drawing/2014/main" id="{C61F34B4-7C54-28AA-484C-DD0091865776}"/>
                </a:ext>
              </a:extLst>
            </p:cNvPr>
            <p:cNvSpPr/>
            <p:nvPr/>
          </p:nvSpPr>
          <p:spPr>
            <a:xfrm>
              <a:off x="0" y="0"/>
              <a:ext cx="7835758" cy="1750263"/>
            </a:xfrm>
            <a:custGeom>
              <a:avLst/>
              <a:gdLst/>
              <a:ahLst/>
              <a:cxnLst/>
              <a:rect l="l" t="t" r="r" b="b"/>
              <a:pathLst>
                <a:path w="7835758" h="1750263">
                  <a:moveTo>
                    <a:pt x="0" y="0"/>
                  </a:moveTo>
                  <a:lnTo>
                    <a:pt x="7835758" y="0"/>
                  </a:lnTo>
                  <a:lnTo>
                    <a:pt x="7835758" y="1750263"/>
                  </a:lnTo>
                  <a:lnTo>
                    <a:pt x="0" y="1750263"/>
                  </a:lnTo>
                  <a:lnTo>
                    <a:pt x="0" y="0"/>
                  </a:lnTo>
                  <a:close/>
                </a:path>
              </a:pathLst>
            </a:custGeom>
            <a:blipFill>
              <a:blip r:embed="rId3">
                <a:extLst>
                  <a:ext uri="{96DAC541-7B7A-43D3-8B79-37D633B846F1}">
                    <asvg:svgBlip xmlns:asvg="http://schemas.microsoft.com/office/drawing/2016/SVG/main" r:embed="rId4"/>
                  </a:ext>
                </a:extLst>
              </a:blip>
              <a:stretch>
                <a:fillRect r="-24475"/>
              </a:stretch>
            </a:blipFill>
          </p:spPr>
          <p:txBody>
            <a:bodyPr/>
            <a:lstStyle/>
            <a:p>
              <a:endParaRPr lang="fr-CA" noProof="1"/>
            </a:p>
          </p:txBody>
        </p:sp>
        <p:sp>
          <p:nvSpPr>
            <p:cNvPr id="25" name="TextBox 11">
              <a:extLst>
                <a:ext uri="{FF2B5EF4-FFF2-40B4-BE49-F238E27FC236}">
                  <a16:creationId xmlns:a16="http://schemas.microsoft.com/office/drawing/2014/main" id="{94990B16-E191-2AB9-F401-597ED945F0EC}"/>
                </a:ext>
              </a:extLst>
            </p:cNvPr>
            <p:cNvSpPr txBox="1"/>
            <p:nvPr/>
          </p:nvSpPr>
          <p:spPr>
            <a:xfrm>
              <a:off x="1979559" y="203200"/>
              <a:ext cx="5752794" cy="1333699"/>
            </a:xfrm>
            <a:prstGeom prst="rect">
              <a:avLst/>
            </a:prstGeom>
          </p:spPr>
          <p:txBody>
            <a:bodyPr lIns="0" tIns="0" rIns="0" bIns="0" rtlCol="0" anchor="t">
              <a:spAutoFit/>
            </a:bodyPr>
            <a:lstStyle/>
            <a:p>
              <a:pPr algn="l">
                <a:lnSpc>
                  <a:spcPts val="3900"/>
                </a:lnSpc>
              </a:pPr>
              <a:r>
                <a:rPr lang="fr-CA" sz="3000" spc="30" noProof="1">
                  <a:solidFill>
                    <a:srgbClr val="141724"/>
                  </a:solidFill>
                  <a:latin typeface="MuktaMahee Bold"/>
                  <a:ea typeface="MuktaMahee Bold"/>
                  <a:cs typeface="MuktaMahee Bold"/>
                  <a:sym typeface="Mukta Mahee"/>
                </a:rPr>
                <a:t>Évolution et prévalence des besoins ME PTP-TUS</a:t>
              </a:r>
            </a:p>
          </p:txBody>
        </p:sp>
      </p:grpSp>
      <p:sp>
        <p:nvSpPr>
          <p:cNvPr id="26" name="Freeform 13">
            <a:extLst>
              <a:ext uri="{FF2B5EF4-FFF2-40B4-BE49-F238E27FC236}">
                <a16:creationId xmlns:a16="http://schemas.microsoft.com/office/drawing/2014/main" id="{C2A2A5A2-2ED1-42FA-5BAD-85A5F99E5D8A}"/>
              </a:ext>
            </a:extLst>
          </p:cNvPr>
          <p:cNvSpPr/>
          <p:nvPr/>
        </p:nvSpPr>
        <p:spPr>
          <a:xfrm>
            <a:off x="5714999" y="7353300"/>
            <a:ext cx="6439137" cy="1312697"/>
          </a:xfrm>
          <a:custGeom>
            <a:avLst/>
            <a:gdLst/>
            <a:ahLst/>
            <a:cxnLst/>
            <a:rect l="l" t="t" r="r" b="b"/>
            <a:pathLst>
              <a:path w="7835758" h="1750263">
                <a:moveTo>
                  <a:pt x="0" y="0"/>
                </a:moveTo>
                <a:lnTo>
                  <a:pt x="7835758" y="0"/>
                </a:lnTo>
                <a:lnTo>
                  <a:pt x="7835758" y="1750263"/>
                </a:lnTo>
                <a:lnTo>
                  <a:pt x="0" y="1750263"/>
                </a:lnTo>
                <a:lnTo>
                  <a:pt x="0" y="0"/>
                </a:lnTo>
                <a:close/>
              </a:path>
            </a:pathLst>
          </a:custGeom>
          <a:blipFill>
            <a:blip r:embed="rId5">
              <a:extLst>
                <a:ext uri="{96DAC541-7B7A-43D3-8B79-37D633B846F1}">
                  <asvg:svgBlip xmlns:asvg="http://schemas.microsoft.com/office/drawing/2016/SVG/main" r:embed="rId6"/>
                </a:ext>
              </a:extLst>
            </a:blip>
            <a:stretch>
              <a:fillRect r="-24475"/>
            </a:stretch>
          </a:blipFill>
        </p:spPr>
        <p:txBody>
          <a:bodyPr/>
          <a:lstStyle/>
          <a:p>
            <a:endParaRPr lang="fr-CA" noProof="1"/>
          </a:p>
        </p:txBody>
      </p:sp>
      <p:sp>
        <p:nvSpPr>
          <p:cNvPr id="27" name="TextBox 5">
            <a:extLst>
              <a:ext uri="{FF2B5EF4-FFF2-40B4-BE49-F238E27FC236}">
                <a16:creationId xmlns:a16="http://schemas.microsoft.com/office/drawing/2014/main" id="{CE746063-52F5-C9E2-81D0-E6ADDA92ED95}"/>
              </a:ext>
            </a:extLst>
          </p:cNvPr>
          <p:cNvSpPr txBox="1"/>
          <p:nvPr/>
        </p:nvSpPr>
        <p:spPr>
          <a:xfrm>
            <a:off x="7101679" y="7539666"/>
            <a:ext cx="4950662" cy="1107996"/>
          </a:xfrm>
          <a:prstGeom prst="rect">
            <a:avLst/>
          </a:prstGeom>
        </p:spPr>
        <p:txBody>
          <a:bodyPr wrap="square" lIns="0" tIns="0" rIns="0" bIns="0" rtlCol="0" anchor="t">
            <a:spAutoFit/>
          </a:bodyPr>
          <a:lstStyle/>
          <a:p>
            <a:pPr algn="l"/>
            <a:r>
              <a:rPr lang="fr-CA" sz="2400" spc="30" noProof="1">
                <a:solidFill>
                  <a:srgbClr val="141724"/>
                </a:solidFill>
                <a:latin typeface="MuktaMahee Bold"/>
                <a:ea typeface="MuktaMahee Bold"/>
                <a:cs typeface="MuktaMahee Bold"/>
                <a:sym typeface="Mukta Mahee"/>
              </a:rPr>
              <a:t>Relevé de besoins ME trouble de la personnalité et d’utilisation de substances</a:t>
            </a:r>
          </a:p>
        </p:txBody>
      </p:sp>
      <p:grpSp>
        <p:nvGrpSpPr>
          <p:cNvPr id="29" name="Group 9">
            <a:extLst>
              <a:ext uri="{FF2B5EF4-FFF2-40B4-BE49-F238E27FC236}">
                <a16:creationId xmlns:a16="http://schemas.microsoft.com/office/drawing/2014/main" id="{5950CE82-14C1-9587-1CFA-CA845E9C7A8B}"/>
              </a:ext>
            </a:extLst>
          </p:cNvPr>
          <p:cNvGrpSpPr/>
          <p:nvPr/>
        </p:nvGrpSpPr>
        <p:grpSpPr>
          <a:xfrm>
            <a:off x="3929733" y="8803838"/>
            <a:ext cx="7255830" cy="1312697"/>
            <a:chOff x="0" y="0"/>
            <a:chExt cx="8270012" cy="1750263"/>
          </a:xfrm>
        </p:grpSpPr>
        <p:sp>
          <p:nvSpPr>
            <p:cNvPr id="30" name="Freeform 10">
              <a:extLst>
                <a:ext uri="{FF2B5EF4-FFF2-40B4-BE49-F238E27FC236}">
                  <a16:creationId xmlns:a16="http://schemas.microsoft.com/office/drawing/2014/main" id="{B4BD3275-81C2-0A47-583F-F31750C464EB}"/>
                </a:ext>
              </a:extLst>
            </p:cNvPr>
            <p:cNvSpPr/>
            <p:nvPr/>
          </p:nvSpPr>
          <p:spPr>
            <a:xfrm>
              <a:off x="0" y="0"/>
              <a:ext cx="8270012" cy="1750263"/>
            </a:xfrm>
            <a:custGeom>
              <a:avLst/>
              <a:gdLst/>
              <a:ahLst/>
              <a:cxnLst/>
              <a:rect l="l" t="t" r="r" b="b"/>
              <a:pathLst>
                <a:path w="7835758" h="1750263">
                  <a:moveTo>
                    <a:pt x="0" y="0"/>
                  </a:moveTo>
                  <a:lnTo>
                    <a:pt x="7835758" y="0"/>
                  </a:lnTo>
                  <a:lnTo>
                    <a:pt x="7835758" y="1750263"/>
                  </a:lnTo>
                  <a:lnTo>
                    <a:pt x="0" y="1750263"/>
                  </a:lnTo>
                  <a:lnTo>
                    <a:pt x="0" y="0"/>
                  </a:lnTo>
                  <a:close/>
                </a:path>
              </a:pathLst>
            </a:custGeom>
            <a:blipFill>
              <a:blip r:embed="rId3">
                <a:extLst>
                  <a:ext uri="{96DAC541-7B7A-43D3-8B79-37D633B846F1}">
                    <asvg:svgBlip xmlns:asvg="http://schemas.microsoft.com/office/drawing/2016/SVG/main" r:embed="rId4"/>
                  </a:ext>
                </a:extLst>
              </a:blip>
              <a:stretch>
                <a:fillRect r="-24475"/>
              </a:stretch>
            </a:blipFill>
          </p:spPr>
          <p:txBody>
            <a:bodyPr/>
            <a:lstStyle/>
            <a:p>
              <a:endParaRPr lang="fr-CA" noProof="1"/>
            </a:p>
          </p:txBody>
        </p:sp>
        <p:sp>
          <p:nvSpPr>
            <p:cNvPr id="31" name="TextBox 11">
              <a:extLst>
                <a:ext uri="{FF2B5EF4-FFF2-40B4-BE49-F238E27FC236}">
                  <a16:creationId xmlns:a16="http://schemas.microsoft.com/office/drawing/2014/main" id="{DDBA244E-C0CA-3E96-1EBF-7276C78A824D}"/>
                </a:ext>
              </a:extLst>
            </p:cNvPr>
            <p:cNvSpPr txBox="1"/>
            <p:nvPr/>
          </p:nvSpPr>
          <p:spPr>
            <a:xfrm>
              <a:off x="1803573" y="221747"/>
              <a:ext cx="6426962" cy="1477328"/>
            </a:xfrm>
            <a:prstGeom prst="rect">
              <a:avLst/>
            </a:prstGeom>
          </p:spPr>
          <p:txBody>
            <a:bodyPr wrap="square" lIns="0" tIns="0" rIns="0" bIns="0" rtlCol="0" anchor="t">
              <a:spAutoFit/>
            </a:bodyPr>
            <a:lstStyle/>
            <a:p>
              <a:r>
                <a:rPr lang="fr-CA" sz="2400" spc="30" noProof="1">
                  <a:solidFill>
                    <a:srgbClr val="141724"/>
                  </a:solidFill>
                  <a:latin typeface="MuktaMahee Bold"/>
                  <a:ea typeface="MuktaMahee Bold"/>
                  <a:cs typeface="MuktaMahee Bold"/>
                  <a:sym typeface="Mukta Mahee"/>
                </a:rPr>
                <a:t>Intervention et stigmatisation ME trouble de la personnalité et d’utilisation de substances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F1"/>
        </a:solidFill>
        <a:effectLst/>
      </p:bgPr>
    </p:bg>
    <p:spTree>
      <p:nvGrpSpPr>
        <p:cNvPr id="1" name="">
          <a:extLst>
            <a:ext uri="{FF2B5EF4-FFF2-40B4-BE49-F238E27FC236}">
              <a16:creationId xmlns:a16="http://schemas.microsoft.com/office/drawing/2014/main" id="{B6CAF770-B526-2FA0-0759-22C3A7C72A6D}"/>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1B29BDE3-54E7-28CD-0E18-F9C08D76D3DB}"/>
              </a:ext>
            </a:extLst>
          </p:cNvPr>
          <p:cNvSpPr/>
          <p:nvPr/>
        </p:nvSpPr>
        <p:spPr>
          <a:xfrm>
            <a:off x="2328718" y="7871394"/>
            <a:ext cx="890032" cy="0"/>
          </a:xfrm>
          <a:prstGeom prst="line">
            <a:avLst/>
          </a:prstGeom>
          <a:ln w="38100" cap="flat">
            <a:solidFill>
              <a:srgbClr val="F4DEB8"/>
            </a:solidFill>
            <a:prstDash val="solid"/>
            <a:headEnd type="none" w="sm" len="sm"/>
            <a:tailEnd type="none" w="sm" len="sm"/>
          </a:ln>
        </p:spPr>
        <p:txBody>
          <a:bodyPr/>
          <a:lstStyle/>
          <a:p>
            <a:endParaRPr lang="fr-FR"/>
          </a:p>
        </p:txBody>
      </p:sp>
      <p:sp>
        <p:nvSpPr>
          <p:cNvPr id="15" name="Freeform 15">
            <a:extLst>
              <a:ext uri="{FF2B5EF4-FFF2-40B4-BE49-F238E27FC236}">
                <a16:creationId xmlns:a16="http://schemas.microsoft.com/office/drawing/2014/main" id="{EF45AF00-F67D-1DC4-0F84-9CFA1226F725}"/>
              </a:ext>
            </a:extLst>
          </p:cNvPr>
          <p:cNvSpPr/>
          <p:nvPr/>
        </p:nvSpPr>
        <p:spPr>
          <a:xfrm rot="-2091247">
            <a:off x="14930914" y="7577112"/>
            <a:ext cx="4656771" cy="4580570"/>
          </a:xfrm>
          <a:custGeom>
            <a:avLst/>
            <a:gdLst/>
            <a:ahLst/>
            <a:cxnLst/>
            <a:rect l="l" t="t" r="r" b="b"/>
            <a:pathLst>
              <a:path w="4656771" h="4580570">
                <a:moveTo>
                  <a:pt x="0" y="0"/>
                </a:moveTo>
                <a:lnTo>
                  <a:pt x="4656772" y="0"/>
                </a:lnTo>
                <a:lnTo>
                  <a:pt x="4656772" y="4580570"/>
                </a:lnTo>
                <a:lnTo>
                  <a:pt x="0" y="458057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fr-FR"/>
          </a:p>
        </p:txBody>
      </p:sp>
      <p:sp>
        <p:nvSpPr>
          <p:cNvPr id="16" name="Freeform 16">
            <a:extLst>
              <a:ext uri="{FF2B5EF4-FFF2-40B4-BE49-F238E27FC236}">
                <a16:creationId xmlns:a16="http://schemas.microsoft.com/office/drawing/2014/main" id="{5946B016-CDB1-2841-E21C-65F55EEF4F88}"/>
              </a:ext>
            </a:extLst>
          </p:cNvPr>
          <p:cNvSpPr/>
          <p:nvPr/>
        </p:nvSpPr>
        <p:spPr>
          <a:xfrm>
            <a:off x="4924929" y="-3372953"/>
            <a:ext cx="7377570" cy="4887640"/>
          </a:xfrm>
          <a:custGeom>
            <a:avLst/>
            <a:gdLst/>
            <a:ahLst/>
            <a:cxnLst/>
            <a:rect l="l" t="t" r="r" b="b"/>
            <a:pathLst>
              <a:path w="7377570" h="4887640">
                <a:moveTo>
                  <a:pt x="0" y="0"/>
                </a:moveTo>
                <a:lnTo>
                  <a:pt x="7377570" y="0"/>
                </a:lnTo>
                <a:lnTo>
                  <a:pt x="7377570" y="4887640"/>
                </a:lnTo>
                <a:lnTo>
                  <a:pt x="0" y="488764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fr-FR"/>
          </a:p>
        </p:txBody>
      </p:sp>
      <p:sp>
        <p:nvSpPr>
          <p:cNvPr id="17" name="TextBox 17">
            <a:extLst>
              <a:ext uri="{FF2B5EF4-FFF2-40B4-BE49-F238E27FC236}">
                <a16:creationId xmlns:a16="http://schemas.microsoft.com/office/drawing/2014/main" id="{B4E90214-ABDC-8028-95DE-2722C592203C}"/>
              </a:ext>
            </a:extLst>
          </p:cNvPr>
          <p:cNvSpPr txBox="1"/>
          <p:nvPr/>
        </p:nvSpPr>
        <p:spPr>
          <a:xfrm>
            <a:off x="904402" y="1300280"/>
            <a:ext cx="7792458" cy="1033616"/>
          </a:xfrm>
          <a:prstGeom prst="rect">
            <a:avLst/>
          </a:prstGeom>
        </p:spPr>
        <p:txBody>
          <a:bodyPr lIns="0" tIns="0" rIns="0" bIns="0" rtlCol="0" anchor="t">
            <a:spAutoFit/>
          </a:bodyPr>
          <a:lstStyle/>
          <a:p>
            <a:pPr marL="0" lvl="0" indent="0" algn="l">
              <a:lnSpc>
                <a:spcPts val="8759"/>
              </a:lnSpc>
              <a:spcBef>
                <a:spcPct val="0"/>
              </a:spcBef>
            </a:pPr>
            <a:r>
              <a:rPr lang="fr-CA" sz="7299" b="1" u="none" strike="noStrike" noProof="1">
                <a:solidFill>
                  <a:srgbClr val="353C59"/>
                </a:solidFill>
                <a:latin typeface="Cy Grotesk Wide Semi-Bold"/>
                <a:ea typeface="Cy Grotesk Wide Semi-Bold"/>
                <a:cs typeface="Cy Grotesk Wide Semi-Bold"/>
                <a:sym typeface="Cy Grotesk Wide Semi-Bold"/>
              </a:rPr>
              <a:t>Méthode</a:t>
            </a:r>
          </a:p>
        </p:txBody>
      </p:sp>
      <p:sp>
        <p:nvSpPr>
          <p:cNvPr id="19" name="TextBox 19">
            <a:extLst>
              <a:ext uri="{FF2B5EF4-FFF2-40B4-BE49-F238E27FC236}">
                <a16:creationId xmlns:a16="http://schemas.microsoft.com/office/drawing/2014/main" id="{F5E54893-A373-A061-7CE2-038546A17E34}"/>
              </a:ext>
            </a:extLst>
          </p:cNvPr>
          <p:cNvSpPr txBox="1"/>
          <p:nvPr/>
        </p:nvSpPr>
        <p:spPr>
          <a:xfrm>
            <a:off x="1028700" y="7631999"/>
            <a:ext cx="1300018" cy="461665"/>
          </a:xfrm>
          <a:prstGeom prst="rect">
            <a:avLst/>
          </a:prstGeom>
        </p:spPr>
        <p:txBody>
          <a:bodyPr lIns="0" tIns="0" rIns="0" bIns="0" rtlCol="0" anchor="t">
            <a:spAutoFit/>
          </a:bodyPr>
          <a:lstStyle/>
          <a:p>
            <a:pPr algn="l">
              <a:lnSpc>
                <a:spcPts val="3640"/>
              </a:lnSpc>
            </a:pPr>
            <a:r>
              <a:rPr lang="en-US" sz="2800" spc="28" dirty="0">
                <a:solidFill>
                  <a:srgbClr val="141724"/>
                </a:solidFill>
                <a:latin typeface="MuktaMahee Bold"/>
                <a:ea typeface="MuktaMahee Bold"/>
                <a:cs typeface="MuktaMahee Bold"/>
                <a:sym typeface="Mukta Mahee"/>
              </a:rPr>
              <a:t>Page 08</a:t>
            </a:r>
          </a:p>
        </p:txBody>
      </p:sp>
      <p:sp>
        <p:nvSpPr>
          <p:cNvPr id="20" name="Freeform 20">
            <a:extLst>
              <a:ext uri="{FF2B5EF4-FFF2-40B4-BE49-F238E27FC236}">
                <a16:creationId xmlns:a16="http://schemas.microsoft.com/office/drawing/2014/main" id="{74046943-577B-35DE-C269-C59342397933}"/>
              </a:ext>
            </a:extLst>
          </p:cNvPr>
          <p:cNvSpPr/>
          <p:nvPr/>
        </p:nvSpPr>
        <p:spPr>
          <a:xfrm rot="-220786">
            <a:off x="4748645" y="-1361519"/>
            <a:ext cx="2167940" cy="2323044"/>
          </a:xfrm>
          <a:custGeom>
            <a:avLst/>
            <a:gdLst/>
            <a:ahLst/>
            <a:cxnLst/>
            <a:rect l="l" t="t" r="r" b="b"/>
            <a:pathLst>
              <a:path w="2167940" h="2323044">
                <a:moveTo>
                  <a:pt x="0" y="0"/>
                </a:moveTo>
                <a:lnTo>
                  <a:pt x="2167939" y="0"/>
                </a:lnTo>
                <a:lnTo>
                  <a:pt x="2167939" y="2323044"/>
                </a:lnTo>
                <a:lnTo>
                  <a:pt x="0" y="2323044"/>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fr-FR"/>
          </a:p>
        </p:txBody>
      </p:sp>
      <p:pic>
        <p:nvPicPr>
          <p:cNvPr id="12" name="Image 11">
            <a:extLst>
              <a:ext uri="{FF2B5EF4-FFF2-40B4-BE49-F238E27FC236}">
                <a16:creationId xmlns:a16="http://schemas.microsoft.com/office/drawing/2014/main" id="{19A8DC56-AA5D-17B7-AA19-84CBECA8759B}"/>
              </a:ext>
            </a:extLst>
          </p:cNvPr>
          <p:cNvPicPr>
            <a:picLocks noChangeAspect="1"/>
          </p:cNvPicPr>
          <p:nvPr/>
        </p:nvPicPr>
        <p:blipFill>
          <a:blip r:embed="rId9"/>
          <a:stretch>
            <a:fillRect/>
          </a:stretch>
        </p:blipFill>
        <p:spPr>
          <a:xfrm>
            <a:off x="653543" y="3775836"/>
            <a:ext cx="3350350" cy="3889618"/>
          </a:xfrm>
          <a:prstGeom prst="rect">
            <a:avLst/>
          </a:prstGeom>
        </p:spPr>
      </p:pic>
      <p:pic>
        <p:nvPicPr>
          <p:cNvPr id="14" name="Image 13">
            <a:extLst>
              <a:ext uri="{FF2B5EF4-FFF2-40B4-BE49-F238E27FC236}">
                <a16:creationId xmlns:a16="http://schemas.microsoft.com/office/drawing/2014/main" id="{EBA895D7-E5D8-5CA8-4320-21D4D2541243}"/>
              </a:ext>
            </a:extLst>
          </p:cNvPr>
          <p:cNvPicPr>
            <a:picLocks noChangeAspect="1"/>
          </p:cNvPicPr>
          <p:nvPr/>
        </p:nvPicPr>
        <p:blipFill>
          <a:blip r:embed="rId10"/>
          <a:stretch>
            <a:fillRect/>
          </a:stretch>
        </p:blipFill>
        <p:spPr>
          <a:xfrm>
            <a:off x="3628736" y="7711574"/>
            <a:ext cx="1732420" cy="1732420"/>
          </a:xfrm>
          <a:prstGeom prst="rect">
            <a:avLst/>
          </a:prstGeom>
        </p:spPr>
      </p:pic>
      <p:pic>
        <p:nvPicPr>
          <p:cNvPr id="18" name="Image 17">
            <a:extLst>
              <a:ext uri="{FF2B5EF4-FFF2-40B4-BE49-F238E27FC236}">
                <a16:creationId xmlns:a16="http://schemas.microsoft.com/office/drawing/2014/main" id="{AD77F2F5-2E54-3772-434D-6CA00B5DD7B5}"/>
              </a:ext>
            </a:extLst>
          </p:cNvPr>
          <p:cNvPicPr>
            <a:picLocks noChangeAspect="1"/>
          </p:cNvPicPr>
          <p:nvPr/>
        </p:nvPicPr>
        <p:blipFill>
          <a:blip r:embed="rId11"/>
          <a:stretch>
            <a:fillRect/>
          </a:stretch>
        </p:blipFill>
        <p:spPr>
          <a:xfrm>
            <a:off x="6019800" y="5067300"/>
            <a:ext cx="3999486" cy="4358279"/>
          </a:xfrm>
          <a:prstGeom prst="rect">
            <a:avLst/>
          </a:prstGeom>
        </p:spPr>
      </p:pic>
      <p:sp>
        <p:nvSpPr>
          <p:cNvPr id="22" name="ZoneTexte 21">
            <a:extLst>
              <a:ext uri="{FF2B5EF4-FFF2-40B4-BE49-F238E27FC236}">
                <a16:creationId xmlns:a16="http://schemas.microsoft.com/office/drawing/2014/main" id="{28D172FB-B0D9-DD7B-65DB-F606B28DE6BE}"/>
              </a:ext>
            </a:extLst>
          </p:cNvPr>
          <p:cNvSpPr txBox="1"/>
          <p:nvPr/>
        </p:nvSpPr>
        <p:spPr>
          <a:xfrm>
            <a:off x="10552530" y="2398663"/>
            <a:ext cx="6705600" cy="7109639"/>
          </a:xfrm>
          <a:prstGeom prst="rect">
            <a:avLst/>
          </a:prstGeom>
          <a:noFill/>
        </p:spPr>
        <p:txBody>
          <a:bodyPr wrap="square" rtlCol="0">
            <a:spAutoFit/>
          </a:bodyPr>
          <a:lstStyle/>
          <a:p>
            <a:pPr marL="285750" indent="-285750">
              <a:buFont typeface="Arial" panose="020B0604020202020204" pitchFamily="34" charset="0"/>
              <a:buChar char="•"/>
            </a:pPr>
            <a:r>
              <a:rPr lang="fr-CA" sz="2400" dirty="0"/>
              <a:t>Devis mixte : </a:t>
            </a:r>
          </a:p>
          <a:p>
            <a:pPr marL="742950" lvl="1" indent="-285750">
              <a:buFontTx/>
              <a:buChar char="-"/>
            </a:pPr>
            <a:r>
              <a:rPr lang="fr-CA" sz="2400" dirty="0"/>
              <a:t>Entrevue de 45 à 120 minutes</a:t>
            </a:r>
          </a:p>
          <a:p>
            <a:pPr marL="742950" lvl="1" indent="-285750">
              <a:buFontTx/>
              <a:buChar char="-"/>
            </a:pPr>
            <a:r>
              <a:rPr lang="fr-CA" sz="2400" dirty="0"/>
              <a:t>Questionnaire quantitatif de besoins </a:t>
            </a:r>
          </a:p>
          <a:p>
            <a:endParaRPr lang="fr-CA" sz="2400" dirty="0"/>
          </a:p>
          <a:p>
            <a:pPr marL="285750" indent="-285750">
              <a:buFont typeface="Arial" panose="020B0604020202020204" pitchFamily="34" charset="0"/>
              <a:buChar char="•"/>
            </a:pPr>
            <a:r>
              <a:rPr lang="fr-CA" sz="2400" dirty="0"/>
              <a:t>30 ME de 44 à 76 ans : </a:t>
            </a:r>
          </a:p>
          <a:p>
            <a:pPr marL="742950" lvl="1" indent="-285750">
              <a:buFontTx/>
              <a:buChar char="-"/>
            </a:pPr>
            <a:r>
              <a:rPr lang="fr-CA" sz="2400" dirty="0"/>
              <a:t>23 mères</a:t>
            </a:r>
          </a:p>
          <a:p>
            <a:pPr marL="742950" lvl="1" indent="-285750">
              <a:buFontTx/>
              <a:buChar char="-"/>
            </a:pPr>
            <a:r>
              <a:rPr lang="fr-CA" sz="2400" dirty="0"/>
              <a:t>4 pères</a:t>
            </a:r>
          </a:p>
          <a:p>
            <a:pPr marL="742950" lvl="1" indent="-285750">
              <a:buFontTx/>
              <a:buChar char="-"/>
            </a:pPr>
            <a:r>
              <a:rPr lang="fr-CA" sz="2400" dirty="0"/>
              <a:t>1 sœur</a:t>
            </a:r>
          </a:p>
          <a:p>
            <a:pPr marL="742950" lvl="1" indent="-285750">
              <a:buFontTx/>
              <a:buChar char="-"/>
            </a:pPr>
            <a:r>
              <a:rPr lang="fr-CA" sz="2400" dirty="0"/>
              <a:t>2 amis de la famille</a:t>
            </a:r>
          </a:p>
          <a:p>
            <a:pPr lvl="1"/>
            <a:endParaRPr lang="fr-CA" sz="2400" dirty="0"/>
          </a:p>
          <a:p>
            <a:pPr marL="285750" indent="-285750">
              <a:buFont typeface="Arial" panose="020B0604020202020204" pitchFamily="34" charset="0"/>
              <a:buChar char="•"/>
            </a:pPr>
            <a:r>
              <a:rPr lang="fr-CA" sz="2400" dirty="0"/>
              <a:t>Tous plus de 2 heures par semaine de contact :</a:t>
            </a:r>
          </a:p>
          <a:p>
            <a:pPr marL="742950" lvl="1" indent="-285750">
              <a:buFontTx/>
              <a:buChar char="-"/>
            </a:pPr>
            <a:r>
              <a:rPr lang="fr-CA" sz="2400" dirty="0"/>
              <a:t>15 personnes entre 2 et 4 heures</a:t>
            </a:r>
          </a:p>
          <a:p>
            <a:pPr marL="742950" lvl="1" indent="-285750">
              <a:buFontTx/>
              <a:buChar char="-"/>
            </a:pPr>
            <a:r>
              <a:rPr lang="fr-CA" sz="2400" dirty="0"/>
              <a:t>15 personnes 5 heures et +</a:t>
            </a:r>
          </a:p>
          <a:p>
            <a:pPr marL="742950" lvl="1" indent="-285750">
              <a:buFontTx/>
              <a:buChar char="-"/>
            </a:pPr>
            <a:endParaRPr lang="fr-CA" sz="2400" dirty="0"/>
          </a:p>
          <a:p>
            <a:pPr marL="285750" indent="-285750">
              <a:buFont typeface="Arial" panose="020B0604020202020204" pitchFamily="34" charset="0"/>
              <a:buChar char="•"/>
            </a:pPr>
            <a:r>
              <a:rPr lang="fr-CA" sz="2400" dirty="0"/>
              <a:t>Accompagnent des PTP-TUS de 16 à 54 ans</a:t>
            </a:r>
          </a:p>
          <a:p>
            <a:pPr marL="285750" indent="-285750">
              <a:buFont typeface="Arial" panose="020B0604020202020204" pitchFamily="34" charset="0"/>
              <a:buChar char="•"/>
            </a:pPr>
            <a:endParaRPr lang="fr-CA" sz="2400" dirty="0"/>
          </a:p>
          <a:p>
            <a:pPr marL="285750" indent="-285750">
              <a:buFont typeface="Arial" panose="020B0604020202020204" pitchFamily="34" charset="0"/>
              <a:buChar char="•"/>
            </a:pPr>
            <a:r>
              <a:rPr lang="fr-CA" sz="2400" dirty="0"/>
              <a:t>25 dyades ne vivent pas ensemble, 4 vivent ensemble et 1 dans un même duplex	</a:t>
            </a:r>
          </a:p>
          <a:p>
            <a:pPr marL="285750" indent="-285750">
              <a:buFontTx/>
              <a:buChar char="-"/>
            </a:pPr>
            <a:endParaRPr lang="fr-CA" sz="2400" dirty="0"/>
          </a:p>
        </p:txBody>
      </p:sp>
      <p:sp>
        <p:nvSpPr>
          <p:cNvPr id="28" name="ZoneTexte 27">
            <a:extLst>
              <a:ext uri="{FF2B5EF4-FFF2-40B4-BE49-F238E27FC236}">
                <a16:creationId xmlns:a16="http://schemas.microsoft.com/office/drawing/2014/main" id="{0D0B5CF0-CB3E-978C-7074-02E014860C55}"/>
              </a:ext>
            </a:extLst>
          </p:cNvPr>
          <p:cNvSpPr txBox="1"/>
          <p:nvPr/>
        </p:nvSpPr>
        <p:spPr>
          <a:xfrm>
            <a:off x="789213" y="9681495"/>
            <a:ext cx="12915901" cy="369332"/>
          </a:xfrm>
          <a:prstGeom prst="rect">
            <a:avLst/>
          </a:prstGeom>
          <a:noFill/>
        </p:spPr>
        <p:txBody>
          <a:bodyPr wrap="square" rtlCol="0">
            <a:spAutoFit/>
          </a:bodyPr>
          <a:lstStyle/>
          <a:p>
            <a:r>
              <a:rPr lang="fr-CA" dirty="0"/>
              <a:t>(Gaudreault et al., 2022; Gaudreault et al., 2023)</a:t>
            </a:r>
          </a:p>
        </p:txBody>
      </p:sp>
    </p:spTree>
    <p:extLst>
      <p:ext uri="{BB962C8B-B14F-4D97-AF65-F5344CB8AC3E}">
        <p14:creationId xmlns:p14="http://schemas.microsoft.com/office/powerpoint/2010/main" val="33877948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1985</TotalTime>
  <Words>4604</Words>
  <Application>Microsoft Macintosh PowerPoint</Application>
  <PresentationFormat>Personnalisé</PresentationFormat>
  <Paragraphs>298</Paragraphs>
  <Slides>38</Slides>
  <Notes>13</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38</vt:i4>
      </vt:variant>
    </vt:vector>
  </HeadingPairs>
  <TitlesOfParts>
    <vt:vector size="50" baseType="lpstr">
      <vt:lpstr>Arial</vt:lpstr>
      <vt:lpstr>MuktaMahee Bold</vt:lpstr>
      <vt:lpstr>Aptos</vt:lpstr>
      <vt:lpstr>Calibri</vt:lpstr>
      <vt:lpstr>Roboto</vt:lpstr>
      <vt:lpstr>Cy Grotesk Wide Semi-Bold</vt:lpstr>
      <vt:lpstr>Times New Roman</vt:lpstr>
      <vt:lpstr>Shantell Sans Bold</vt:lpstr>
      <vt:lpstr>TT Lovelies Script</vt:lpstr>
      <vt:lpstr>Wingdings</vt:lpstr>
      <vt:lpstr>Courier New</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Karine Gaudreault</cp:lastModifiedBy>
  <cp:revision>6</cp:revision>
  <cp:lastPrinted>2026-02-20T12:59:12Z</cp:lastPrinted>
  <dcterms:created xsi:type="dcterms:W3CDTF">2006-08-16T00:00:00Z</dcterms:created>
  <dcterms:modified xsi:type="dcterms:W3CDTF">2026-02-20T16:55:30Z</dcterms:modified>
  <dc:identifier>DAHBlkL_4ec</dc:identifier>
</cp:coreProperties>
</file>