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ros Soft 1" panose="020B0604020202020204" charset="0"/>
      <p:regular r:id="rId23"/>
    </p:embeddedFont>
    <p:embeddedFont>
      <p:font typeface="Caros Soft 2" panose="020B0604020202020204" charset="0"/>
      <p:regular r:id="rId24"/>
    </p:embeddedFont>
    <p:embeddedFont>
      <p:font typeface="Caros Soft 3" panose="020B0604020202020204" charset="0"/>
      <p:regular r:id="rId25"/>
    </p:embeddedFont>
    <p:embeddedFont>
      <p:font typeface="Caros Soft 4" panose="020B0604020202020204" charset="0"/>
      <p:regular r:id="rId26"/>
    </p:embeddedFont>
    <p:embeddedFont>
      <p:font typeface="Caros Soft 5"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945F0-24F2-B43D-6C01-325CACCF8501}" v="1" dt="2026-02-18T15:47:08.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Milton" userId="S::diana.milton@douglas.mcgill.ca::0a5ef345-a6ae-4f2b-a536-7575b6d845d8" providerId="AD" clId="Web-{2C071913-7E9C-784E-74FC-D08A6E1101D2}"/>
    <pc:docChg chg="mod">
      <pc:chgData name="Diana Milton" userId="S::diana.milton@douglas.mcgill.ca::0a5ef345-a6ae-4f2b-a536-7575b6d845d8" providerId="AD" clId="Web-{2C071913-7E9C-784E-74FC-D08A6E1101D2}" dt="2026-02-12T18:00:05.849" v="0" actId="33475"/>
      <pc:docMkLst>
        <pc:docMk/>
      </pc:docMkLst>
    </pc:docChg>
  </pc:docChgLst>
  <pc:docChgLst>
    <pc:chgData name="Helene Dellus (COMTL)" userId="S::helene.dellus.comtl@ssss.gouv.qc.ca::660c6817-fa4a-4ffb-9099-1d7c55ca2b16" providerId="AD" clId="Web-{4F4945F0-24F2-B43D-6C01-325CACCF8501}"/>
    <pc:docChg chg="modSld">
      <pc:chgData name="Helene Dellus (COMTL)" userId="S::helene.dellus.comtl@ssss.gouv.qc.ca::660c6817-fa4a-4ffb-9099-1d7c55ca2b16" providerId="AD" clId="Web-{4F4945F0-24F2-B43D-6C01-325CACCF8501}" dt="2026-02-18T15:47:08.711" v="0" actId="14100"/>
      <pc:docMkLst>
        <pc:docMk/>
      </pc:docMkLst>
      <pc:sldChg chg="modSp">
        <pc:chgData name="Helene Dellus (COMTL)" userId="S::helene.dellus.comtl@ssss.gouv.qc.ca::660c6817-fa4a-4ffb-9099-1d7c55ca2b16" providerId="AD" clId="Web-{4F4945F0-24F2-B43D-6C01-325CACCF8501}" dt="2026-02-18T15:47:08.711" v="0" actId="14100"/>
        <pc:sldMkLst>
          <pc:docMk/>
          <pc:sldMk cId="0" sldId="264"/>
        </pc:sldMkLst>
        <pc:spChg chg="mod">
          <ac:chgData name="Helene Dellus (COMTL)" userId="S::helene.dellus.comtl@ssss.gouv.qc.ca::660c6817-fa4a-4ffb-9099-1d7c55ca2b16" providerId="AD" clId="Web-{4F4945F0-24F2-B43D-6C01-325CACCF8501}" dt="2026-02-18T15:47:08.711" v="0" actId="14100"/>
          <ac:spMkLst>
            <pc:docMk/>
            <pc:sldMk cId="0" sldId="264"/>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hyperlink" Target="https://alzheimer.ca/federationquebecoise/fr"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hyperlink" Target="https://www.lappui.org/fr/"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jpe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3.jpeg"/><Relationship Id="rId5" Type="http://schemas.openxmlformats.org/officeDocument/2006/relationships/image" Target="../media/image52.png"/><Relationship Id="rId15" Type="http://schemas.openxmlformats.org/officeDocument/2006/relationships/image" Target="../media/image60.svg"/><Relationship Id="rId10" Type="http://schemas.openxmlformats.org/officeDocument/2006/relationships/image" Target="../media/image57.sv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legisquebec.gouv.qc.ca/fr/document/lc/R-1.1"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BEF"/>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780027" y="6254678"/>
            <a:ext cx="2514884" cy="2515387"/>
            <a:chOff x="0" y="0"/>
            <a:chExt cx="3353179" cy="3353849"/>
          </a:xfrm>
        </p:grpSpPr>
        <p:sp>
          <p:nvSpPr>
            <p:cNvPr id="4" name="Freeform 4"/>
            <p:cNvSpPr/>
            <p:nvPr/>
          </p:nvSpPr>
          <p:spPr>
            <a:xfrm>
              <a:off x="0" y="0"/>
              <a:ext cx="3353181" cy="3353816"/>
            </a:xfrm>
            <a:custGeom>
              <a:avLst/>
              <a:gdLst/>
              <a:ahLst/>
              <a:cxnLst/>
              <a:rect l="l" t="t" r="r" b="b"/>
              <a:pathLst>
                <a:path w="3353181" h="3353816">
                  <a:moveTo>
                    <a:pt x="0" y="3144647"/>
                  </a:moveTo>
                  <a:lnTo>
                    <a:pt x="0" y="208534"/>
                  </a:lnTo>
                  <a:cubicBezTo>
                    <a:pt x="0" y="93218"/>
                    <a:pt x="93218" y="0"/>
                    <a:pt x="208534" y="0"/>
                  </a:cubicBezTo>
                  <a:lnTo>
                    <a:pt x="3145282" y="0"/>
                  </a:lnTo>
                  <a:cubicBezTo>
                    <a:pt x="3259963" y="0"/>
                    <a:pt x="3353181" y="93218"/>
                    <a:pt x="3353181" y="208534"/>
                  </a:cubicBezTo>
                  <a:lnTo>
                    <a:pt x="3353181" y="3145282"/>
                  </a:lnTo>
                  <a:cubicBezTo>
                    <a:pt x="3353181" y="3260598"/>
                    <a:pt x="3259963" y="3353816"/>
                    <a:pt x="3144647" y="3353816"/>
                  </a:cubicBezTo>
                  <a:lnTo>
                    <a:pt x="208534" y="3353816"/>
                  </a:lnTo>
                  <a:cubicBezTo>
                    <a:pt x="93218" y="3353181"/>
                    <a:pt x="0" y="3259963"/>
                    <a:pt x="0" y="3144647"/>
                  </a:cubicBezTo>
                  <a:close/>
                </a:path>
              </a:pathLst>
            </a:custGeom>
            <a:blipFill>
              <a:blip r:embed="rId4"/>
              <a:stretch>
                <a:fillRect l="-25170" r="-25170"/>
              </a:stretch>
            </a:blipFill>
          </p:spPr>
        </p:sp>
      </p:grpSp>
      <p:sp>
        <p:nvSpPr>
          <p:cNvPr id="5" name="Freeform 5"/>
          <p:cNvSpPr/>
          <p:nvPr/>
        </p:nvSpPr>
        <p:spPr>
          <a:xfrm>
            <a:off x="1028700" y="1028700"/>
            <a:ext cx="1920173" cy="863619"/>
          </a:xfrm>
          <a:custGeom>
            <a:avLst/>
            <a:gdLst/>
            <a:ahLst/>
            <a:cxnLst/>
            <a:rect l="l" t="t" r="r" b="b"/>
            <a:pathLst>
              <a:path w="1920173" h="863619">
                <a:moveTo>
                  <a:pt x="0" y="0"/>
                </a:moveTo>
                <a:lnTo>
                  <a:pt x="1920173" y="0"/>
                </a:lnTo>
                <a:lnTo>
                  <a:pt x="1920173" y="863619"/>
                </a:lnTo>
                <a:lnTo>
                  <a:pt x="0" y="863619"/>
                </a:lnTo>
                <a:lnTo>
                  <a:pt x="0" y="0"/>
                </a:lnTo>
                <a:close/>
              </a:path>
            </a:pathLst>
          </a:custGeom>
          <a:blipFill>
            <a:blip r:embed="rId5"/>
            <a:stretch>
              <a:fillRect b="-259"/>
            </a:stretch>
          </a:blipFill>
        </p:spPr>
      </p:sp>
      <p:grpSp>
        <p:nvGrpSpPr>
          <p:cNvPr id="6" name="Group 6"/>
          <p:cNvGrpSpPr/>
          <p:nvPr/>
        </p:nvGrpSpPr>
        <p:grpSpPr>
          <a:xfrm>
            <a:off x="11629322" y="1356141"/>
            <a:ext cx="4163815" cy="6245722"/>
            <a:chOff x="0" y="0"/>
            <a:chExt cx="6061199" cy="9091797"/>
          </a:xfrm>
        </p:grpSpPr>
        <p:sp>
          <p:nvSpPr>
            <p:cNvPr id="7" name="Freeform 7"/>
            <p:cNvSpPr/>
            <p:nvPr/>
          </p:nvSpPr>
          <p:spPr>
            <a:xfrm>
              <a:off x="0" y="0"/>
              <a:ext cx="6061202" cy="9091803"/>
            </a:xfrm>
            <a:custGeom>
              <a:avLst/>
              <a:gdLst/>
              <a:ahLst/>
              <a:cxnLst/>
              <a:rect l="l" t="t" r="r" b="b"/>
              <a:pathLst>
                <a:path w="6061202" h="9091803">
                  <a:moveTo>
                    <a:pt x="0" y="8631174"/>
                  </a:moveTo>
                  <a:lnTo>
                    <a:pt x="0" y="460629"/>
                  </a:lnTo>
                  <a:cubicBezTo>
                    <a:pt x="0" y="206121"/>
                    <a:pt x="206121" y="0"/>
                    <a:pt x="460629" y="0"/>
                  </a:cubicBezTo>
                  <a:lnTo>
                    <a:pt x="5600573" y="0"/>
                  </a:lnTo>
                  <a:cubicBezTo>
                    <a:pt x="5855081" y="0"/>
                    <a:pt x="6061202" y="207264"/>
                    <a:pt x="6061202" y="460629"/>
                  </a:cubicBezTo>
                  <a:lnTo>
                    <a:pt x="6061202" y="8631174"/>
                  </a:lnTo>
                  <a:cubicBezTo>
                    <a:pt x="6061202" y="8885682"/>
                    <a:pt x="5855081" y="9091803"/>
                    <a:pt x="5600573" y="9091803"/>
                  </a:cubicBezTo>
                  <a:lnTo>
                    <a:pt x="460629" y="9091803"/>
                  </a:lnTo>
                  <a:cubicBezTo>
                    <a:pt x="207264" y="9091803"/>
                    <a:pt x="0" y="8885682"/>
                    <a:pt x="0" y="8631174"/>
                  </a:cubicBezTo>
                  <a:close/>
                </a:path>
              </a:pathLst>
            </a:custGeom>
            <a:blipFill>
              <a:blip r:embed="rId6"/>
              <a:stretch>
                <a:fillRect l="-62627" r="-62627"/>
              </a:stretch>
            </a:blipFill>
          </p:spPr>
        </p:sp>
      </p:grpSp>
      <p:grpSp>
        <p:nvGrpSpPr>
          <p:cNvPr id="8" name="Group 8"/>
          <p:cNvGrpSpPr/>
          <p:nvPr/>
        </p:nvGrpSpPr>
        <p:grpSpPr>
          <a:xfrm>
            <a:off x="8230404" y="1028700"/>
            <a:ext cx="3065977" cy="4598965"/>
            <a:chOff x="0" y="0"/>
            <a:chExt cx="4431175" cy="6646761"/>
          </a:xfrm>
        </p:grpSpPr>
        <p:sp>
          <p:nvSpPr>
            <p:cNvPr id="9" name="Freeform 9"/>
            <p:cNvSpPr/>
            <p:nvPr/>
          </p:nvSpPr>
          <p:spPr>
            <a:xfrm>
              <a:off x="0" y="0"/>
              <a:ext cx="4431157" cy="6646799"/>
            </a:xfrm>
            <a:custGeom>
              <a:avLst/>
              <a:gdLst/>
              <a:ahLst/>
              <a:cxnLst/>
              <a:rect l="l" t="t" r="r" b="b"/>
              <a:pathLst>
                <a:path w="4431157" h="6646799">
                  <a:moveTo>
                    <a:pt x="0" y="6309995"/>
                  </a:moveTo>
                  <a:lnTo>
                    <a:pt x="0" y="336804"/>
                  </a:lnTo>
                  <a:cubicBezTo>
                    <a:pt x="0" y="150622"/>
                    <a:pt x="150622" y="0"/>
                    <a:pt x="336804" y="0"/>
                  </a:cubicBezTo>
                  <a:lnTo>
                    <a:pt x="4094353" y="0"/>
                  </a:lnTo>
                  <a:cubicBezTo>
                    <a:pt x="4280408" y="0"/>
                    <a:pt x="4431157" y="151511"/>
                    <a:pt x="4431157" y="336804"/>
                  </a:cubicBezTo>
                  <a:lnTo>
                    <a:pt x="4431157" y="6309995"/>
                  </a:lnTo>
                  <a:cubicBezTo>
                    <a:pt x="4431157" y="6496050"/>
                    <a:pt x="4280535" y="6646799"/>
                    <a:pt x="4094353" y="6646799"/>
                  </a:cubicBezTo>
                  <a:lnTo>
                    <a:pt x="336804" y="6646799"/>
                  </a:lnTo>
                  <a:cubicBezTo>
                    <a:pt x="151511" y="6646799"/>
                    <a:pt x="0" y="6496050"/>
                    <a:pt x="0" y="6309995"/>
                  </a:cubicBezTo>
                  <a:close/>
                </a:path>
              </a:pathLst>
            </a:custGeom>
            <a:blipFill>
              <a:blip r:embed="rId7"/>
              <a:stretch>
                <a:fillRect l="-25000" r="-25000"/>
              </a:stretch>
            </a:blipFill>
          </p:spPr>
        </p:sp>
      </p:grpSp>
      <p:sp>
        <p:nvSpPr>
          <p:cNvPr id="10" name="TextBox 10"/>
          <p:cNvSpPr txBox="1"/>
          <p:nvPr/>
        </p:nvSpPr>
        <p:spPr>
          <a:xfrm>
            <a:off x="1028700" y="3885276"/>
            <a:ext cx="6563300" cy="2968239"/>
          </a:xfrm>
          <a:prstGeom prst="rect">
            <a:avLst/>
          </a:prstGeom>
        </p:spPr>
        <p:txBody>
          <a:bodyPr lIns="0" tIns="0" rIns="0" bIns="0" rtlCol="0" anchor="t">
            <a:spAutoFit/>
          </a:bodyPr>
          <a:lstStyle/>
          <a:p>
            <a:pPr algn="l">
              <a:lnSpc>
                <a:spcPts val="5832"/>
              </a:lnSpc>
            </a:pPr>
            <a:r>
              <a:rPr lang="en-US" sz="5400">
                <a:solidFill>
                  <a:srgbClr val="004071"/>
                </a:solidFill>
                <a:latin typeface="Caros Soft 1"/>
                <a:ea typeface="Caros Soft 1"/>
                <a:cs typeface="Caros Soft 1"/>
                <a:sym typeface="Caros Soft 1"/>
              </a:rPr>
              <a:t>Mieux comprendre la proche aidance: contexte, besoins et soutien</a:t>
            </a:r>
          </a:p>
        </p:txBody>
      </p:sp>
      <p:sp>
        <p:nvSpPr>
          <p:cNvPr id="11" name="TextBox 11"/>
          <p:cNvSpPr txBox="1"/>
          <p:nvPr/>
        </p:nvSpPr>
        <p:spPr>
          <a:xfrm>
            <a:off x="1028700" y="2826204"/>
            <a:ext cx="4078575" cy="352491"/>
          </a:xfrm>
          <a:prstGeom prst="rect">
            <a:avLst/>
          </a:prstGeom>
        </p:spPr>
        <p:txBody>
          <a:bodyPr lIns="0" tIns="0" rIns="0" bIns="0" rtlCol="0" anchor="t">
            <a:spAutoFit/>
          </a:bodyPr>
          <a:lstStyle/>
          <a:p>
            <a:pPr algn="l">
              <a:lnSpc>
                <a:spcPts val="2700"/>
              </a:lnSpc>
            </a:pPr>
            <a:r>
              <a:rPr lang="en-US" sz="2500">
                <a:solidFill>
                  <a:srgbClr val="004071"/>
                </a:solidFill>
                <a:latin typeface="Caros Soft 2"/>
                <a:ea typeface="Caros Soft 2"/>
                <a:cs typeface="Caros Soft 2"/>
                <a:sym typeface="Caros Soft 2"/>
              </a:rPr>
              <a:t>20 février 2026</a:t>
            </a:r>
          </a:p>
        </p:txBody>
      </p:sp>
      <p:sp>
        <p:nvSpPr>
          <p:cNvPr id="12" name="TextBox 12"/>
          <p:cNvSpPr txBox="1"/>
          <p:nvPr/>
        </p:nvSpPr>
        <p:spPr>
          <a:xfrm>
            <a:off x="1028700" y="7462950"/>
            <a:ext cx="5688257" cy="824720"/>
          </a:xfrm>
          <a:prstGeom prst="rect">
            <a:avLst/>
          </a:prstGeom>
        </p:spPr>
        <p:txBody>
          <a:bodyPr lIns="0" tIns="0" rIns="0" bIns="0" rtlCol="0" anchor="t">
            <a:spAutoFit/>
          </a:bodyPr>
          <a:lstStyle/>
          <a:p>
            <a:pPr algn="l">
              <a:lnSpc>
                <a:spcPts val="3358"/>
              </a:lnSpc>
            </a:pPr>
            <a:r>
              <a:rPr lang="en-US" sz="2399">
                <a:solidFill>
                  <a:srgbClr val="004071"/>
                </a:solidFill>
                <a:latin typeface="Caros Soft 3"/>
                <a:ea typeface="Caros Soft 3"/>
                <a:cs typeface="Caros Soft 3"/>
                <a:sym typeface="Caros Soft 3"/>
              </a:rPr>
              <a:t>Une présentation de</a:t>
            </a:r>
          </a:p>
          <a:p>
            <a:pPr algn="l">
              <a:lnSpc>
                <a:spcPts val="3358"/>
              </a:lnSpc>
            </a:pPr>
            <a:r>
              <a:rPr lang="en-US" sz="2399">
                <a:solidFill>
                  <a:srgbClr val="004071"/>
                </a:solidFill>
                <a:latin typeface="Caros Soft 3"/>
                <a:ea typeface="Caros Soft 3"/>
                <a:cs typeface="Caros Soft 3"/>
                <a:sym typeface="Caros Soft 3"/>
              </a:rPr>
              <a:t>l’Appui pour les proches aidants</a:t>
            </a:r>
          </a:p>
        </p:txBody>
      </p:sp>
      <p:grpSp>
        <p:nvGrpSpPr>
          <p:cNvPr id="13" name="Group 13"/>
          <p:cNvGrpSpPr/>
          <p:nvPr/>
        </p:nvGrpSpPr>
        <p:grpSpPr>
          <a:xfrm>
            <a:off x="16126512" y="5298797"/>
            <a:ext cx="2949038" cy="4423556"/>
            <a:chOff x="0" y="0"/>
            <a:chExt cx="3932051" cy="5898075"/>
          </a:xfrm>
        </p:grpSpPr>
        <p:sp>
          <p:nvSpPr>
            <p:cNvPr id="14" name="Freeform 14"/>
            <p:cNvSpPr/>
            <p:nvPr/>
          </p:nvSpPr>
          <p:spPr>
            <a:xfrm flipH="1">
              <a:off x="0" y="0"/>
              <a:ext cx="3932047" cy="5898007"/>
            </a:xfrm>
            <a:custGeom>
              <a:avLst/>
              <a:gdLst/>
              <a:ahLst/>
              <a:cxnLst/>
              <a:rect l="l" t="t" r="r" b="b"/>
              <a:pathLst>
                <a:path w="3932047" h="5898007">
                  <a:moveTo>
                    <a:pt x="3932047" y="5599176"/>
                  </a:moveTo>
                  <a:lnTo>
                    <a:pt x="3932047" y="298831"/>
                  </a:lnTo>
                  <a:cubicBezTo>
                    <a:pt x="3932047" y="133731"/>
                    <a:pt x="3798316" y="0"/>
                    <a:pt x="3633216" y="0"/>
                  </a:cubicBezTo>
                  <a:lnTo>
                    <a:pt x="298831" y="0"/>
                  </a:lnTo>
                  <a:cubicBezTo>
                    <a:pt x="133731" y="0"/>
                    <a:pt x="0" y="134493"/>
                    <a:pt x="0" y="298831"/>
                  </a:cubicBezTo>
                  <a:lnTo>
                    <a:pt x="0" y="5599176"/>
                  </a:lnTo>
                  <a:cubicBezTo>
                    <a:pt x="0" y="5764276"/>
                    <a:pt x="133731" y="5898007"/>
                    <a:pt x="298831" y="5898007"/>
                  </a:cubicBezTo>
                  <a:lnTo>
                    <a:pt x="3633216" y="5898007"/>
                  </a:lnTo>
                  <a:cubicBezTo>
                    <a:pt x="3797554" y="5898134"/>
                    <a:pt x="3932047" y="5764403"/>
                    <a:pt x="3932047" y="5599176"/>
                  </a:cubicBezTo>
                  <a:close/>
                </a:path>
              </a:pathLst>
            </a:custGeom>
            <a:blipFill>
              <a:blip r:embed="rId8"/>
              <a:stretch>
                <a:fillRect l="-24870" r="-24870"/>
              </a:stretch>
            </a:blipFill>
          </p:spPr>
        </p:sp>
      </p:grpSp>
      <p:grpSp>
        <p:nvGrpSpPr>
          <p:cNvPr id="15" name="Group 15"/>
          <p:cNvGrpSpPr/>
          <p:nvPr/>
        </p:nvGrpSpPr>
        <p:grpSpPr>
          <a:xfrm>
            <a:off x="16126512" y="2150294"/>
            <a:ext cx="2514884" cy="2515387"/>
            <a:chOff x="0" y="0"/>
            <a:chExt cx="3353179" cy="3353849"/>
          </a:xfrm>
        </p:grpSpPr>
        <p:sp>
          <p:nvSpPr>
            <p:cNvPr id="16" name="Freeform 16"/>
            <p:cNvSpPr/>
            <p:nvPr/>
          </p:nvSpPr>
          <p:spPr>
            <a:xfrm>
              <a:off x="0" y="0"/>
              <a:ext cx="3353181" cy="3353816"/>
            </a:xfrm>
            <a:custGeom>
              <a:avLst/>
              <a:gdLst/>
              <a:ahLst/>
              <a:cxnLst/>
              <a:rect l="l" t="t" r="r" b="b"/>
              <a:pathLst>
                <a:path w="3353181" h="3353816">
                  <a:moveTo>
                    <a:pt x="0" y="3144647"/>
                  </a:moveTo>
                  <a:lnTo>
                    <a:pt x="0" y="208534"/>
                  </a:lnTo>
                  <a:cubicBezTo>
                    <a:pt x="0" y="93218"/>
                    <a:pt x="93218" y="0"/>
                    <a:pt x="208534" y="0"/>
                  </a:cubicBezTo>
                  <a:lnTo>
                    <a:pt x="3145282" y="0"/>
                  </a:lnTo>
                  <a:cubicBezTo>
                    <a:pt x="3259963" y="0"/>
                    <a:pt x="3353181" y="93218"/>
                    <a:pt x="3353181" y="208534"/>
                  </a:cubicBezTo>
                  <a:lnTo>
                    <a:pt x="3353181" y="3145282"/>
                  </a:lnTo>
                  <a:cubicBezTo>
                    <a:pt x="3353181" y="3260598"/>
                    <a:pt x="3259963" y="3353816"/>
                    <a:pt x="3144647" y="3353816"/>
                  </a:cubicBezTo>
                  <a:lnTo>
                    <a:pt x="208534" y="3353816"/>
                  </a:lnTo>
                  <a:cubicBezTo>
                    <a:pt x="93218" y="3353181"/>
                    <a:pt x="0" y="3259963"/>
                    <a:pt x="0" y="3144647"/>
                  </a:cubicBezTo>
                  <a:close/>
                </a:path>
              </a:pathLst>
            </a:custGeom>
            <a:blipFill>
              <a:blip r:embed="rId9"/>
              <a:stretch>
                <a:fillRect l="-30986" r="-30986"/>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6" name="Freeform 6"/>
          <p:cNvSpPr/>
          <p:nvPr/>
        </p:nvSpPr>
        <p:spPr>
          <a:xfrm>
            <a:off x="1261031" y="2213437"/>
            <a:ext cx="15373016" cy="5703389"/>
          </a:xfrm>
          <a:custGeom>
            <a:avLst/>
            <a:gdLst/>
            <a:ahLst/>
            <a:cxnLst/>
            <a:rect l="l" t="t" r="r" b="b"/>
            <a:pathLst>
              <a:path w="15373016" h="5703389">
                <a:moveTo>
                  <a:pt x="0" y="0"/>
                </a:moveTo>
                <a:lnTo>
                  <a:pt x="15373016" y="0"/>
                </a:lnTo>
                <a:lnTo>
                  <a:pt x="15373016" y="5703389"/>
                </a:lnTo>
                <a:lnTo>
                  <a:pt x="0" y="5703389"/>
                </a:lnTo>
                <a:lnTo>
                  <a:pt x="0" y="0"/>
                </a:lnTo>
                <a:close/>
              </a:path>
            </a:pathLst>
          </a:custGeom>
          <a:blipFill>
            <a:blip r:embed="rId3"/>
            <a:stretch>
              <a:fillRect/>
            </a:stretch>
          </a:blipFill>
        </p:spPr>
      </p:sp>
      <p:sp>
        <p:nvSpPr>
          <p:cNvPr id="7" name="TextBox 7"/>
          <p:cNvSpPr txBox="1"/>
          <p:nvPr/>
        </p:nvSpPr>
        <p:spPr>
          <a:xfrm>
            <a:off x="1028700" y="942975"/>
            <a:ext cx="14524487"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condition de la personne aidée </a:t>
            </a:r>
          </a:p>
        </p:txBody>
      </p:sp>
      <p:sp>
        <p:nvSpPr>
          <p:cNvPr id="8" name="TextBox 8"/>
          <p:cNvSpPr txBox="1"/>
          <p:nvPr/>
        </p:nvSpPr>
        <p:spPr>
          <a:xfrm>
            <a:off x="1261031" y="7614893"/>
            <a:ext cx="7371823" cy="546715"/>
          </a:xfrm>
          <a:prstGeom prst="rect">
            <a:avLst/>
          </a:prstGeom>
        </p:spPr>
        <p:txBody>
          <a:bodyPr lIns="0" tIns="0" rIns="0" bIns="0" rtlCol="0" anchor="t">
            <a:spAutoFit/>
          </a:bodyPr>
          <a:lstStyle/>
          <a:p>
            <a:pPr algn="l">
              <a:lnSpc>
                <a:spcPts val="2238"/>
              </a:lnSpc>
            </a:pPr>
            <a:r>
              <a:rPr lang="en-US" sz="1453">
                <a:solidFill>
                  <a:srgbClr val="000000"/>
                </a:solidFill>
                <a:latin typeface="Caros Soft 3"/>
                <a:ea typeface="Caros Soft 3"/>
                <a:cs typeface="Caros Soft 3"/>
                <a:sym typeface="Caros Soft 3"/>
              </a:rPr>
              <a:t>Source : Enquête statistique sur la proche aidance au Québec (2022)</a:t>
            </a:r>
          </a:p>
          <a:p>
            <a:pPr marL="0" lvl="0" indent="0" algn="l">
              <a:lnSpc>
                <a:spcPts val="2238"/>
              </a:lnSpc>
            </a:pPr>
            <a:r>
              <a:rPr lang="en-US" sz="1453">
                <a:solidFill>
                  <a:srgbClr val="000000"/>
                </a:solidFill>
                <a:latin typeface="Caros Soft 3"/>
                <a:ea typeface="Caros Soft 3"/>
                <a:cs typeface="Caros Soft 3"/>
                <a:sym typeface="Caros Soft 3"/>
              </a:rPr>
              <a:t>Appui pour les proches aidants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sp>
        <p:nvSpPr>
          <p:cNvPr id="3" name="Freeform 3"/>
          <p:cNvSpPr/>
          <p:nvPr/>
        </p:nvSpPr>
        <p:spPr>
          <a:xfrm>
            <a:off x="914400" y="2533584"/>
            <a:ext cx="8690986" cy="5057053"/>
          </a:xfrm>
          <a:custGeom>
            <a:avLst/>
            <a:gdLst/>
            <a:ahLst/>
            <a:cxnLst/>
            <a:rect l="l" t="t" r="r" b="b"/>
            <a:pathLst>
              <a:path w="8690986" h="5057053">
                <a:moveTo>
                  <a:pt x="0" y="0"/>
                </a:moveTo>
                <a:lnTo>
                  <a:pt x="8690986" y="0"/>
                </a:lnTo>
                <a:lnTo>
                  <a:pt x="8690986" y="5057053"/>
                </a:lnTo>
                <a:lnTo>
                  <a:pt x="0" y="5057053"/>
                </a:lnTo>
                <a:lnTo>
                  <a:pt x="0" y="0"/>
                </a:lnTo>
                <a:close/>
              </a:path>
            </a:pathLst>
          </a:custGeom>
          <a:blipFill>
            <a:blip r:embed="rId3"/>
            <a:stretch>
              <a:fillRect t="-7054" r="-6225" b="-3356"/>
            </a:stretch>
          </a:blipFill>
        </p:spPr>
      </p:sp>
      <p:sp>
        <p:nvSpPr>
          <p:cNvPr id="4" name="TextBox 4"/>
          <p:cNvSpPr txBox="1"/>
          <p:nvPr/>
        </p:nvSpPr>
        <p:spPr>
          <a:xfrm>
            <a:off x="1395246" y="7662899"/>
            <a:ext cx="7371823" cy="546715"/>
          </a:xfrm>
          <a:prstGeom prst="rect">
            <a:avLst/>
          </a:prstGeom>
        </p:spPr>
        <p:txBody>
          <a:bodyPr lIns="0" tIns="0" rIns="0" bIns="0" rtlCol="0" anchor="t">
            <a:spAutoFit/>
          </a:bodyPr>
          <a:lstStyle/>
          <a:p>
            <a:pPr algn="just">
              <a:lnSpc>
                <a:spcPts val="2238"/>
              </a:lnSpc>
            </a:pPr>
            <a:r>
              <a:rPr lang="en-US" sz="1453">
                <a:solidFill>
                  <a:srgbClr val="000000"/>
                </a:solidFill>
                <a:latin typeface="Caros Soft 3"/>
                <a:ea typeface="Caros Soft 3"/>
                <a:cs typeface="Caros Soft 3"/>
                <a:sym typeface="Caros Soft 3"/>
              </a:rPr>
              <a:t>Source : Enquête statistique sur la proche aidance au Québec (2022)</a:t>
            </a:r>
          </a:p>
          <a:p>
            <a:pPr marL="0" lvl="0" indent="0" algn="just">
              <a:lnSpc>
                <a:spcPts val="2238"/>
              </a:lnSpc>
            </a:pPr>
            <a:r>
              <a:rPr lang="en-US" sz="1453">
                <a:solidFill>
                  <a:srgbClr val="000000"/>
                </a:solidFill>
                <a:latin typeface="Caros Soft 3"/>
                <a:ea typeface="Caros Soft 3"/>
                <a:cs typeface="Caros Soft 3"/>
                <a:sym typeface="Caros Soft 3"/>
              </a:rPr>
              <a:t>Appui pour les proches aidants</a:t>
            </a:r>
          </a:p>
        </p:txBody>
      </p:sp>
      <p:grpSp>
        <p:nvGrpSpPr>
          <p:cNvPr id="5" name="Group 5"/>
          <p:cNvGrpSpPr/>
          <p:nvPr/>
        </p:nvGrpSpPr>
        <p:grpSpPr>
          <a:xfrm>
            <a:off x="0" y="11869"/>
            <a:ext cx="18288000" cy="178631"/>
            <a:chOff x="0" y="0"/>
            <a:chExt cx="4816593" cy="47047"/>
          </a:xfrm>
        </p:grpSpPr>
        <p:sp>
          <p:nvSpPr>
            <p:cNvPr id="6" name="Freeform 6"/>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7" name="TextBox 7"/>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8" name="TextBox 8"/>
          <p:cNvSpPr txBox="1"/>
          <p:nvPr/>
        </p:nvSpPr>
        <p:spPr>
          <a:xfrm>
            <a:off x="1028700" y="942975"/>
            <a:ext cx="11092425"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Les types de soutien offerts</a:t>
            </a:r>
          </a:p>
        </p:txBody>
      </p:sp>
      <p:sp>
        <p:nvSpPr>
          <p:cNvPr id="9" name="Freeform 9"/>
          <p:cNvSpPr/>
          <p:nvPr/>
        </p:nvSpPr>
        <p:spPr>
          <a:xfrm>
            <a:off x="10982361" y="2476645"/>
            <a:ext cx="5226100" cy="4886403"/>
          </a:xfrm>
          <a:custGeom>
            <a:avLst/>
            <a:gdLst/>
            <a:ahLst/>
            <a:cxnLst/>
            <a:rect l="l" t="t" r="r" b="b"/>
            <a:pathLst>
              <a:path w="5226100" h="4886403">
                <a:moveTo>
                  <a:pt x="0" y="0"/>
                </a:moveTo>
                <a:lnTo>
                  <a:pt x="5226099" y="0"/>
                </a:lnTo>
                <a:lnTo>
                  <a:pt x="5226099" y="4886403"/>
                </a:lnTo>
                <a:lnTo>
                  <a:pt x="0" y="4886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1028700" y="2074634"/>
            <a:ext cx="9072712" cy="6081203"/>
            <a:chOff x="0" y="0"/>
            <a:chExt cx="1302057" cy="872735"/>
          </a:xfrm>
        </p:grpSpPr>
        <p:sp>
          <p:nvSpPr>
            <p:cNvPr id="4" name="Freeform 4"/>
            <p:cNvSpPr/>
            <p:nvPr/>
          </p:nvSpPr>
          <p:spPr>
            <a:xfrm>
              <a:off x="0" y="0"/>
              <a:ext cx="1302057" cy="872735"/>
            </a:xfrm>
            <a:custGeom>
              <a:avLst/>
              <a:gdLst/>
              <a:ahLst/>
              <a:cxnLst/>
              <a:rect l="l" t="t" r="r" b="b"/>
              <a:pathLst>
                <a:path w="1302057" h="872735">
                  <a:moveTo>
                    <a:pt x="25600" y="0"/>
                  </a:moveTo>
                  <a:lnTo>
                    <a:pt x="1276457" y="0"/>
                  </a:lnTo>
                  <a:cubicBezTo>
                    <a:pt x="1283246" y="0"/>
                    <a:pt x="1289758" y="2697"/>
                    <a:pt x="1294559" y="7498"/>
                  </a:cubicBezTo>
                  <a:cubicBezTo>
                    <a:pt x="1299359" y="12299"/>
                    <a:pt x="1302057" y="18810"/>
                    <a:pt x="1302057" y="25600"/>
                  </a:cubicBezTo>
                  <a:lnTo>
                    <a:pt x="1302057" y="847135"/>
                  </a:lnTo>
                  <a:cubicBezTo>
                    <a:pt x="1302057" y="853925"/>
                    <a:pt x="1299359" y="860436"/>
                    <a:pt x="1294559" y="865237"/>
                  </a:cubicBezTo>
                  <a:cubicBezTo>
                    <a:pt x="1289758" y="870038"/>
                    <a:pt x="1283246" y="872735"/>
                    <a:pt x="1276457" y="872735"/>
                  </a:cubicBezTo>
                  <a:lnTo>
                    <a:pt x="25600" y="872735"/>
                  </a:lnTo>
                  <a:cubicBezTo>
                    <a:pt x="18810" y="872735"/>
                    <a:pt x="12299" y="870038"/>
                    <a:pt x="7498" y="865237"/>
                  </a:cubicBezTo>
                  <a:cubicBezTo>
                    <a:pt x="2697" y="860436"/>
                    <a:pt x="0" y="853925"/>
                    <a:pt x="0" y="847135"/>
                  </a:cubicBezTo>
                  <a:lnTo>
                    <a:pt x="0" y="25600"/>
                  </a:lnTo>
                  <a:cubicBezTo>
                    <a:pt x="0" y="18810"/>
                    <a:pt x="2697" y="12299"/>
                    <a:pt x="7498" y="7498"/>
                  </a:cubicBezTo>
                  <a:cubicBezTo>
                    <a:pt x="12299" y="2697"/>
                    <a:pt x="18810" y="0"/>
                    <a:pt x="25600" y="0"/>
                  </a:cubicBezTo>
                  <a:close/>
                </a:path>
              </a:pathLst>
            </a:custGeom>
            <a:solidFill>
              <a:srgbClr val="DEEBEF"/>
            </a:solidFill>
          </p:spPr>
        </p:sp>
        <p:sp>
          <p:nvSpPr>
            <p:cNvPr id="5" name="TextBox 5"/>
            <p:cNvSpPr txBox="1"/>
            <p:nvPr/>
          </p:nvSpPr>
          <p:spPr>
            <a:xfrm>
              <a:off x="0" y="-38100"/>
              <a:ext cx="1302057" cy="910835"/>
            </a:xfrm>
            <a:prstGeom prst="rect">
              <a:avLst/>
            </a:prstGeom>
          </p:spPr>
          <p:txBody>
            <a:bodyPr lIns="50800" tIns="50800" rIns="50800" bIns="50800" rtlCol="0" anchor="ctr"/>
            <a:lstStyle/>
            <a:p>
              <a:pPr algn="ctr">
                <a:lnSpc>
                  <a:spcPts val="2240"/>
                </a:lnSpc>
              </a:pPr>
              <a:endParaRPr/>
            </a:p>
          </p:txBody>
        </p:sp>
      </p:grpSp>
      <p:sp>
        <p:nvSpPr>
          <p:cNvPr id="6" name="TextBox 6"/>
          <p:cNvSpPr txBox="1"/>
          <p:nvPr/>
        </p:nvSpPr>
        <p:spPr>
          <a:xfrm>
            <a:off x="1265006" y="2305050"/>
            <a:ext cx="8836406" cy="5477510"/>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Inquiétude​, angoisse et stress​</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Fatigue, irritabilité et colère ​</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Sentiment d’être débordé​</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Risque de maltraitance​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Détérioration de l’état de santé​</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Isolement social​</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Retard, réduction des heures travaillées, absentéisme au travail​</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Absentéisme scolaire et risque de report ou abandon des études​</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Transformation de la relation aidant.e/aidé.e</a:t>
            </a:r>
          </a:p>
          <a:p>
            <a:pPr marL="561342" lvl="1" indent="-280671" algn="l">
              <a:lnSpc>
                <a:spcPts val="3640"/>
              </a:lnSpc>
              <a:spcBef>
                <a:spcPct val="0"/>
              </a:spcBef>
              <a:buFont typeface="Arial"/>
              <a:buChar char="•"/>
            </a:pPr>
            <a:r>
              <a:rPr lang="en-US" sz="2600">
                <a:solidFill>
                  <a:srgbClr val="000000"/>
                </a:solidFill>
                <a:latin typeface="Caros Soft 3"/>
                <a:ea typeface="Caros Soft 3"/>
                <a:cs typeface="Caros Soft 3"/>
                <a:sym typeface="Caros Soft 3"/>
              </a:rPr>
              <a:t>Coûts financiers</a:t>
            </a:r>
          </a:p>
        </p:txBody>
      </p:sp>
      <p:grpSp>
        <p:nvGrpSpPr>
          <p:cNvPr id="7" name="Group 7"/>
          <p:cNvGrpSpPr/>
          <p:nvPr/>
        </p:nvGrpSpPr>
        <p:grpSpPr>
          <a:xfrm>
            <a:off x="0" y="11869"/>
            <a:ext cx="18288000" cy="178631"/>
            <a:chOff x="0" y="0"/>
            <a:chExt cx="4816593" cy="47047"/>
          </a:xfrm>
        </p:grpSpPr>
        <p:sp>
          <p:nvSpPr>
            <p:cNvPr id="8" name="Freeform 8"/>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9" name="TextBox 9"/>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10" name="Freeform 10"/>
          <p:cNvSpPr/>
          <p:nvPr/>
        </p:nvSpPr>
        <p:spPr>
          <a:xfrm>
            <a:off x="11722056" y="2228850"/>
            <a:ext cx="4857897" cy="4791101"/>
          </a:xfrm>
          <a:custGeom>
            <a:avLst/>
            <a:gdLst/>
            <a:ahLst/>
            <a:cxnLst/>
            <a:rect l="l" t="t" r="r" b="b"/>
            <a:pathLst>
              <a:path w="4857897" h="4791101">
                <a:moveTo>
                  <a:pt x="0" y="0"/>
                </a:moveTo>
                <a:lnTo>
                  <a:pt x="4857896" y="0"/>
                </a:lnTo>
                <a:lnTo>
                  <a:pt x="4857896" y="4791101"/>
                </a:lnTo>
                <a:lnTo>
                  <a:pt x="0" y="4791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1028700" y="8329924"/>
            <a:ext cx="7371823" cy="270556"/>
          </a:xfrm>
          <a:prstGeom prst="rect">
            <a:avLst/>
          </a:prstGeom>
        </p:spPr>
        <p:txBody>
          <a:bodyPr lIns="0" tIns="0" rIns="0" bIns="0" rtlCol="0" anchor="t">
            <a:spAutoFit/>
          </a:bodyPr>
          <a:lstStyle/>
          <a:p>
            <a:pPr marL="0" lvl="0" indent="0" algn="just">
              <a:lnSpc>
                <a:spcPts val="2238"/>
              </a:lnSpc>
            </a:pPr>
            <a:r>
              <a:rPr lang="en-US" sz="1453">
                <a:solidFill>
                  <a:srgbClr val="000000"/>
                </a:solidFill>
                <a:latin typeface="Caros Soft 3"/>
                <a:ea typeface="Caros Soft 3"/>
                <a:cs typeface="Caros Soft 3"/>
                <a:sym typeface="Caros Soft 3"/>
              </a:rPr>
              <a:t>Source : Politique nationale pour les personnes proches aidantes </a:t>
            </a:r>
          </a:p>
        </p:txBody>
      </p:sp>
      <p:sp>
        <p:nvSpPr>
          <p:cNvPr id="12" name="TextBox 12"/>
          <p:cNvSpPr txBox="1"/>
          <p:nvPr/>
        </p:nvSpPr>
        <p:spPr>
          <a:xfrm>
            <a:off x="1028700" y="942975"/>
            <a:ext cx="13682572" cy="771525"/>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Les conséquences vécues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869"/>
            <a:ext cx="18288000" cy="178631"/>
            <a:chOff x="0" y="0"/>
            <a:chExt cx="4816593" cy="47047"/>
          </a:xfrm>
        </p:grpSpPr>
        <p:sp>
          <p:nvSpPr>
            <p:cNvPr id="3" name="Freeform 3"/>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4" name="TextBox 4"/>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1028700" y="2509994"/>
            <a:ext cx="9517324" cy="5437752"/>
            <a:chOff x="0" y="0"/>
            <a:chExt cx="1365864" cy="780391"/>
          </a:xfrm>
        </p:grpSpPr>
        <p:sp>
          <p:nvSpPr>
            <p:cNvPr id="6" name="Freeform 6"/>
            <p:cNvSpPr/>
            <p:nvPr/>
          </p:nvSpPr>
          <p:spPr>
            <a:xfrm>
              <a:off x="0" y="0"/>
              <a:ext cx="1365864" cy="780391"/>
            </a:xfrm>
            <a:custGeom>
              <a:avLst/>
              <a:gdLst/>
              <a:ahLst/>
              <a:cxnLst/>
              <a:rect l="l" t="t" r="r" b="b"/>
              <a:pathLst>
                <a:path w="1365864" h="780391">
                  <a:moveTo>
                    <a:pt x="24404" y="0"/>
                  </a:moveTo>
                  <a:lnTo>
                    <a:pt x="1341461" y="0"/>
                  </a:lnTo>
                  <a:cubicBezTo>
                    <a:pt x="1347933" y="0"/>
                    <a:pt x="1354140" y="2571"/>
                    <a:pt x="1358717" y="7148"/>
                  </a:cubicBezTo>
                  <a:cubicBezTo>
                    <a:pt x="1363293" y="11724"/>
                    <a:pt x="1365864" y="17931"/>
                    <a:pt x="1365864" y="24404"/>
                  </a:cubicBezTo>
                  <a:lnTo>
                    <a:pt x="1365864" y="755987"/>
                  </a:lnTo>
                  <a:cubicBezTo>
                    <a:pt x="1365864" y="769465"/>
                    <a:pt x="1354939" y="780391"/>
                    <a:pt x="1341461" y="780391"/>
                  </a:cubicBezTo>
                  <a:lnTo>
                    <a:pt x="24404" y="780391"/>
                  </a:lnTo>
                  <a:cubicBezTo>
                    <a:pt x="17931" y="780391"/>
                    <a:pt x="11724" y="777820"/>
                    <a:pt x="7148" y="773243"/>
                  </a:cubicBezTo>
                  <a:cubicBezTo>
                    <a:pt x="2571" y="768667"/>
                    <a:pt x="0" y="762459"/>
                    <a:pt x="0" y="755987"/>
                  </a:cubicBezTo>
                  <a:lnTo>
                    <a:pt x="0" y="24404"/>
                  </a:lnTo>
                  <a:cubicBezTo>
                    <a:pt x="0" y="17931"/>
                    <a:pt x="2571" y="11724"/>
                    <a:pt x="7148" y="7148"/>
                  </a:cubicBezTo>
                  <a:cubicBezTo>
                    <a:pt x="11724" y="2571"/>
                    <a:pt x="17931" y="0"/>
                    <a:pt x="24404" y="0"/>
                  </a:cubicBezTo>
                  <a:close/>
                </a:path>
              </a:pathLst>
            </a:custGeom>
            <a:solidFill>
              <a:srgbClr val="DEEBEF"/>
            </a:solidFill>
          </p:spPr>
        </p:sp>
        <p:sp>
          <p:nvSpPr>
            <p:cNvPr id="7" name="TextBox 7"/>
            <p:cNvSpPr txBox="1"/>
            <p:nvPr/>
          </p:nvSpPr>
          <p:spPr>
            <a:xfrm>
              <a:off x="0" y="-38100"/>
              <a:ext cx="1365864" cy="818491"/>
            </a:xfrm>
            <a:prstGeom prst="rect">
              <a:avLst/>
            </a:prstGeom>
          </p:spPr>
          <p:txBody>
            <a:bodyPr lIns="50800" tIns="50800" rIns="50800" bIns="50800" rtlCol="0" anchor="ctr"/>
            <a:lstStyle/>
            <a:p>
              <a:pPr algn="ctr">
                <a:lnSpc>
                  <a:spcPts val="2240"/>
                </a:lnSpc>
              </a:pPr>
              <a:endParaRPr/>
            </a:p>
          </p:txBody>
        </p:sp>
      </p:grpSp>
      <p:sp>
        <p:nvSpPr>
          <p:cNvPr id="8" name="TextBox 8"/>
          <p:cNvSpPr txBox="1"/>
          <p:nvPr/>
        </p:nvSpPr>
        <p:spPr>
          <a:xfrm>
            <a:off x="1028700" y="924905"/>
            <a:ext cx="5695156" cy="780983"/>
          </a:xfrm>
          <a:prstGeom prst="rect">
            <a:avLst/>
          </a:prstGeom>
        </p:spPr>
        <p:txBody>
          <a:bodyPr lIns="0" tIns="0" rIns="0" bIns="0" rtlCol="0" anchor="t">
            <a:spAutoFit/>
          </a:bodyPr>
          <a:lstStyle/>
          <a:p>
            <a:pPr algn="l">
              <a:lnSpc>
                <a:spcPts val="6300"/>
              </a:lnSpc>
            </a:pPr>
            <a:r>
              <a:rPr lang="en-US" sz="4500">
                <a:solidFill>
                  <a:srgbClr val="02546D"/>
                </a:solidFill>
                <a:latin typeface="Caros Soft 1"/>
                <a:ea typeface="Caros Soft 1"/>
                <a:cs typeface="Caros Soft 1"/>
                <a:sym typeface="Caros Soft 1"/>
              </a:rPr>
              <a:t>Les aspects positifs!</a:t>
            </a:r>
          </a:p>
        </p:txBody>
      </p:sp>
      <p:sp>
        <p:nvSpPr>
          <p:cNvPr id="9" name="Freeform 9"/>
          <p:cNvSpPr/>
          <p:nvPr/>
        </p:nvSpPr>
        <p:spPr>
          <a:xfrm flipH="1">
            <a:off x="11869368" y="2509994"/>
            <a:ext cx="4213610" cy="5267012"/>
          </a:xfrm>
          <a:custGeom>
            <a:avLst/>
            <a:gdLst/>
            <a:ahLst/>
            <a:cxnLst/>
            <a:rect l="l" t="t" r="r" b="b"/>
            <a:pathLst>
              <a:path w="4213610" h="5267012">
                <a:moveTo>
                  <a:pt x="4213610" y="0"/>
                </a:moveTo>
                <a:lnTo>
                  <a:pt x="0" y="0"/>
                </a:lnTo>
                <a:lnTo>
                  <a:pt x="0" y="5267012"/>
                </a:lnTo>
                <a:lnTo>
                  <a:pt x="4213610" y="5267012"/>
                </a:lnTo>
                <a:lnTo>
                  <a:pt x="421361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226327" y="2833370"/>
            <a:ext cx="8836406" cy="4563110"/>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Enrichissement de la relation au sein de la dyade​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Sentiment de valorisation accrue​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Mise en valeur de forces insoupçonnées​</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Développement de la confiance en ses propres aptitudes</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Apprentissages qui peuvent être transposés dans d'autres sphères​</a:t>
            </a:r>
          </a:p>
          <a:p>
            <a:pPr marL="561342" lvl="1" indent="-280671" algn="l">
              <a:lnSpc>
                <a:spcPts val="3640"/>
              </a:lnSpc>
              <a:spcBef>
                <a:spcPct val="0"/>
              </a:spcBef>
              <a:buFont typeface="Arial"/>
              <a:buChar char="•"/>
            </a:pPr>
            <a:r>
              <a:rPr lang="en-US" sz="2600">
                <a:solidFill>
                  <a:srgbClr val="000000"/>
                </a:solidFill>
                <a:latin typeface="Caros Soft 3"/>
                <a:ea typeface="Caros Soft 3"/>
                <a:cs typeface="Caros Soft 3"/>
                <a:sym typeface="Caros Soft 3"/>
              </a:rPr>
              <a:t>Enrichissement de la dynamique au sein de la famille et avec l'entourage, en apprenant à gérer les conflits et en travaillant en équipe</a:t>
            </a:r>
          </a:p>
        </p:txBody>
      </p:sp>
      <p:sp>
        <p:nvSpPr>
          <p:cNvPr id="11" name="Freeform 11"/>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4"/>
            <a:stretch>
              <a:fillRect r="-13373"/>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67208" y="-3184630"/>
            <a:ext cx="16656260" cy="1665626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EEBEF">
                <a:alpha val="40000"/>
              </a:srgbClr>
            </a:solidFill>
          </p:spPr>
        </p:sp>
      </p:grpSp>
      <p:sp>
        <p:nvSpPr>
          <p:cNvPr id="4" name="TextBox 4"/>
          <p:cNvSpPr txBox="1"/>
          <p:nvPr/>
        </p:nvSpPr>
        <p:spPr>
          <a:xfrm>
            <a:off x="2213631" y="4140223"/>
            <a:ext cx="6930369" cy="3143449"/>
          </a:xfrm>
          <a:prstGeom prst="rect">
            <a:avLst/>
          </a:prstGeom>
        </p:spPr>
        <p:txBody>
          <a:bodyPr lIns="0" tIns="0" rIns="0" bIns="0" rtlCol="0" anchor="t">
            <a:spAutoFit/>
          </a:bodyPr>
          <a:lstStyle/>
          <a:p>
            <a:pPr algn="l">
              <a:lnSpc>
                <a:spcPts val="8399"/>
              </a:lnSpc>
            </a:pPr>
            <a:r>
              <a:rPr lang="en-US" sz="5999">
                <a:solidFill>
                  <a:srgbClr val="02546D"/>
                </a:solidFill>
                <a:latin typeface="Caros Soft 4"/>
                <a:ea typeface="Caros Soft 4"/>
                <a:cs typeface="Caros Soft 4"/>
                <a:sym typeface="Caros Soft 4"/>
              </a:rPr>
              <a:t>Les ressources et services de l’Appui </a:t>
            </a:r>
          </a:p>
        </p:txBody>
      </p:sp>
      <p:sp>
        <p:nvSpPr>
          <p:cNvPr id="5" name="TextBox 5"/>
          <p:cNvSpPr txBox="1"/>
          <p:nvPr/>
        </p:nvSpPr>
        <p:spPr>
          <a:xfrm>
            <a:off x="1117842" y="4110165"/>
            <a:ext cx="1686161" cy="1069942"/>
          </a:xfrm>
          <a:prstGeom prst="rect">
            <a:avLst/>
          </a:prstGeom>
        </p:spPr>
        <p:txBody>
          <a:bodyPr lIns="0" tIns="0" rIns="0" bIns="0" rtlCol="0" anchor="t">
            <a:spAutoFit/>
          </a:bodyPr>
          <a:lstStyle/>
          <a:p>
            <a:pPr marL="0" lvl="0" indent="0" algn="l">
              <a:lnSpc>
                <a:spcPts val="8449"/>
              </a:lnSpc>
            </a:pPr>
            <a:r>
              <a:rPr lang="en-US" sz="6499" spc="-194">
                <a:solidFill>
                  <a:srgbClr val="E64829"/>
                </a:solidFill>
                <a:latin typeface="Caros Soft 4"/>
                <a:ea typeface="Caros Soft 4"/>
                <a:cs typeface="Caros Soft 4"/>
                <a:sym typeface="Caros Soft 4"/>
              </a:rPr>
              <a:t>2.</a:t>
            </a:r>
          </a:p>
        </p:txBody>
      </p:sp>
      <p:sp>
        <p:nvSpPr>
          <p:cNvPr id="6" name="Freeform 6"/>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grpSp>
        <p:nvGrpSpPr>
          <p:cNvPr id="6" name="Group 6"/>
          <p:cNvGrpSpPr/>
          <p:nvPr/>
        </p:nvGrpSpPr>
        <p:grpSpPr>
          <a:xfrm>
            <a:off x="9635418" y="1566476"/>
            <a:ext cx="7286225" cy="6431985"/>
            <a:chOff x="0" y="0"/>
            <a:chExt cx="9714966" cy="8575980"/>
          </a:xfrm>
        </p:grpSpPr>
        <p:sp>
          <p:nvSpPr>
            <p:cNvPr id="7" name="Freeform 7"/>
            <p:cNvSpPr/>
            <p:nvPr/>
          </p:nvSpPr>
          <p:spPr>
            <a:xfrm>
              <a:off x="6919709" y="4481213"/>
              <a:ext cx="2795257" cy="4094767"/>
            </a:xfrm>
            <a:custGeom>
              <a:avLst/>
              <a:gdLst/>
              <a:ahLst/>
              <a:cxnLst/>
              <a:rect l="l" t="t" r="r" b="b"/>
              <a:pathLst>
                <a:path w="2795257" h="4094767">
                  <a:moveTo>
                    <a:pt x="0" y="0"/>
                  </a:moveTo>
                  <a:lnTo>
                    <a:pt x="2795257" y="0"/>
                  </a:lnTo>
                  <a:lnTo>
                    <a:pt x="2795257" y="4094767"/>
                  </a:lnTo>
                  <a:lnTo>
                    <a:pt x="0" y="4094767"/>
                  </a:lnTo>
                  <a:lnTo>
                    <a:pt x="0" y="0"/>
                  </a:lnTo>
                  <a:close/>
                </a:path>
              </a:pathLst>
            </a:custGeom>
            <a:blipFill>
              <a:blip r:embed="rId3"/>
              <a:stretch>
                <a:fillRect t="-43427" r="-204530" b="-1072"/>
              </a:stretch>
            </a:blipFill>
          </p:spPr>
        </p:sp>
        <p:sp>
          <p:nvSpPr>
            <p:cNvPr id="8" name="Freeform 8"/>
            <p:cNvSpPr/>
            <p:nvPr/>
          </p:nvSpPr>
          <p:spPr>
            <a:xfrm>
              <a:off x="3176027" y="134805"/>
              <a:ext cx="3594009" cy="5648509"/>
            </a:xfrm>
            <a:custGeom>
              <a:avLst/>
              <a:gdLst/>
              <a:ahLst/>
              <a:cxnLst/>
              <a:rect l="l" t="t" r="r" b="b"/>
              <a:pathLst>
                <a:path w="3594009" h="5648509">
                  <a:moveTo>
                    <a:pt x="0" y="0"/>
                  </a:moveTo>
                  <a:lnTo>
                    <a:pt x="3594009" y="0"/>
                  </a:lnTo>
                  <a:lnTo>
                    <a:pt x="3594009" y="5648509"/>
                  </a:lnTo>
                  <a:lnTo>
                    <a:pt x="0" y="5648509"/>
                  </a:lnTo>
                  <a:lnTo>
                    <a:pt x="0" y="0"/>
                  </a:lnTo>
                  <a:close/>
                </a:path>
              </a:pathLst>
            </a:custGeom>
            <a:blipFill>
              <a:blip r:embed="rId4"/>
              <a:stretch>
                <a:fillRect l="-63246" t="-6392" r="-88040"/>
              </a:stretch>
            </a:blipFill>
          </p:spPr>
        </p:sp>
        <p:sp>
          <p:nvSpPr>
            <p:cNvPr id="9" name="Freeform 9"/>
            <p:cNvSpPr/>
            <p:nvPr/>
          </p:nvSpPr>
          <p:spPr>
            <a:xfrm>
              <a:off x="7054311" y="134805"/>
              <a:ext cx="2660655" cy="4185984"/>
            </a:xfrm>
            <a:custGeom>
              <a:avLst/>
              <a:gdLst/>
              <a:ahLst/>
              <a:cxnLst/>
              <a:rect l="l" t="t" r="r" b="b"/>
              <a:pathLst>
                <a:path w="2660655" h="4185984">
                  <a:moveTo>
                    <a:pt x="0" y="0"/>
                  </a:moveTo>
                  <a:lnTo>
                    <a:pt x="2660655" y="0"/>
                  </a:lnTo>
                  <a:lnTo>
                    <a:pt x="2660655" y="4185984"/>
                  </a:lnTo>
                  <a:lnTo>
                    <a:pt x="0" y="4185984"/>
                  </a:lnTo>
                  <a:lnTo>
                    <a:pt x="0" y="0"/>
                  </a:lnTo>
                  <a:close/>
                </a:path>
              </a:pathLst>
            </a:custGeom>
            <a:blipFill>
              <a:blip r:embed="rId5"/>
              <a:stretch>
                <a:fillRect l="-8243" r="-49085"/>
              </a:stretch>
            </a:blipFill>
          </p:spPr>
        </p:sp>
        <p:sp>
          <p:nvSpPr>
            <p:cNvPr id="10" name="Freeform 10"/>
            <p:cNvSpPr/>
            <p:nvPr/>
          </p:nvSpPr>
          <p:spPr>
            <a:xfrm>
              <a:off x="160933" y="4571596"/>
              <a:ext cx="2814228" cy="4004384"/>
            </a:xfrm>
            <a:custGeom>
              <a:avLst/>
              <a:gdLst/>
              <a:ahLst/>
              <a:cxnLst/>
              <a:rect l="l" t="t" r="r" b="b"/>
              <a:pathLst>
                <a:path w="2814228" h="4004384">
                  <a:moveTo>
                    <a:pt x="0" y="0"/>
                  </a:moveTo>
                  <a:lnTo>
                    <a:pt x="2814228" y="0"/>
                  </a:lnTo>
                  <a:lnTo>
                    <a:pt x="2814228" y="4004384"/>
                  </a:lnTo>
                  <a:lnTo>
                    <a:pt x="0" y="4004384"/>
                  </a:lnTo>
                  <a:lnTo>
                    <a:pt x="0" y="0"/>
                  </a:lnTo>
                  <a:close/>
                </a:path>
              </a:pathLst>
            </a:custGeom>
            <a:blipFill>
              <a:blip r:embed="rId6"/>
              <a:stretch>
                <a:fillRect l="-29746" r="-12543"/>
              </a:stretch>
            </a:blipFill>
          </p:spPr>
        </p:sp>
        <p:sp>
          <p:nvSpPr>
            <p:cNvPr id="11" name="Freeform 11"/>
            <p:cNvSpPr/>
            <p:nvPr/>
          </p:nvSpPr>
          <p:spPr>
            <a:xfrm>
              <a:off x="0" y="0"/>
              <a:ext cx="2975161" cy="4455594"/>
            </a:xfrm>
            <a:custGeom>
              <a:avLst/>
              <a:gdLst/>
              <a:ahLst/>
              <a:cxnLst/>
              <a:rect l="l" t="t" r="r" b="b"/>
              <a:pathLst>
                <a:path w="2975161" h="4455594">
                  <a:moveTo>
                    <a:pt x="0" y="0"/>
                  </a:moveTo>
                  <a:lnTo>
                    <a:pt x="2975161" y="0"/>
                  </a:lnTo>
                  <a:lnTo>
                    <a:pt x="2975161" y="4455594"/>
                  </a:lnTo>
                  <a:lnTo>
                    <a:pt x="0" y="4455594"/>
                  </a:lnTo>
                  <a:lnTo>
                    <a:pt x="0" y="0"/>
                  </a:lnTo>
                  <a:close/>
                </a:path>
              </a:pathLst>
            </a:custGeom>
            <a:blipFill>
              <a:blip r:embed="rId3"/>
              <a:stretch>
                <a:fillRect l="-203017" r="-156" b="-40715"/>
              </a:stretch>
            </a:blipFill>
          </p:spPr>
        </p:sp>
        <p:sp>
          <p:nvSpPr>
            <p:cNvPr id="12" name="Freeform 12"/>
            <p:cNvSpPr/>
            <p:nvPr/>
          </p:nvSpPr>
          <p:spPr>
            <a:xfrm>
              <a:off x="2984030" y="5888955"/>
              <a:ext cx="4070281" cy="2687026"/>
            </a:xfrm>
            <a:custGeom>
              <a:avLst/>
              <a:gdLst/>
              <a:ahLst/>
              <a:cxnLst/>
              <a:rect l="l" t="t" r="r" b="b"/>
              <a:pathLst>
                <a:path w="4070281" h="2687026">
                  <a:moveTo>
                    <a:pt x="0" y="0"/>
                  </a:moveTo>
                  <a:lnTo>
                    <a:pt x="4070281" y="0"/>
                  </a:lnTo>
                  <a:lnTo>
                    <a:pt x="4070281" y="2687025"/>
                  </a:lnTo>
                  <a:lnTo>
                    <a:pt x="0" y="2687025"/>
                  </a:lnTo>
                  <a:lnTo>
                    <a:pt x="0" y="0"/>
                  </a:lnTo>
                  <a:close/>
                </a:path>
              </a:pathLst>
            </a:custGeom>
            <a:blipFill>
              <a:blip r:embed="rId3"/>
              <a:stretch>
                <a:fillRect l="-91619" t="-57138" r="-88694" b="-138010"/>
              </a:stretch>
            </a:blipFill>
          </p:spPr>
        </p:sp>
      </p:grpSp>
      <p:sp>
        <p:nvSpPr>
          <p:cNvPr id="13" name="TextBox 13"/>
          <p:cNvSpPr txBox="1"/>
          <p:nvPr/>
        </p:nvSpPr>
        <p:spPr>
          <a:xfrm>
            <a:off x="1181451" y="2810569"/>
            <a:ext cx="7552996" cy="2040890"/>
          </a:xfrm>
          <a:prstGeom prst="rect">
            <a:avLst/>
          </a:prstGeom>
        </p:spPr>
        <p:txBody>
          <a:bodyPr lIns="0" tIns="0" rIns="0" bIns="0" rtlCol="0" anchor="t">
            <a:spAutoFit/>
          </a:bodyPr>
          <a:lstStyle/>
          <a:p>
            <a:pPr algn="l">
              <a:lnSpc>
                <a:spcPts val="4060"/>
              </a:lnSpc>
            </a:pPr>
            <a:r>
              <a:rPr lang="en-US" sz="2900">
                <a:solidFill>
                  <a:srgbClr val="000000"/>
                </a:solidFill>
                <a:latin typeface="Caros Soft 3"/>
                <a:ea typeface="Caros Soft 3"/>
                <a:cs typeface="Caros Soft 3"/>
                <a:sym typeface="Caros Soft 3"/>
              </a:rPr>
              <a:t>Partenaire national du Gouvernement du Québec, l’Appui a pour mission </a:t>
            </a:r>
            <a:r>
              <a:rPr lang="en-US" sz="2900">
                <a:solidFill>
                  <a:srgbClr val="E6472A"/>
                </a:solidFill>
                <a:latin typeface="Caros Soft 3"/>
                <a:ea typeface="Caros Soft 3"/>
                <a:cs typeface="Caros Soft 3"/>
                <a:sym typeface="Caros Soft 3"/>
              </a:rPr>
              <a:t>d’améliorer la qualité de vie</a:t>
            </a:r>
            <a:r>
              <a:rPr lang="en-US" sz="2900">
                <a:solidFill>
                  <a:srgbClr val="000000"/>
                </a:solidFill>
                <a:latin typeface="Caros Soft 3"/>
                <a:ea typeface="Caros Soft 3"/>
                <a:cs typeface="Caros Soft 3"/>
                <a:sym typeface="Caros Soft 3"/>
              </a:rPr>
              <a:t> des personnes proches aidantes (PPA). </a:t>
            </a:r>
          </a:p>
        </p:txBody>
      </p:sp>
      <p:sp>
        <p:nvSpPr>
          <p:cNvPr id="14" name="TextBox 14"/>
          <p:cNvSpPr txBox="1"/>
          <p:nvPr/>
        </p:nvSpPr>
        <p:spPr>
          <a:xfrm>
            <a:off x="1181451" y="6147959"/>
            <a:ext cx="6673492" cy="1526540"/>
          </a:xfrm>
          <a:prstGeom prst="rect">
            <a:avLst/>
          </a:prstGeom>
        </p:spPr>
        <p:txBody>
          <a:bodyPr lIns="0" tIns="0" rIns="0" bIns="0" rtlCol="0" anchor="t">
            <a:spAutoFit/>
          </a:bodyPr>
          <a:lstStyle/>
          <a:p>
            <a:pPr marL="626114" lvl="1" indent="-313057" algn="l">
              <a:lnSpc>
                <a:spcPts val="4060"/>
              </a:lnSpc>
              <a:buFont typeface="Arial"/>
              <a:buChar char="•"/>
            </a:pPr>
            <a:r>
              <a:rPr lang="en-US" sz="2900">
                <a:solidFill>
                  <a:srgbClr val="010101"/>
                </a:solidFill>
                <a:latin typeface="Caros Soft 3"/>
                <a:ea typeface="Caros Soft 3"/>
                <a:cs typeface="Caros Soft 3"/>
                <a:sym typeface="Caros Soft 3"/>
              </a:rPr>
              <a:t>Soutien aux PPA</a:t>
            </a:r>
          </a:p>
          <a:p>
            <a:pPr marL="626114" lvl="1" indent="-313057" algn="l">
              <a:lnSpc>
                <a:spcPts val="4060"/>
              </a:lnSpc>
              <a:buFont typeface="Arial"/>
              <a:buChar char="•"/>
            </a:pPr>
            <a:r>
              <a:rPr lang="en-US" sz="2900">
                <a:solidFill>
                  <a:srgbClr val="010101"/>
                </a:solidFill>
                <a:latin typeface="Caros Soft 3"/>
                <a:ea typeface="Caros Soft 3"/>
                <a:cs typeface="Caros Soft 3"/>
                <a:sym typeface="Caros Soft 3"/>
              </a:rPr>
              <a:t>Financement</a:t>
            </a:r>
          </a:p>
          <a:p>
            <a:pPr marL="626114" lvl="1" indent="-313057" algn="l">
              <a:lnSpc>
                <a:spcPts val="4060"/>
              </a:lnSpc>
              <a:buFont typeface="Arial"/>
              <a:buChar char="•"/>
            </a:pPr>
            <a:r>
              <a:rPr lang="en-US" sz="2900">
                <a:solidFill>
                  <a:srgbClr val="010101"/>
                </a:solidFill>
                <a:latin typeface="Caros Soft 3"/>
                <a:ea typeface="Caros Soft 3"/>
                <a:cs typeface="Caros Soft 3"/>
                <a:sym typeface="Caros Soft 3"/>
              </a:rPr>
              <a:t>Sensibilisation et concertation</a:t>
            </a:r>
          </a:p>
        </p:txBody>
      </p:sp>
      <p:sp>
        <p:nvSpPr>
          <p:cNvPr id="15" name="TextBox 15"/>
          <p:cNvSpPr txBox="1"/>
          <p:nvPr/>
        </p:nvSpPr>
        <p:spPr>
          <a:xfrm>
            <a:off x="1181451" y="5402387"/>
            <a:ext cx="6673492" cy="530827"/>
          </a:xfrm>
          <a:prstGeom prst="rect">
            <a:avLst/>
          </a:prstGeom>
        </p:spPr>
        <p:txBody>
          <a:bodyPr lIns="0" tIns="0" rIns="0" bIns="0" rtlCol="0" anchor="t">
            <a:spAutoFit/>
          </a:bodyPr>
          <a:lstStyle/>
          <a:p>
            <a:pPr algn="l">
              <a:lnSpc>
                <a:spcPts val="4340"/>
              </a:lnSpc>
            </a:pPr>
            <a:r>
              <a:rPr lang="en-US" sz="3100">
                <a:solidFill>
                  <a:srgbClr val="000000"/>
                </a:solidFill>
                <a:latin typeface="Caros Soft 1"/>
                <a:ea typeface="Caros Soft 1"/>
                <a:cs typeface="Caros Soft 1"/>
                <a:sym typeface="Caros Soft 1"/>
              </a:rPr>
              <a:t>Trois mandats :</a:t>
            </a:r>
          </a:p>
        </p:txBody>
      </p:sp>
      <p:sp>
        <p:nvSpPr>
          <p:cNvPr id="16" name="TextBox 16"/>
          <p:cNvSpPr txBox="1"/>
          <p:nvPr/>
        </p:nvSpPr>
        <p:spPr>
          <a:xfrm>
            <a:off x="1028700" y="942975"/>
            <a:ext cx="11092425"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mission de l’Appui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6" name="Freeform 6"/>
          <p:cNvSpPr/>
          <p:nvPr/>
        </p:nvSpPr>
        <p:spPr>
          <a:xfrm>
            <a:off x="1312642" y="6438570"/>
            <a:ext cx="512263" cy="512263"/>
          </a:xfrm>
          <a:custGeom>
            <a:avLst/>
            <a:gdLst/>
            <a:ahLst/>
            <a:cxnLst/>
            <a:rect l="l" t="t" r="r" b="b"/>
            <a:pathLst>
              <a:path w="512263" h="512263">
                <a:moveTo>
                  <a:pt x="0" y="0"/>
                </a:moveTo>
                <a:lnTo>
                  <a:pt x="512263" y="0"/>
                </a:lnTo>
                <a:lnTo>
                  <a:pt x="512263" y="512263"/>
                </a:lnTo>
                <a:lnTo>
                  <a:pt x="0" y="512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312642" y="7181077"/>
            <a:ext cx="512263" cy="512263"/>
          </a:xfrm>
          <a:custGeom>
            <a:avLst/>
            <a:gdLst/>
            <a:ahLst/>
            <a:cxnLst/>
            <a:rect l="l" t="t" r="r" b="b"/>
            <a:pathLst>
              <a:path w="512263" h="512263">
                <a:moveTo>
                  <a:pt x="0" y="0"/>
                </a:moveTo>
                <a:lnTo>
                  <a:pt x="512263" y="0"/>
                </a:lnTo>
                <a:lnTo>
                  <a:pt x="512263" y="512263"/>
                </a:lnTo>
                <a:lnTo>
                  <a:pt x="0" y="512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0089975" y="2700156"/>
            <a:ext cx="6899878" cy="4924788"/>
          </a:xfrm>
          <a:custGeom>
            <a:avLst/>
            <a:gdLst/>
            <a:ahLst/>
            <a:cxnLst/>
            <a:rect l="l" t="t" r="r" b="b"/>
            <a:pathLst>
              <a:path w="6899878" h="4924788">
                <a:moveTo>
                  <a:pt x="0" y="0"/>
                </a:moveTo>
                <a:lnTo>
                  <a:pt x="6899878" y="0"/>
                </a:lnTo>
                <a:lnTo>
                  <a:pt x="6899878" y="4924788"/>
                </a:lnTo>
                <a:lnTo>
                  <a:pt x="0" y="4924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028700" y="1079467"/>
            <a:ext cx="3752453" cy="669991"/>
          </a:xfrm>
          <a:prstGeom prst="rect">
            <a:avLst/>
          </a:prstGeom>
        </p:spPr>
        <p:txBody>
          <a:bodyPr lIns="0" tIns="0" rIns="0" bIns="0" rtlCol="0" anchor="t">
            <a:spAutoFit/>
          </a:bodyPr>
          <a:lstStyle/>
          <a:p>
            <a:pPr algn="l">
              <a:lnSpc>
                <a:spcPts val="4999"/>
              </a:lnSpc>
            </a:pPr>
            <a:r>
              <a:rPr lang="en-US" sz="4999">
                <a:solidFill>
                  <a:srgbClr val="02546D"/>
                </a:solidFill>
                <a:latin typeface="Caros Soft 1"/>
                <a:ea typeface="Caros Soft 1"/>
                <a:cs typeface="Caros Soft 1"/>
                <a:sym typeface="Caros Soft 1"/>
              </a:rPr>
              <a:t>Info-aidant </a:t>
            </a:r>
          </a:p>
        </p:txBody>
      </p:sp>
      <p:sp>
        <p:nvSpPr>
          <p:cNvPr id="10" name="TextBox 10"/>
          <p:cNvSpPr txBox="1"/>
          <p:nvPr/>
        </p:nvSpPr>
        <p:spPr>
          <a:xfrm>
            <a:off x="1028700" y="3087861"/>
            <a:ext cx="8282336" cy="2734508"/>
          </a:xfrm>
          <a:prstGeom prst="rect">
            <a:avLst/>
          </a:prstGeom>
        </p:spPr>
        <p:txBody>
          <a:bodyPr lIns="0" tIns="0" rIns="0" bIns="0" rtlCol="0" anchor="t">
            <a:spAutoFit/>
          </a:bodyPr>
          <a:lstStyle/>
          <a:p>
            <a:pPr marL="561341" lvl="1" indent="-280670" algn="l">
              <a:lnSpc>
                <a:spcPts val="3640"/>
              </a:lnSpc>
              <a:buFont typeface="Arial"/>
              <a:buChar char="•"/>
            </a:pPr>
            <a:r>
              <a:rPr lang="en-US" sz="2600">
                <a:solidFill>
                  <a:srgbClr val="000000"/>
                </a:solidFill>
                <a:latin typeface="Caros Soft 3"/>
                <a:ea typeface="Caros Soft 3"/>
                <a:cs typeface="Caros Soft 3"/>
                <a:sym typeface="Caros Soft 3"/>
              </a:rPr>
              <a:t>Un service professionnel, confidentiel et gratuit pour toutes les régions du Québec </a:t>
            </a:r>
          </a:p>
          <a:p>
            <a:pPr marL="561341" lvl="1" indent="-280670" algn="l">
              <a:lnSpc>
                <a:spcPts val="3640"/>
              </a:lnSpc>
              <a:buFont typeface="Arial"/>
              <a:buChar char="•"/>
            </a:pPr>
            <a:r>
              <a:rPr lang="en-US" sz="2600">
                <a:solidFill>
                  <a:srgbClr val="000000"/>
                </a:solidFill>
                <a:latin typeface="Caros Soft 3"/>
                <a:ea typeface="Caros Soft 3"/>
                <a:cs typeface="Caros Soft 3"/>
                <a:sym typeface="Caros Soft 3"/>
              </a:rPr>
              <a:t>Pour les personnes proches aidantes, leur entourage et les intervenant·e·s</a:t>
            </a:r>
          </a:p>
          <a:p>
            <a:pPr marL="561341" lvl="1" indent="-280670" algn="l">
              <a:lnSpc>
                <a:spcPts val="3640"/>
              </a:lnSpc>
              <a:buFont typeface="Arial"/>
              <a:buChar char="•"/>
            </a:pPr>
            <a:r>
              <a:rPr lang="en-US" sz="2600">
                <a:solidFill>
                  <a:srgbClr val="000000"/>
                </a:solidFill>
                <a:latin typeface="Caros Soft 3"/>
                <a:ea typeface="Caros Soft 3"/>
                <a:cs typeface="Caros Soft 3"/>
                <a:sym typeface="Caros Soft 3"/>
              </a:rPr>
              <a:t>Ouvert du lundi au vendredi de 8 h à 18 h</a:t>
            </a:r>
          </a:p>
          <a:p>
            <a:pPr marL="561341" lvl="1" indent="-280670" algn="l">
              <a:lnSpc>
                <a:spcPts val="3640"/>
              </a:lnSpc>
              <a:buFont typeface="Arial"/>
              <a:buChar char="•"/>
            </a:pPr>
            <a:r>
              <a:rPr lang="en-US" sz="2600">
                <a:solidFill>
                  <a:srgbClr val="000000"/>
                </a:solidFill>
                <a:latin typeface="Caros Soft 3"/>
                <a:ea typeface="Caros Soft 3"/>
                <a:cs typeface="Caros Soft 3"/>
                <a:sym typeface="Caros Soft 3"/>
              </a:rPr>
              <a:t>Par téléphone et par clavardage</a:t>
            </a:r>
          </a:p>
        </p:txBody>
      </p:sp>
      <p:sp>
        <p:nvSpPr>
          <p:cNvPr id="11" name="TextBox 11"/>
          <p:cNvSpPr txBox="1"/>
          <p:nvPr/>
        </p:nvSpPr>
        <p:spPr>
          <a:xfrm>
            <a:off x="1028700" y="2074505"/>
            <a:ext cx="11935502" cy="523776"/>
          </a:xfrm>
          <a:prstGeom prst="rect">
            <a:avLst/>
          </a:prstGeom>
        </p:spPr>
        <p:txBody>
          <a:bodyPr lIns="0" tIns="0" rIns="0" bIns="0" rtlCol="0" anchor="t">
            <a:spAutoFit/>
          </a:bodyPr>
          <a:lstStyle/>
          <a:p>
            <a:pPr algn="l">
              <a:lnSpc>
                <a:spcPts val="4200"/>
              </a:lnSpc>
            </a:pPr>
            <a:r>
              <a:rPr lang="en-US" sz="3000">
                <a:solidFill>
                  <a:srgbClr val="000000"/>
                </a:solidFill>
                <a:latin typeface="Caros Soft 5"/>
                <a:ea typeface="Caros Soft 5"/>
                <a:cs typeface="Caros Soft 5"/>
                <a:sym typeface="Caros Soft 5"/>
              </a:rPr>
              <a:t>Une ligne d’écoute, d’information et de références</a:t>
            </a:r>
          </a:p>
        </p:txBody>
      </p:sp>
      <p:sp>
        <p:nvSpPr>
          <p:cNvPr id="12" name="TextBox 12"/>
          <p:cNvSpPr txBox="1"/>
          <p:nvPr/>
        </p:nvSpPr>
        <p:spPr>
          <a:xfrm>
            <a:off x="2005294" y="6495570"/>
            <a:ext cx="8084681" cy="455230"/>
          </a:xfrm>
          <a:prstGeom prst="rect">
            <a:avLst/>
          </a:prstGeom>
        </p:spPr>
        <p:txBody>
          <a:bodyPr lIns="0" tIns="0" rIns="0" bIns="0" rtlCol="0" anchor="t">
            <a:spAutoFit/>
          </a:bodyPr>
          <a:lstStyle/>
          <a:p>
            <a:pPr algn="l">
              <a:lnSpc>
                <a:spcPts val="3300"/>
              </a:lnSpc>
            </a:pPr>
            <a:r>
              <a:rPr lang="en-US" sz="3300">
                <a:solidFill>
                  <a:srgbClr val="02546D"/>
                </a:solidFill>
                <a:latin typeface="Caros Soft 5"/>
                <a:ea typeface="Caros Soft 5"/>
                <a:cs typeface="Caros Soft 5"/>
                <a:sym typeface="Caros Soft 5"/>
              </a:rPr>
              <a:t>1 855 852-7784 </a:t>
            </a:r>
          </a:p>
        </p:txBody>
      </p:sp>
      <p:sp>
        <p:nvSpPr>
          <p:cNvPr id="13" name="TextBox 13"/>
          <p:cNvSpPr txBox="1"/>
          <p:nvPr/>
        </p:nvSpPr>
        <p:spPr>
          <a:xfrm>
            <a:off x="2005294" y="7238043"/>
            <a:ext cx="8084681" cy="455296"/>
          </a:xfrm>
          <a:prstGeom prst="rect">
            <a:avLst/>
          </a:prstGeom>
        </p:spPr>
        <p:txBody>
          <a:bodyPr lIns="0" tIns="0" rIns="0" bIns="0" rtlCol="0" anchor="t">
            <a:spAutoFit/>
          </a:bodyPr>
          <a:lstStyle/>
          <a:p>
            <a:pPr algn="l">
              <a:lnSpc>
                <a:spcPts val="3300"/>
              </a:lnSpc>
            </a:pPr>
            <a:r>
              <a:rPr lang="en-US" sz="3300">
                <a:solidFill>
                  <a:srgbClr val="02546D"/>
                </a:solidFill>
                <a:latin typeface="Caros Soft 5"/>
                <a:ea typeface="Caros Soft 5"/>
                <a:cs typeface="Caros Soft 5"/>
                <a:sym typeface="Caros Soft 5"/>
              </a:rPr>
              <a:t>info-aidant@lappui.org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82634"/>
            <a:ext cx="11417794" cy="863633"/>
          </a:xfrm>
          <a:prstGeom prst="rect">
            <a:avLst/>
          </a:prstGeom>
        </p:spPr>
        <p:txBody>
          <a:bodyPr lIns="0" tIns="0" rIns="0" bIns="0" rtlCol="0" anchor="t">
            <a:spAutoFit/>
          </a:bodyPr>
          <a:lstStyle/>
          <a:p>
            <a:pPr algn="l">
              <a:lnSpc>
                <a:spcPts val="7000"/>
              </a:lnSpc>
            </a:pPr>
            <a:r>
              <a:rPr lang="en-US" sz="5000">
                <a:solidFill>
                  <a:srgbClr val="00546C"/>
                </a:solidFill>
                <a:latin typeface="Caros Soft 1"/>
                <a:ea typeface="Caros Soft 1"/>
                <a:cs typeface="Caros Soft 1"/>
                <a:sym typeface="Caros Soft 1"/>
              </a:rPr>
              <a:t>Répertoire de ressources</a:t>
            </a:r>
          </a:p>
        </p:txBody>
      </p:sp>
      <p:sp>
        <p:nvSpPr>
          <p:cNvPr id="3" name="TextBox 3"/>
          <p:cNvSpPr txBox="1"/>
          <p:nvPr/>
        </p:nvSpPr>
        <p:spPr>
          <a:xfrm>
            <a:off x="1028700" y="2972295"/>
            <a:ext cx="6227942" cy="3424555"/>
          </a:xfrm>
          <a:prstGeom prst="rect">
            <a:avLst/>
          </a:prstGeom>
        </p:spPr>
        <p:txBody>
          <a:bodyPr lIns="0" tIns="0" rIns="0" bIns="0" rtlCol="0" anchor="t">
            <a:spAutoFit/>
          </a:bodyPr>
          <a:lstStyle/>
          <a:p>
            <a:pPr marL="561342" lvl="1" indent="-280671" algn="l">
              <a:lnSpc>
                <a:spcPts val="3380"/>
              </a:lnSpc>
              <a:buFont typeface="Arial"/>
              <a:buChar char="•"/>
            </a:pPr>
            <a:r>
              <a:rPr lang="en-US" sz="2600">
                <a:solidFill>
                  <a:srgbClr val="000000"/>
                </a:solidFill>
                <a:latin typeface="Caros Soft 3"/>
                <a:ea typeface="Caros Soft 3"/>
                <a:cs typeface="Caros Soft 3"/>
                <a:sym typeface="Caros Soft 3"/>
              </a:rPr>
              <a:t>Permet de trouver facilement des ressources et des services adaptés aux besoins des PPA</a:t>
            </a:r>
          </a:p>
          <a:p>
            <a:pPr marL="561342" lvl="1" indent="-280671" algn="l">
              <a:lnSpc>
                <a:spcPts val="3380"/>
              </a:lnSpc>
              <a:buFont typeface="Arial"/>
              <a:buChar char="•"/>
            </a:pPr>
            <a:r>
              <a:rPr lang="en-US" sz="2600">
                <a:solidFill>
                  <a:srgbClr val="000000"/>
                </a:solidFill>
                <a:latin typeface="Caros Soft 3"/>
                <a:ea typeface="Caros Soft 3"/>
                <a:cs typeface="Caros Soft 3"/>
                <a:sym typeface="Caros Soft 3"/>
              </a:rPr>
              <a:t>Partout au Québec</a:t>
            </a:r>
          </a:p>
          <a:p>
            <a:pPr marL="561342" lvl="1" indent="-280671" algn="l">
              <a:lnSpc>
                <a:spcPts val="3380"/>
              </a:lnSpc>
              <a:buFont typeface="Arial"/>
              <a:buChar char="•"/>
            </a:pPr>
            <a:r>
              <a:rPr lang="en-US" sz="2600">
                <a:solidFill>
                  <a:srgbClr val="000000"/>
                </a:solidFill>
                <a:latin typeface="Caros Soft 3"/>
                <a:ea typeface="Caros Soft 3"/>
                <a:cs typeface="Caros Soft 3"/>
                <a:sym typeface="Caros Soft 3"/>
              </a:rPr>
              <a:t>Services nombreux et variés : répit, information, formation, entraide et soutien, aide à domicile, et plus encore!</a:t>
            </a:r>
          </a:p>
        </p:txBody>
      </p:sp>
      <p:sp>
        <p:nvSpPr>
          <p:cNvPr id="4" name="Freeform 4"/>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5" name="Group 5"/>
          <p:cNvGrpSpPr/>
          <p:nvPr/>
        </p:nvGrpSpPr>
        <p:grpSpPr>
          <a:xfrm>
            <a:off x="0" y="11869"/>
            <a:ext cx="18288000" cy="178631"/>
            <a:chOff x="0" y="0"/>
            <a:chExt cx="4816593" cy="47047"/>
          </a:xfrm>
        </p:grpSpPr>
        <p:sp>
          <p:nvSpPr>
            <p:cNvPr id="6" name="Freeform 6"/>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7" name="TextBox 7"/>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8" name="AutoShape 8"/>
          <p:cNvSpPr/>
          <p:nvPr/>
        </p:nvSpPr>
        <p:spPr>
          <a:xfrm>
            <a:off x="8035592" y="3067837"/>
            <a:ext cx="8647581" cy="4984141"/>
          </a:xfrm>
          <a:prstGeom prst="rect">
            <a:avLst/>
          </a:prstGeom>
          <a:solidFill>
            <a:srgbClr val="DEEBEF"/>
          </a:solidFill>
        </p:spPr>
      </p:sp>
      <p:sp>
        <p:nvSpPr>
          <p:cNvPr id="9" name="Freeform 9"/>
          <p:cNvSpPr/>
          <p:nvPr/>
        </p:nvSpPr>
        <p:spPr>
          <a:xfrm>
            <a:off x="8417557" y="3360511"/>
            <a:ext cx="7883652" cy="4398793"/>
          </a:xfrm>
          <a:custGeom>
            <a:avLst/>
            <a:gdLst/>
            <a:ahLst/>
            <a:cxnLst/>
            <a:rect l="l" t="t" r="r" b="b"/>
            <a:pathLst>
              <a:path w="7883652" h="4398793">
                <a:moveTo>
                  <a:pt x="0" y="0"/>
                </a:moveTo>
                <a:lnTo>
                  <a:pt x="7883652" y="0"/>
                </a:lnTo>
                <a:lnTo>
                  <a:pt x="7883652" y="4398793"/>
                </a:lnTo>
                <a:lnTo>
                  <a:pt x="0" y="4398793"/>
                </a:lnTo>
                <a:lnTo>
                  <a:pt x="0" y="0"/>
                </a:lnTo>
                <a:close/>
              </a:path>
            </a:pathLst>
          </a:custGeom>
          <a:blipFill>
            <a:blip r:embed="rId3"/>
            <a:stretch>
              <a:fillRect l="-1794" r="-4187"/>
            </a:stretch>
          </a:blipFill>
        </p:spPr>
      </p:sp>
      <p:sp>
        <p:nvSpPr>
          <p:cNvPr id="10" name="TextBox 10"/>
          <p:cNvSpPr txBox="1"/>
          <p:nvPr/>
        </p:nvSpPr>
        <p:spPr>
          <a:xfrm>
            <a:off x="2090424" y="7518578"/>
            <a:ext cx="4559994" cy="504825"/>
          </a:xfrm>
          <a:prstGeom prst="rect">
            <a:avLst/>
          </a:prstGeom>
        </p:spPr>
        <p:txBody>
          <a:bodyPr lIns="0" tIns="0" rIns="0" bIns="0" rtlCol="0" anchor="t">
            <a:spAutoFit/>
          </a:bodyPr>
          <a:lstStyle/>
          <a:p>
            <a:pPr algn="l">
              <a:lnSpc>
                <a:spcPts val="4199"/>
              </a:lnSpc>
            </a:pPr>
            <a:r>
              <a:rPr lang="en-US" sz="2999">
                <a:solidFill>
                  <a:srgbClr val="064F7A"/>
                </a:solidFill>
                <a:latin typeface="Caros Soft 1"/>
                <a:ea typeface="Caros Soft 1"/>
                <a:cs typeface="Caros Soft 1"/>
                <a:sym typeface="Caros Soft 1"/>
              </a:rPr>
              <a:t>repertoire.lappui.org</a:t>
            </a:r>
          </a:p>
        </p:txBody>
      </p:sp>
      <p:sp>
        <p:nvSpPr>
          <p:cNvPr id="11" name="Freeform 11"/>
          <p:cNvSpPr/>
          <p:nvPr/>
        </p:nvSpPr>
        <p:spPr>
          <a:xfrm>
            <a:off x="1261411" y="7492225"/>
            <a:ext cx="614680" cy="614680"/>
          </a:xfrm>
          <a:custGeom>
            <a:avLst/>
            <a:gdLst/>
            <a:ahLst/>
            <a:cxnLst/>
            <a:rect l="l" t="t" r="r" b="b"/>
            <a:pathLst>
              <a:path w="614680" h="614680">
                <a:moveTo>
                  <a:pt x="0" y="0"/>
                </a:moveTo>
                <a:lnTo>
                  <a:pt x="614680" y="0"/>
                </a:lnTo>
                <a:lnTo>
                  <a:pt x="614680" y="614680"/>
                </a:lnTo>
                <a:lnTo>
                  <a:pt x="0" y="614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028700" y="2094795"/>
            <a:ext cx="8327501" cy="490855"/>
          </a:xfrm>
          <a:prstGeom prst="rect">
            <a:avLst/>
          </a:prstGeom>
        </p:spPr>
        <p:txBody>
          <a:bodyPr lIns="0" tIns="0" rIns="0" bIns="0" rtlCol="0" anchor="t">
            <a:spAutoFit/>
          </a:bodyPr>
          <a:lstStyle/>
          <a:p>
            <a:pPr algn="l">
              <a:lnSpc>
                <a:spcPts val="3920"/>
              </a:lnSpc>
            </a:pPr>
            <a:r>
              <a:rPr lang="en-US" sz="2800">
                <a:solidFill>
                  <a:srgbClr val="000000"/>
                </a:solidFill>
                <a:latin typeface="Caros Soft 5"/>
                <a:ea typeface="Caros Soft 5"/>
                <a:cs typeface="Caros Soft 5"/>
                <a:sym typeface="Caros Soft 5"/>
              </a:rPr>
              <a:t>Plus de </a:t>
            </a:r>
            <a:r>
              <a:rPr lang="en-US" sz="2800">
                <a:solidFill>
                  <a:srgbClr val="E64829"/>
                </a:solidFill>
                <a:latin typeface="Caros Soft 5"/>
                <a:ea typeface="Caros Soft 5"/>
                <a:cs typeface="Caros Soft 5"/>
                <a:sym typeface="Caros Soft 5"/>
              </a:rPr>
              <a:t>1 440 </a:t>
            </a:r>
            <a:r>
              <a:rPr lang="en-US" sz="2800">
                <a:solidFill>
                  <a:srgbClr val="000000"/>
                </a:solidFill>
                <a:latin typeface="Caros Soft 5"/>
                <a:ea typeface="Caros Soft 5"/>
                <a:cs typeface="Caros Soft 5"/>
                <a:sym typeface="Caros Soft 5"/>
              </a:rPr>
              <a:t>organismes répertoriés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493" y="1222709"/>
            <a:ext cx="6899684" cy="7494099"/>
          </a:xfrm>
          <a:prstGeom prst="rect">
            <a:avLst/>
          </a:prstGeom>
          <a:solidFill>
            <a:srgbClr val="DEEBEF"/>
          </a:solidFill>
        </p:spPr>
      </p:sp>
      <p:sp>
        <p:nvSpPr>
          <p:cNvPr id="3" name="Freeform 3"/>
          <p:cNvSpPr/>
          <p:nvPr/>
        </p:nvSpPr>
        <p:spPr>
          <a:xfrm>
            <a:off x="10630474" y="1451322"/>
            <a:ext cx="6213723" cy="6958145"/>
          </a:xfrm>
          <a:custGeom>
            <a:avLst/>
            <a:gdLst/>
            <a:ahLst/>
            <a:cxnLst/>
            <a:rect l="l" t="t" r="r" b="b"/>
            <a:pathLst>
              <a:path w="6213723" h="6958145">
                <a:moveTo>
                  <a:pt x="0" y="0"/>
                </a:moveTo>
                <a:lnTo>
                  <a:pt x="6213722" y="0"/>
                </a:lnTo>
                <a:lnTo>
                  <a:pt x="6213722" y="6958145"/>
                </a:lnTo>
                <a:lnTo>
                  <a:pt x="0" y="6958145"/>
                </a:lnTo>
                <a:lnTo>
                  <a:pt x="0" y="0"/>
                </a:lnTo>
                <a:close/>
              </a:path>
            </a:pathLst>
          </a:custGeom>
          <a:blipFill>
            <a:blip r:embed="rId2"/>
            <a:stretch>
              <a:fillRect l="-3737" r="-3529"/>
            </a:stretch>
          </a:blipFill>
          <a:ln cap="sq">
            <a:noFill/>
            <a:prstDash val="solid"/>
            <a:miter/>
          </a:ln>
        </p:spPr>
      </p:sp>
      <p:sp>
        <p:nvSpPr>
          <p:cNvPr id="4" name="Freeform 4"/>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3"/>
            <a:stretch>
              <a:fillRect r="-13373"/>
            </a:stretch>
          </a:blipFill>
        </p:spPr>
      </p:sp>
      <p:grpSp>
        <p:nvGrpSpPr>
          <p:cNvPr id="5" name="Group 5"/>
          <p:cNvGrpSpPr/>
          <p:nvPr/>
        </p:nvGrpSpPr>
        <p:grpSpPr>
          <a:xfrm>
            <a:off x="0" y="11869"/>
            <a:ext cx="18288000" cy="178631"/>
            <a:chOff x="0" y="0"/>
            <a:chExt cx="4816593" cy="47047"/>
          </a:xfrm>
        </p:grpSpPr>
        <p:sp>
          <p:nvSpPr>
            <p:cNvPr id="6" name="Freeform 6"/>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7" name="TextBox 7"/>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8" name="TextBox 8"/>
          <p:cNvSpPr txBox="1"/>
          <p:nvPr/>
        </p:nvSpPr>
        <p:spPr>
          <a:xfrm>
            <a:off x="2064917" y="8109430"/>
            <a:ext cx="5829611" cy="556895"/>
          </a:xfrm>
          <a:prstGeom prst="rect">
            <a:avLst/>
          </a:prstGeom>
        </p:spPr>
        <p:txBody>
          <a:bodyPr lIns="0" tIns="0" rIns="0" bIns="0" rtlCol="0" anchor="t">
            <a:spAutoFit/>
          </a:bodyPr>
          <a:lstStyle/>
          <a:p>
            <a:pPr algn="l">
              <a:lnSpc>
                <a:spcPts val="4479"/>
              </a:lnSpc>
            </a:pPr>
            <a:r>
              <a:rPr lang="en-US" sz="3199">
                <a:solidFill>
                  <a:srgbClr val="02546D"/>
                </a:solidFill>
                <a:latin typeface="Caros Soft 1"/>
                <a:ea typeface="Caros Soft 1"/>
                <a:cs typeface="Caros Soft 1"/>
                <a:sym typeface="Caros Soft 1"/>
              </a:rPr>
              <a:t>referenceaidancequebec.ca</a:t>
            </a:r>
          </a:p>
        </p:txBody>
      </p:sp>
      <p:sp>
        <p:nvSpPr>
          <p:cNvPr id="9" name="Freeform 9"/>
          <p:cNvSpPr/>
          <p:nvPr/>
        </p:nvSpPr>
        <p:spPr>
          <a:xfrm>
            <a:off x="1181451" y="8102127"/>
            <a:ext cx="614680" cy="614680"/>
          </a:xfrm>
          <a:custGeom>
            <a:avLst/>
            <a:gdLst/>
            <a:ahLst/>
            <a:cxnLst/>
            <a:rect l="l" t="t" r="r" b="b"/>
            <a:pathLst>
              <a:path w="614680" h="614680">
                <a:moveTo>
                  <a:pt x="0" y="0"/>
                </a:moveTo>
                <a:lnTo>
                  <a:pt x="614680" y="0"/>
                </a:lnTo>
                <a:lnTo>
                  <a:pt x="614680" y="614680"/>
                </a:lnTo>
                <a:lnTo>
                  <a:pt x="0" y="614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028700" y="882650"/>
            <a:ext cx="12708635" cy="863600"/>
          </a:xfrm>
          <a:prstGeom prst="rect">
            <a:avLst/>
          </a:prstGeom>
        </p:spPr>
        <p:txBody>
          <a:bodyPr lIns="0" tIns="0" rIns="0" bIns="0" rtlCol="0" anchor="t">
            <a:spAutoFit/>
          </a:bodyPr>
          <a:lstStyle/>
          <a:p>
            <a:pPr algn="l">
              <a:lnSpc>
                <a:spcPts val="7000"/>
              </a:lnSpc>
            </a:pPr>
            <a:r>
              <a:rPr lang="en-US" sz="5000">
                <a:solidFill>
                  <a:srgbClr val="00546C"/>
                </a:solidFill>
                <a:latin typeface="Caros Soft 1"/>
                <a:ea typeface="Caros Soft 1"/>
                <a:cs typeface="Caros Soft 1"/>
                <a:sym typeface="Caros Soft 1"/>
              </a:rPr>
              <a:t>Référence aidance Québec</a:t>
            </a:r>
          </a:p>
        </p:txBody>
      </p:sp>
      <p:sp>
        <p:nvSpPr>
          <p:cNvPr id="11" name="TextBox 11"/>
          <p:cNvSpPr txBox="1"/>
          <p:nvPr/>
        </p:nvSpPr>
        <p:spPr>
          <a:xfrm>
            <a:off x="1028859" y="3526892"/>
            <a:ext cx="8925503" cy="2567305"/>
          </a:xfrm>
          <a:prstGeom prst="rect">
            <a:avLst/>
          </a:prstGeom>
        </p:spPr>
        <p:txBody>
          <a:bodyPr lIns="0" tIns="0" rIns="0" bIns="0" rtlCol="0" anchor="t">
            <a:spAutoFit/>
          </a:bodyPr>
          <a:lstStyle/>
          <a:p>
            <a:pPr marL="561342" lvl="1" indent="-280671" algn="l">
              <a:lnSpc>
                <a:spcPts val="3380"/>
              </a:lnSpc>
              <a:buFont typeface="Arial"/>
              <a:buChar char="•"/>
            </a:pPr>
            <a:r>
              <a:rPr lang="en-US" sz="2600">
                <a:solidFill>
                  <a:srgbClr val="E64829"/>
                </a:solidFill>
                <a:latin typeface="Caros Soft 3"/>
                <a:ea typeface="Caros Soft 3"/>
                <a:cs typeface="Caros Soft 3"/>
                <a:sym typeface="Caros Soft 3"/>
              </a:rPr>
              <a:t>Mécanisme de référencement</a:t>
            </a:r>
            <a:r>
              <a:rPr lang="en-US" sz="2600">
                <a:solidFill>
                  <a:srgbClr val="000000"/>
                </a:solidFill>
                <a:latin typeface="Caros Soft 3"/>
                <a:ea typeface="Caros Soft 3"/>
                <a:cs typeface="Caros Soft 3"/>
                <a:sym typeface="Caros Soft 3"/>
              </a:rPr>
              <a:t> en partenariat avec le Gouvernement du Québec et le réseau de la </a:t>
            </a:r>
            <a:r>
              <a:rPr lang="en-US" sz="2600">
                <a:solidFill>
                  <a:srgbClr val="000000"/>
                </a:solidFill>
                <a:latin typeface="Caros Soft 3"/>
                <a:ea typeface="Caros Soft 3"/>
                <a:cs typeface="Caros Soft 3"/>
                <a:sym typeface="Caros Soft 3"/>
                <a:hlinkClick r:id="rId6" tooltip="https://alzheimer.ca/federationquebecoise/fr"/>
              </a:rPr>
              <a:t>Fédération québécoise des Sociétés Alzheimer</a:t>
            </a:r>
          </a:p>
          <a:p>
            <a:pPr marL="561342" lvl="1" indent="-280671" algn="l">
              <a:lnSpc>
                <a:spcPts val="3380"/>
              </a:lnSpc>
              <a:buFont typeface="Arial"/>
              <a:buChar char="•"/>
            </a:pPr>
            <a:r>
              <a:rPr lang="en-US" sz="2600">
                <a:solidFill>
                  <a:srgbClr val="000000"/>
                </a:solidFill>
                <a:latin typeface="Caros Soft 3"/>
                <a:ea typeface="Caros Soft 3"/>
                <a:cs typeface="Caros Soft 3"/>
                <a:sym typeface="Caros Soft 3"/>
              </a:rPr>
              <a:t>Utile pour mieux </a:t>
            </a:r>
            <a:r>
              <a:rPr lang="en-US" sz="2600">
                <a:solidFill>
                  <a:srgbClr val="E82A07"/>
                </a:solidFill>
                <a:latin typeface="Caros Soft 3"/>
                <a:ea typeface="Caros Soft 3"/>
                <a:cs typeface="Caros Soft 3"/>
                <a:sym typeface="Caros Soft 3"/>
              </a:rPr>
              <a:t>identifier</a:t>
            </a:r>
            <a:r>
              <a:rPr lang="en-US" sz="2600">
                <a:solidFill>
                  <a:srgbClr val="000000"/>
                </a:solidFill>
                <a:latin typeface="Caros Soft 3"/>
                <a:ea typeface="Caros Soft 3"/>
                <a:cs typeface="Caros Soft 3"/>
                <a:sym typeface="Caros Soft 3"/>
              </a:rPr>
              <a:t> les personnes proches aidantes et les </a:t>
            </a:r>
            <a:r>
              <a:rPr lang="en-US" sz="2600">
                <a:solidFill>
                  <a:srgbClr val="E64829"/>
                </a:solidFill>
                <a:latin typeface="Caros Soft 3"/>
                <a:ea typeface="Caros Soft 3"/>
                <a:cs typeface="Caros Soft 3"/>
                <a:sym typeface="Caros Soft 3"/>
              </a:rPr>
              <a:t>orienter</a:t>
            </a:r>
            <a:r>
              <a:rPr lang="en-US" sz="2600">
                <a:solidFill>
                  <a:srgbClr val="000000"/>
                </a:solidFill>
                <a:latin typeface="Caros Soft 3"/>
                <a:ea typeface="Caros Soft 3"/>
                <a:cs typeface="Caros Soft 3"/>
                <a:sym typeface="Caros Soft 3"/>
              </a:rPr>
              <a:t> vers les ressources appropriées </a:t>
            </a:r>
          </a:p>
        </p:txBody>
      </p:sp>
      <p:sp>
        <p:nvSpPr>
          <p:cNvPr id="12" name="TextBox 12"/>
          <p:cNvSpPr txBox="1"/>
          <p:nvPr/>
        </p:nvSpPr>
        <p:spPr>
          <a:xfrm>
            <a:off x="1028700" y="2074422"/>
            <a:ext cx="11935502" cy="523941"/>
          </a:xfrm>
          <a:prstGeom prst="rect">
            <a:avLst/>
          </a:prstGeom>
        </p:spPr>
        <p:txBody>
          <a:bodyPr lIns="0" tIns="0" rIns="0" bIns="0" rtlCol="0" anchor="t">
            <a:spAutoFit/>
          </a:bodyPr>
          <a:lstStyle/>
          <a:p>
            <a:pPr algn="l">
              <a:lnSpc>
                <a:spcPts val="4200"/>
              </a:lnSpc>
            </a:pPr>
            <a:r>
              <a:rPr lang="en-US" sz="3000">
                <a:solidFill>
                  <a:srgbClr val="000000"/>
                </a:solidFill>
                <a:latin typeface="Caros Soft 5"/>
                <a:ea typeface="Caros Soft 5"/>
                <a:cs typeface="Caros Soft 5"/>
                <a:sym typeface="Caros Soft 5"/>
              </a:rPr>
              <a:t>Un outil pour les intervenant·es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6" name="Freeform 6"/>
          <p:cNvSpPr/>
          <p:nvPr/>
        </p:nvSpPr>
        <p:spPr>
          <a:xfrm>
            <a:off x="1028700" y="7449258"/>
            <a:ext cx="614680" cy="614680"/>
          </a:xfrm>
          <a:custGeom>
            <a:avLst/>
            <a:gdLst/>
            <a:ahLst/>
            <a:cxnLst/>
            <a:rect l="l" t="t" r="r" b="b"/>
            <a:pathLst>
              <a:path w="614680" h="614680">
                <a:moveTo>
                  <a:pt x="0" y="0"/>
                </a:moveTo>
                <a:lnTo>
                  <a:pt x="614680" y="0"/>
                </a:lnTo>
                <a:lnTo>
                  <a:pt x="614680" y="614681"/>
                </a:lnTo>
                <a:lnTo>
                  <a:pt x="0" y="614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1028700" y="2699681"/>
            <a:ext cx="7397895" cy="4331731"/>
          </a:xfrm>
          <a:prstGeom prst="rect">
            <a:avLst/>
          </a:prstGeom>
          <a:solidFill>
            <a:srgbClr val="DEEBEF"/>
          </a:solidFill>
        </p:spPr>
      </p:sp>
      <p:sp>
        <p:nvSpPr>
          <p:cNvPr id="8" name="Freeform 8"/>
          <p:cNvSpPr/>
          <p:nvPr/>
        </p:nvSpPr>
        <p:spPr>
          <a:xfrm>
            <a:off x="8991249" y="4084533"/>
            <a:ext cx="263025" cy="267710"/>
          </a:xfrm>
          <a:custGeom>
            <a:avLst/>
            <a:gdLst/>
            <a:ahLst/>
            <a:cxnLst/>
            <a:rect l="l" t="t" r="r" b="b"/>
            <a:pathLst>
              <a:path w="263025" h="267710">
                <a:moveTo>
                  <a:pt x="0" y="0"/>
                </a:moveTo>
                <a:lnTo>
                  <a:pt x="263025" y="0"/>
                </a:lnTo>
                <a:lnTo>
                  <a:pt x="263025" y="267709"/>
                </a:lnTo>
                <a:lnTo>
                  <a:pt x="0" y="2677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991249" y="5190442"/>
            <a:ext cx="263025" cy="267710"/>
          </a:xfrm>
          <a:custGeom>
            <a:avLst/>
            <a:gdLst/>
            <a:ahLst/>
            <a:cxnLst/>
            <a:rect l="l" t="t" r="r" b="b"/>
            <a:pathLst>
              <a:path w="263025" h="267710">
                <a:moveTo>
                  <a:pt x="0" y="0"/>
                </a:moveTo>
                <a:lnTo>
                  <a:pt x="263025" y="0"/>
                </a:lnTo>
                <a:lnTo>
                  <a:pt x="263025" y="267710"/>
                </a:lnTo>
                <a:lnTo>
                  <a:pt x="0" y="267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348129" y="3159388"/>
            <a:ext cx="6759037" cy="3371070"/>
          </a:xfrm>
          <a:custGeom>
            <a:avLst/>
            <a:gdLst/>
            <a:ahLst/>
            <a:cxnLst/>
            <a:rect l="l" t="t" r="r" b="b"/>
            <a:pathLst>
              <a:path w="6759037" h="3371070">
                <a:moveTo>
                  <a:pt x="0" y="0"/>
                </a:moveTo>
                <a:lnTo>
                  <a:pt x="6759037" y="0"/>
                </a:lnTo>
                <a:lnTo>
                  <a:pt x="6759037" y="3371069"/>
                </a:lnTo>
                <a:lnTo>
                  <a:pt x="0" y="3371069"/>
                </a:lnTo>
                <a:lnTo>
                  <a:pt x="0" y="0"/>
                </a:lnTo>
                <a:close/>
              </a:path>
            </a:pathLst>
          </a:custGeom>
          <a:blipFill>
            <a:blip r:embed="rId7"/>
            <a:stretch>
              <a:fillRect/>
            </a:stretch>
          </a:blipFill>
        </p:spPr>
      </p:sp>
      <p:sp>
        <p:nvSpPr>
          <p:cNvPr id="11" name="TextBox 11"/>
          <p:cNvSpPr txBox="1"/>
          <p:nvPr/>
        </p:nvSpPr>
        <p:spPr>
          <a:xfrm>
            <a:off x="1963542" y="7363533"/>
            <a:ext cx="2312379" cy="632094"/>
          </a:xfrm>
          <a:prstGeom prst="rect">
            <a:avLst/>
          </a:prstGeom>
        </p:spPr>
        <p:txBody>
          <a:bodyPr lIns="0" tIns="0" rIns="0" bIns="0" rtlCol="0" anchor="t">
            <a:spAutoFit/>
          </a:bodyPr>
          <a:lstStyle/>
          <a:p>
            <a:pPr algn="ctr">
              <a:lnSpc>
                <a:spcPts val="5056"/>
              </a:lnSpc>
              <a:spcBef>
                <a:spcPct val="0"/>
              </a:spcBef>
            </a:pPr>
            <a:r>
              <a:rPr lang="en-US" sz="3611" b="1">
                <a:solidFill>
                  <a:srgbClr val="00546C"/>
                </a:solidFill>
                <a:latin typeface="Caros Soft 4"/>
                <a:ea typeface="Caros Soft 4"/>
                <a:cs typeface="Caros Soft 4"/>
                <a:sym typeface="Caros Soft 4"/>
                <a:hlinkClick r:id="rId8" tooltip="https://www.lappui.org/fr/"/>
              </a:rPr>
              <a:t>appui.org​</a:t>
            </a:r>
          </a:p>
        </p:txBody>
      </p:sp>
      <p:sp>
        <p:nvSpPr>
          <p:cNvPr id="12" name="TextBox 12"/>
          <p:cNvSpPr txBox="1"/>
          <p:nvPr/>
        </p:nvSpPr>
        <p:spPr>
          <a:xfrm>
            <a:off x="1028700" y="923908"/>
            <a:ext cx="7765163" cy="863633"/>
          </a:xfrm>
          <a:prstGeom prst="rect">
            <a:avLst/>
          </a:prstGeom>
        </p:spPr>
        <p:txBody>
          <a:bodyPr lIns="0" tIns="0" rIns="0" bIns="0" rtlCol="0" anchor="t">
            <a:spAutoFit/>
          </a:bodyPr>
          <a:lstStyle/>
          <a:p>
            <a:pPr algn="l">
              <a:lnSpc>
                <a:spcPts val="7000"/>
              </a:lnSpc>
            </a:pPr>
            <a:r>
              <a:rPr lang="en-US" sz="5000">
                <a:solidFill>
                  <a:srgbClr val="00546C"/>
                </a:solidFill>
                <a:latin typeface="Caros Soft 1"/>
                <a:ea typeface="Caros Soft 1"/>
                <a:cs typeface="Caros Soft 1"/>
                <a:sym typeface="Caros Soft 1"/>
              </a:rPr>
              <a:t>Site Web </a:t>
            </a:r>
          </a:p>
        </p:txBody>
      </p:sp>
      <p:sp>
        <p:nvSpPr>
          <p:cNvPr id="13" name="TextBox 13"/>
          <p:cNvSpPr txBox="1"/>
          <p:nvPr/>
        </p:nvSpPr>
        <p:spPr>
          <a:xfrm>
            <a:off x="8991249" y="2633006"/>
            <a:ext cx="8115300" cy="986089"/>
          </a:xfrm>
          <a:prstGeom prst="rect">
            <a:avLst/>
          </a:prstGeom>
        </p:spPr>
        <p:txBody>
          <a:bodyPr lIns="0" tIns="0" rIns="0" bIns="0" rtlCol="0" anchor="t">
            <a:spAutoFit/>
          </a:bodyPr>
          <a:lstStyle/>
          <a:p>
            <a:pPr algn="l">
              <a:lnSpc>
                <a:spcPts val="3920"/>
              </a:lnSpc>
            </a:pPr>
            <a:r>
              <a:rPr lang="en-US" sz="2800">
                <a:solidFill>
                  <a:srgbClr val="000000"/>
                </a:solidFill>
                <a:latin typeface="Caros Soft 5"/>
                <a:ea typeface="Caros Soft 5"/>
                <a:cs typeface="Caros Soft 5"/>
                <a:sym typeface="Caros Soft 5"/>
              </a:rPr>
              <a:t>La porte d’entrée vers les ressources et les services de l’Appui.</a:t>
            </a:r>
          </a:p>
        </p:txBody>
      </p:sp>
      <p:sp>
        <p:nvSpPr>
          <p:cNvPr id="14" name="TextBox 14"/>
          <p:cNvSpPr txBox="1"/>
          <p:nvPr/>
        </p:nvSpPr>
        <p:spPr>
          <a:xfrm>
            <a:off x="9527629" y="5133292"/>
            <a:ext cx="7042540" cy="448343"/>
          </a:xfrm>
          <a:prstGeom prst="rect">
            <a:avLst/>
          </a:prstGeom>
        </p:spPr>
        <p:txBody>
          <a:bodyPr lIns="0" tIns="0" rIns="0" bIns="0" rtlCol="0" anchor="t">
            <a:spAutoFit/>
          </a:bodyPr>
          <a:lstStyle/>
          <a:p>
            <a:pPr algn="l">
              <a:lnSpc>
                <a:spcPts val="3640"/>
              </a:lnSpc>
            </a:pPr>
            <a:r>
              <a:rPr lang="en-US" sz="2600">
                <a:solidFill>
                  <a:srgbClr val="000000"/>
                </a:solidFill>
                <a:latin typeface="Caros Soft 3"/>
                <a:ea typeface="Caros Soft 3"/>
                <a:cs typeface="Caros Soft 3"/>
                <a:sym typeface="Caros Soft 3"/>
              </a:rPr>
              <a:t>Un portail pour les professionnels</a:t>
            </a:r>
          </a:p>
        </p:txBody>
      </p:sp>
      <p:sp>
        <p:nvSpPr>
          <p:cNvPr id="15" name="TextBox 15"/>
          <p:cNvSpPr txBox="1"/>
          <p:nvPr/>
        </p:nvSpPr>
        <p:spPr>
          <a:xfrm>
            <a:off x="9527629" y="4027383"/>
            <a:ext cx="5886685" cy="905576"/>
          </a:xfrm>
          <a:prstGeom prst="rect">
            <a:avLst/>
          </a:prstGeom>
        </p:spPr>
        <p:txBody>
          <a:bodyPr lIns="0" tIns="0" rIns="0" bIns="0" rtlCol="0" anchor="t">
            <a:spAutoFit/>
          </a:bodyPr>
          <a:lstStyle/>
          <a:p>
            <a:pPr algn="l">
              <a:lnSpc>
                <a:spcPts val="3640"/>
              </a:lnSpc>
            </a:pPr>
            <a:r>
              <a:rPr lang="en-US" sz="2600">
                <a:solidFill>
                  <a:srgbClr val="000000"/>
                </a:solidFill>
                <a:latin typeface="Caros Soft 3"/>
                <a:ea typeface="Caros Soft 3"/>
                <a:cs typeface="Caros Soft 3"/>
                <a:sym typeface="Caros Soft 3"/>
              </a:rPr>
              <a:t>Un portail pour les personnes proches aidantes</a:t>
            </a:r>
          </a:p>
        </p:txBody>
      </p:sp>
      <p:sp>
        <p:nvSpPr>
          <p:cNvPr id="16" name="TextBox 16"/>
          <p:cNvSpPr txBox="1"/>
          <p:nvPr/>
        </p:nvSpPr>
        <p:spPr>
          <a:xfrm>
            <a:off x="8867287" y="6045324"/>
            <a:ext cx="8239261" cy="986089"/>
          </a:xfrm>
          <a:prstGeom prst="rect">
            <a:avLst/>
          </a:prstGeom>
        </p:spPr>
        <p:txBody>
          <a:bodyPr lIns="0" tIns="0" rIns="0" bIns="0" rtlCol="0" anchor="t">
            <a:spAutoFit/>
          </a:bodyPr>
          <a:lstStyle/>
          <a:p>
            <a:pPr algn="l">
              <a:lnSpc>
                <a:spcPts val="3920"/>
              </a:lnSpc>
            </a:pPr>
            <a:r>
              <a:rPr lang="en-US" sz="2800">
                <a:solidFill>
                  <a:srgbClr val="000000"/>
                </a:solidFill>
                <a:latin typeface="Caros Soft 5"/>
                <a:ea typeface="Caros Soft 5"/>
                <a:cs typeface="Caros Soft 5"/>
                <a:sym typeface="Caros Soft 5"/>
              </a:rPr>
              <a:t>Des conseils, des outils, des contenus inspirants et plus encore!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127500"/>
            <a:ext cx="5142113" cy="1917701"/>
          </a:xfrm>
          <a:prstGeom prst="rect">
            <a:avLst/>
          </a:prstGeom>
        </p:spPr>
        <p:txBody>
          <a:bodyPr lIns="0" tIns="0" rIns="0" bIns="0" rtlCol="0" anchor="t">
            <a:spAutoFit/>
          </a:bodyPr>
          <a:lstStyle/>
          <a:p>
            <a:pPr algn="l">
              <a:lnSpc>
                <a:spcPts val="7699"/>
              </a:lnSpc>
            </a:pPr>
            <a:r>
              <a:rPr lang="en-US" sz="5499">
                <a:solidFill>
                  <a:srgbClr val="02546D"/>
                </a:solidFill>
                <a:latin typeface="Caros Soft 4"/>
                <a:ea typeface="Caros Soft 4"/>
                <a:cs typeface="Caros Soft 4"/>
                <a:sym typeface="Caros Soft 4"/>
              </a:rPr>
              <a:t>Plan de la présentation</a:t>
            </a:r>
          </a:p>
        </p:txBody>
      </p:sp>
      <p:grpSp>
        <p:nvGrpSpPr>
          <p:cNvPr id="3" name="Group 3"/>
          <p:cNvGrpSpPr/>
          <p:nvPr/>
        </p:nvGrpSpPr>
        <p:grpSpPr>
          <a:xfrm>
            <a:off x="6335740" y="-1145841"/>
            <a:ext cx="16752770" cy="13722413"/>
            <a:chOff x="0" y="0"/>
            <a:chExt cx="7752287" cy="6350000"/>
          </a:xfrm>
        </p:grpSpPr>
        <p:sp>
          <p:nvSpPr>
            <p:cNvPr id="4" name="Freeform 4"/>
            <p:cNvSpPr/>
            <p:nvPr/>
          </p:nvSpPr>
          <p:spPr>
            <a:xfrm>
              <a:off x="0" y="0"/>
              <a:ext cx="7752287" cy="6350000"/>
            </a:xfrm>
            <a:custGeom>
              <a:avLst/>
              <a:gdLst/>
              <a:ahLst/>
              <a:cxnLst/>
              <a:rect l="l" t="t" r="r" b="b"/>
              <a:pathLst>
                <a:path w="7752287" h="6350000">
                  <a:moveTo>
                    <a:pt x="3876144" y="0"/>
                  </a:moveTo>
                  <a:cubicBezTo>
                    <a:pt x="1735409" y="0"/>
                    <a:pt x="0" y="1421496"/>
                    <a:pt x="0" y="3175000"/>
                  </a:cubicBezTo>
                  <a:cubicBezTo>
                    <a:pt x="0" y="4928504"/>
                    <a:pt x="1735409" y="6350000"/>
                    <a:pt x="3876144" y="6350000"/>
                  </a:cubicBezTo>
                  <a:cubicBezTo>
                    <a:pt x="6016879" y="6350000"/>
                    <a:pt x="7752287" y="4928504"/>
                    <a:pt x="7752287" y="3175000"/>
                  </a:cubicBezTo>
                  <a:cubicBezTo>
                    <a:pt x="7752287" y="1421496"/>
                    <a:pt x="6016879" y="0"/>
                    <a:pt x="3876144" y="0"/>
                  </a:cubicBezTo>
                  <a:close/>
                </a:path>
              </a:pathLst>
            </a:custGeom>
            <a:solidFill>
              <a:srgbClr val="DEEBEF">
                <a:alpha val="40000"/>
              </a:srgbClr>
            </a:solidFill>
          </p:spPr>
        </p:sp>
      </p:grpSp>
      <p:sp>
        <p:nvSpPr>
          <p:cNvPr id="5" name="TextBox 5"/>
          <p:cNvSpPr txBox="1"/>
          <p:nvPr/>
        </p:nvSpPr>
        <p:spPr>
          <a:xfrm>
            <a:off x="9806821" y="3987339"/>
            <a:ext cx="6872498" cy="530827"/>
          </a:xfrm>
          <a:prstGeom prst="rect">
            <a:avLst/>
          </a:prstGeom>
        </p:spPr>
        <p:txBody>
          <a:bodyPr lIns="0" tIns="0" rIns="0" bIns="0" rtlCol="0" anchor="t">
            <a:spAutoFit/>
          </a:bodyPr>
          <a:lstStyle/>
          <a:p>
            <a:pPr algn="l">
              <a:lnSpc>
                <a:spcPts val="4339"/>
              </a:lnSpc>
              <a:spcBef>
                <a:spcPct val="0"/>
              </a:spcBef>
            </a:pPr>
            <a:r>
              <a:rPr lang="en-US" sz="3099">
                <a:solidFill>
                  <a:srgbClr val="02546D"/>
                </a:solidFill>
                <a:latin typeface="Caros Soft 5"/>
                <a:ea typeface="Caros Soft 5"/>
                <a:cs typeface="Caros Soft 5"/>
                <a:sym typeface="Caros Soft 5"/>
              </a:rPr>
              <a:t>La proche aidance au Québec</a:t>
            </a:r>
          </a:p>
        </p:txBody>
      </p:sp>
      <p:sp>
        <p:nvSpPr>
          <p:cNvPr id="6" name="TextBox 6"/>
          <p:cNvSpPr txBox="1"/>
          <p:nvPr/>
        </p:nvSpPr>
        <p:spPr>
          <a:xfrm>
            <a:off x="8676261" y="3971464"/>
            <a:ext cx="1686161" cy="592455"/>
          </a:xfrm>
          <a:prstGeom prst="rect">
            <a:avLst/>
          </a:prstGeom>
        </p:spPr>
        <p:txBody>
          <a:bodyPr lIns="0" tIns="0" rIns="0" bIns="0" rtlCol="0" anchor="t">
            <a:spAutoFit/>
          </a:bodyPr>
          <a:lstStyle/>
          <a:p>
            <a:pPr marL="0" lvl="0" indent="0" algn="l">
              <a:lnSpc>
                <a:spcPts val="4680"/>
              </a:lnSpc>
            </a:pPr>
            <a:r>
              <a:rPr lang="en-US" sz="3600" spc="-108">
                <a:solidFill>
                  <a:srgbClr val="E64829"/>
                </a:solidFill>
                <a:latin typeface="Caros Soft 5"/>
                <a:ea typeface="Caros Soft 5"/>
                <a:cs typeface="Caros Soft 5"/>
                <a:sym typeface="Caros Soft 5"/>
              </a:rPr>
              <a:t>1.</a:t>
            </a:r>
          </a:p>
        </p:txBody>
      </p:sp>
      <p:sp>
        <p:nvSpPr>
          <p:cNvPr id="7" name="TextBox 7"/>
          <p:cNvSpPr txBox="1"/>
          <p:nvPr/>
        </p:nvSpPr>
        <p:spPr>
          <a:xfrm>
            <a:off x="9806821" y="5058236"/>
            <a:ext cx="7591419" cy="530827"/>
          </a:xfrm>
          <a:prstGeom prst="rect">
            <a:avLst/>
          </a:prstGeom>
        </p:spPr>
        <p:txBody>
          <a:bodyPr lIns="0" tIns="0" rIns="0" bIns="0" rtlCol="0" anchor="t">
            <a:spAutoFit/>
          </a:bodyPr>
          <a:lstStyle/>
          <a:p>
            <a:pPr algn="l">
              <a:lnSpc>
                <a:spcPts val="4339"/>
              </a:lnSpc>
              <a:spcBef>
                <a:spcPct val="0"/>
              </a:spcBef>
            </a:pPr>
            <a:r>
              <a:rPr lang="en-US" sz="3099">
                <a:solidFill>
                  <a:srgbClr val="02546D"/>
                </a:solidFill>
                <a:latin typeface="Caros Soft 5"/>
                <a:ea typeface="Caros Soft 5"/>
                <a:cs typeface="Caros Soft 5"/>
                <a:sym typeface="Caros Soft 5"/>
              </a:rPr>
              <a:t>Les ressources et services de l’Appui</a:t>
            </a:r>
          </a:p>
        </p:txBody>
      </p:sp>
      <p:sp>
        <p:nvSpPr>
          <p:cNvPr id="8" name="TextBox 8"/>
          <p:cNvSpPr txBox="1"/>
          <p:nvPr/>
        </p:nvSpPr>
        <p:spPr>
          <a:xfrm>
            <a:off x="8676261" y="5042361"/>
            <a:ext cx="1686161" cy="592455"/>
          </a:xfrm>
          <a:prstGeom prst="rect">
            <a:avLst/>
          </a:prstGeom>
        </p:spPr>
        <p:txBody>
          <a:bodyPr lIns="0" tIns="0" rIns="0" bIns="0" rtlCol="0" anchor="t">
            <a:spAutoFit/>
          </a:bodyPr>
          <a:lstStyle/>
          <a:p>
            <a:pPr marL="0" lvl="0" indent="0" algn="l">
              <a:lnSpc>
                <a:spcPts val="4680"/>
              </a:lnSpc>
            </a:pPr>
            <a:r>
              <a:rPr lang="en-US" sz="3600" spc="-108">
                <a:solidFill>
                  <a:srgbClr val="E64829"/>
                </a:solidFill>
                <a:latin typeface="Caros Soft 5"/>
                <a:ea typeface="Caros Soft 5"/>
                <a:cs typeface="Caros Soft 5"/>
                <a:sym typeface="Caros Soft 5"/>
              </a:rPr>
              <a:t>2.</a:t>
            </a:r>
          </a:p>
        </p:txBody>
      </p:sp>
      <p:sp>
        <p:nvSpPr>
          <p:cNvPr id="9" name="Freeform 9"/>
          <p:cNvSpPr/>
          <p:nvPr/>
        </p:nvSpPr>
        <p:spPr>
          <a:xfrm>
            <a:off x="1028700" y="1028700"/>
            <a:ext cx="1920173" cy="863619"/>
          </a:xfrm>
          <a:custGeom>
            <a:avLst/>
            <a:gdLst/>
            <a:ahLst/>
            <a:cxnLst/>
            <a:rect l="l" t="t" r="r" b="b"/>
            <a:pathLst>
              <a:path w="1920173" h="863619">
                <a:moveTo>
                  <a:pt x="0" y="0"/>
                </a:moveTo>
                <a:lnTo>
                  <a:pt x="1920173" y="0"/>
                </a:lnTo>
                <a:lnTo>
                  <a:pt x="1920173" y="863619"/>
                </a:lnTo>
                <a:lnTo>
                  <a:pt x="0" y="863619"/>
                </a:lnTo>
                <a:lnTo>
                  <a:pt x="0" y="0"/>
                </a:lnTo>
                <a:close/>
              </a:path>
            </a:pathLst>
          </a:custGeom>
          <a:blipFill>
            <a:blip r:embed="rId2"/>
            <a:stretch>
              <a:fillRect b="-259"/>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EBEF"/>
        </a:solidFill>
        <a:effectLst/>
      </p:bgPr>
    </p:bg>
    <p:spTree>
      <p:nvGrpSpPr>
        <p:cNvPr id="1" name=""/>
        <p:cNvGrpSpPr/>
        <p:nvPr/>
      </p:nvGrpSpPr>
      <p:grpSpPr>
        <a:xfrm>
          <a:off x="0" y="0"/>
          <a:ext cx="0" cy="0"/>
          <a:chOff x="0" y="0"/>
          <a:chExt cx="0" cy="0"/>
        </a:xfrm>
      </p:grpSpPr>
      <p:grpSp>
        <p:nvGrpSpPr>
          <p:cNvPr id="2" name="Group 2"/>
          <p:cNvGrpSpPr/>
          <p:nvPr/>
        </p:nvGrpSpPr>
        <p:grpSpPr>
          <a:xfrm>
            <a:off x="11240998" y="6883880"/>
            <a:ext cx="5063386" cy="14288"/>
            <a:chOff x="0" y="0"/>
            <a:chExt cx="6751182" cy="19050"/>
          </a:xfrm>
        </p:grpSpPr>
        <p:sp>
          <p:nvSpPr>
            <p:cNvPr id="3" name="Freeform 3"/>
            <p:cNvSpPr/>
            <p:nvPr/>
          </p:nvSpPr>
          <p:spPr>
            <a:xfrm>
              <a:off x="9525" y="0"/>
              <a:ext cx="6732143" cy="19050"/>
            </a:xfrm>
            <a:custGeom>
              <a:avLst/>
              <a:gdLst/>
              <a:ahLst/>
              <a:cxnLst/>
              <a:rect l="l" t="t" r="r" b="b"/>
              <a:pathLst>
                <a:path w="6732143" h="19050">
                  <a:moveTo>
                    <a:pt x="0" y="0"/>
                  </a:moveTo>
                  <a:lnTo>
                    <a:pt x="6732143" y="0"/>
                  </a:lnTo>
                  <a:lnTo>
                    <a:pt x="6732143" y="19050"/>
                  </a:lnTo>
                  <a:lnTo>
                    <a:pt x="0" y="19050"/>
                  </a:lnTo>
                  <a:close/>
                </a:path>
              </a:pathLst>
            </a:custGeom>
            <a:solidFill>
              <a:srgbClr val="FFFFFF"/>
            </a:solidFill>
          </p:spPr>
        </p:sp>
      </p:grpSp>
      <p:sp>
        <p:nvSpPr>
          <p:cNvPr id="4" name="Freeform 4"/>
          <p:cNvSpPr/>
          <p:nvPr/>
        </p:nvSpPr>
        <p:spPr>
          <a:xfrm>
            <a:off x="1028701" y="983899"/>
            <a:ext cx="2019783" cy="908420"/>
          </a:xfrm>
          <a:custGeom>
            <a:avLst/>
            <a:gdLst/>
            <a:ahLst/>
            <a:cxnLst/>
            <a:rect l="l" t="t" r="r" b="b"/>
            <a:pathLst>
              <a:path w="2019783" h="908420">
                <a:moveTo>
                  <a:pt x="0" y="0"/>
                </a:moveTo>
                <a:lnTo>
                  <a:pt x="2019784" y="0"/>
                </a:lnTo>
                <a:lnTo>
                  <a:pt x="2019784" y="908420"/>
                </a:lnTo>
                <a:lnTo>
                  <a:pt x="0" y="908420"/>
                </a:lnTo>
                <a:lnTo>
                  <a:pt x="0" y="0"/>
                </a:lnTo>
                <a:close/>
              </a:path>
            </a:pathLst>
          </a:custGeom>
          <a:blipFill>
            <a:blip r:embed="rId2"/>
            <a:stretch>
              <a:fillRect b="-259"/>
            </a:stretch>
          </a:blipFill>
        </p:spPr>
      </p:sp>
      <p:grpSp>
        <p:nvGrpSpPr>
          <p:cNvPr id="5" name="Group 5"/>
          <p:cNvGrpSpPr/>
          <p:nvPr/>
        </p:nvGrpSpPr>
        <p:grpSpPr>
          <a:xfrm>
            <a:off x="7387055" y="6525101"/>
            <a:ext cx="5908725" cy="3897914"/>
            <a:chOff x="0" y="0"/>
            <a:chExt cx="8940706" cy="5898074"/>
          </a:xfrm>
        </p:grpSpPr>
        <p:sp>
          <p:nvSpPr>
            <p:cNvPr id="6" name="Freeform 6"/>
            <p:cNvSpPr/>
            <p:nvPr/>
          </p:nvSpPr>
          <p:spPr>
            <a:xfrm>
              <a:off x="0" y="0"/>
              <a:ext cx="8940698" cy="5898007"/>
            </a:xfrm>
            <a:custGeom>
              <a:avLst/>
              <a:gdLst/>
              <a:ahLst/>
              <a:cxnLst/>
              <a:rect l="l" t="t" r="r" b="b"/>
              <a:pathLst>
                <a:path w="8940698" h="5898007">
                  <a:moveTo>
                    <a:pt x="0" y="5599176"/>
                  </a:moveTo>
                  <a:lnTo>
                    <a:pt x="0" y="298831"/>
                  </a:lnTo>
                  <a:cubicBezTo>
                    <a:pt x="0" y="133731"/>
                    <a:pt x="304078" y="0"/>
                    <a:pt x="679483" y="0"/>
                  </a:cubicBezTo>
                  <a:lnTo>
                    <a:pt x="8261216" y="0"/>
                  </a:lnTo>
                  <a:cubicBezTo>
                    <a:pt x="8636621" y="0"/>
                    <a:pt x="8940698" y="134493"/>
                    <a:pt x="8940698" y="298831"/>
                  </a:cubicBezTo>
                  <a:lnTo>
                    <a:pt x="8940698" y="5599176"/>
                  </a:lnTo>
                  <a:cubicBezTo>
                    <a:pt x="8940698" y="5764276"/>
                    <a:pt x="8636621" y="5898007"/>
                    <a:pt x="8261216" y="5898007"/>
                  </a:cubicBezTo>
                  <a:lnTo>
                    <a:pt x="679483" y="5898007"/>
                  </a:lnTo>
                  <a:cubicBezTo>
                    <a:pt x="305811" y="5898134"/>
                    <a:pt x="0" y="5764403"/>
                    <a:pt x="0" y="5599176"/>
                  </a:cubicBezTo>
                  <a:close/>
                </a:path>
              </a:pathLst>
            </a:custGeom>
            <a:blipFill>
              <a:blip r:embed="rId3"/>
              <a:stretch>
                <a:fillRect l="-2610" r="-2610" b="-1"/>
              </a:stretch>
            </a:blipFill>
          </p:spPr>
        </p:sp>
      </p:grpSp>
      <p:grpSp>
        <p:nvGrpSpPr>
          <p:cNvPr id="7" name="Group 7"/>
          <p:cNvGrpSpPr/>
          <p:nvPr/>
        </p:nvGrpSpPr>
        <p:grpSpPr>
          <a:xfrm>
            <a:off x="7387055" y="3630741"/>
            <a:ext cx="2514883" cy="2515386"/>
            <a:chOff x="0" y="0"/>
            <a:chExt cx="3353178" cy="3353849"/>
          </a:xfrm>
        </p:grpSpPr>
        <p:sp>
          <p:nvSpPr>
            <p:cNvPr id="8" name="Freeform 8"/>
            <p:cNvSpPr/>
            <p:nvPr/>
          </p:nvSpPr>
          <p:spPr>
            <a:xfrm>
              <a:off x="0" y="0"/>
              <a:ext cx="3353181" cy="3353816"/>
            </a:xfrm>
            <a:custGeom>
              <a:avLst/>
              <a:gdLst/>
              <a:ahLst/>
              <a:cxnLst/>
              <a:rect l="l" t="t" r="r" b="b"/>
              <a:pathLst>
                <a:path w="3353181" h="3353816">
                  <a:moveTo>
                    <a:pt x="0" y="3144647"/>
                  </a:moveTo>
                  <a:lnTo>
                    <a:pt x="0" y="208534"/>
                  </a:lnTo>
                  <a:cubicBezTo>
                    <a:pt x="0" y="93218"/>
                    <a:pt x="93218" y="0"/>
                    <a:pt x="208534" y="0"/>
                  </a:cubicBezTo>
                  <a:lnTo>
                    <a:pt x="3145282" y="0"/>
                  </a:lnTo>
                  <a:cubicBezTo>
                    <a:pt x="3259963" y="0"/>
                    <a:pt x="3353181" y="93218"/>
                    <a:pt x="3353181" y="208534"/>
                  </a:cubicBezTo>
                  <a:lnTo>
                    <a:pt x="3353181" y="3145282"/>
                  </a:lnTo>
                  <a:cubicBezTo>
                    <a:pt x="3353181" y="3260598"/>
                    <a:pt x="3259963" y="3353816"/>
                    <a:pt x="3144647" y="3353816"/>
                  </a:cubicBezTo>
                  <a:lnTo>
                    <a:pt x="208534" y="3353816"/>
                  </a:lnTo>
                  <a:cubicBezTo>
                    <a:pt x="93218" y="3353181"/>
                    <a:pt x="0" y="3259963"/>
                    <a:pt x="0" y="3144647"/>
                  </a:cubicBezTo>
                  <a:close/>
                </a:path>
              </a:pathLst>
            </a:custGeom>
            <a:blipFill>
              <a:blip r:embed="rId4"/>
              <a:stretch>
                <a:fillRect l="-25170" r="-25170"/>
              </a:stretch>
            </a:blipFill>
          </p:spPr>
        </p:sp>
      </p:grpSp>
      <p:grpSp>
        <p:nvGrpSpPr>
          <p:cNvPr id="9" name="Group 9"/>
          <p:cNvGrpSpPr/>
          <p:nvPr/>
        </p:nvGrpSpPr>
        <p:grpSpPr>
          <a:xfrm>
            <a:off x="9797164" y="-375650"/>
            <a:ext cx="8510816" cy="11123941"/>
            <a:chOff x="0" y="0"/>
            <a:chExt cx="2241532" cy="2929762"/>
          </a:xfrm>
        </p:grpSpPr>
        <p:sp>
          <p:nvSpPr>
            <p:cNvPr id="10" name="Freeform 10"/>
            <p:cNvSpPr/>
            <p:nvPr/>
          </p:nvSpPr>
          <p:spPr>
            <a:xfrm>
              <a:off x="0" y="0"/>
              <a:ext cx="2241532" cy="2929762"/>
            </a:xfrm>
            <a:custGeom>
              <a:avLst/>
              <a:gdLst/>
              <a:ahLst/>
              <a:cxnLst/>
              <a:rect l="l" t="t" r="r" b="b"/>
              <a:pathLst>
                <a:path w="2241532" h="2929762">
                  <a:moveTo>
                    <a:pt x="46392" y="0"/>
                  </a:moveTo>
                  <a:lnTo>
                    <a:pt x="2195139" y="0"/>
                  </a:lnTo>
                  <a:cubicBezTo>
                    <a:pt x="2207443" y="0"/>
                    <a:pt x="2219243" y="4888"/>
                    <a:pt x="2227943" y="13588"/>
                  </a:cubicBezTo>
                  <a:cubicBezTo>
                    <a:pt x="2236644" y="22288"/>
                    <a:pt x="2241532" y="34088"/>
                    <a:pt x="2241532" y="46392"/>
                  </a:cubicBezTo>
                  <a:lnTo>
                    <a:pt x="2241532" y="2883370"/>
                  </a:lnTo>
                  <a:cubicBezTo>
                    <a:pt x="2241532" y="2895674"/>
                    <a:pt x="2236644" y="2907474"/>
                    <a:pt x="2227943" y="2916174"/>
                  </a:cubicBezTo>
                  <a:cubicBezTo>
                    <a:pt x="2219243" y="2924875"/>
                    <a:pt x="2207443" y="2929762"/>
                    <a:pt x="2195139" y="2929762"/>
                  </a:cubicBezTo>
                  <a:lnTo>
                    <a:pt x="46392" y="2929762"/>
                  </a:lnTo>
                  <a:cubicBezTo>
                    <a:pt x="34088" y="2929762"/>
                    <a:pt x="22288" y="2924875"/>
                    <a:pt x="13588" y="2916174"/>
                  </a:cubicBezTo>
                  <a:cubicBezTo>
                    <a:pt x="4888" y="2907474"/>
                    <a:pt x="0" y="2895674"/>
                    <a:pt x="0" y="2883370"/>
                  </a:cubicBezTo>
                  <a:lnTo>
                    <a:pt x="0" y="46392"/>
                  </a:lnTo>
                  <a:cubicBezTo>
                    <a:pt x="0" y="34088"/>
                    <a:pt x="4888" y="22288"/>
                    <a:pt x="13588" y="13588"/>
                  </a:cubicBezTo>
                  <a:cubicBezTo>
                    <a:pt x="22288" y="4888"/>
                    <a:pt x="34088" y="0"/>
                    <a:pt x="46392" y="0"/>
                  </a:cubicBezTo>
                  <a:close/>
                </a:path>
              </a:pathLst>
            </a:custGeom>
            <a:solidFill>
              <a:srgbClr val="02546D"/>
            </a:solidFill>
          </p:spPr>
        </p:sp>
        <p:sp>
          <p:nvSpPr>
            <p:cNvPr id="11" name="TextBox 11"/>
            <p:cNvSpPr txBox="1"/>
            <p:nvPr/>
          </p:nvSpPr>
          <p:spPr>
            <a:xfrm>
              <a:off x="0" y="-38100"/>
              <a:ext cx="2241532" cy="2967862"/>
            </a:xfrm>
            <a:prstGeom prst="rect">
              <a:avLst/>
            </a:prstGeom>
          </p:spPr>
          <p:txBody>
            <a:bodyPr lIns="50800" tIns="50800" rIns="50800" bIns="50800" rtlCol="0" anchor="ctr"/>
            <a:lstStyle/>
            <a:p>
              <a:pPr algn="ctr">
                <a:lnSpc>
                  <a:spcPts val="2953"/>
                </a:lnSpc>
              </a:pPr>
              <a:endParaRPr/>
            </a:p>
          </p:txBody>
        </p:sp>
      </p:grpSp>
      <p:sp>
        <p:nvSpPr>
          <p:cNvPr id="12" name="Freeform 12"/>
          <p:cNvSpPr/>
          <p:nvPr/>
        </p:nvSpPr>
        <p:spPr>
          <a:xfrm>
            <a:off x="11450391" y="4099056"/>
            <a:ext cx="1044444" cy="1044444"/>
          </a:xfrm>
          <a:custGeom>
            <a:avLst/>
            <a:gdLst/>
            <a:ahLst/>
            <a:cxnLst/>
            <a:rect l="l" t="t" r="r" b="b"/>
            <a:pathLst>
              <a:path w="1044444" h="1044444">
                <a:moveTo>
                  <a:pt x="0" y="0"/>
                </a:moveTo>
                <a:lnTo>
                  <a:pt x="1044444" y="0"/>
                </a:lnTo>
                <a:lnTo>
                  <a:pt x="1044444" y="1044444"/>
                </a:lnTo>
                <a:lnTo>
                  <a:pt x="0" y="1044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3047263" y="4099056"/>
            <a:ext cx="1044444" cy="1044444"/>
          </a:xfrm>
          <a:custGeom>
            <a:avLst/>
            <a:gdLst/>
            <a:ahLst/>
            <a:cxnLst/>
            <a:rect l="l" t="t" r="r" b="b"/>
            <a:pathLst>
              <a:path w="1044444" h="1044444">
                <a:moveTo>
                  <a:pt x="0" y="0"/>
                </a:moveTo>
                <a:lnTo>
                  <a:pt x="1044444" y="0"/>
                </a:lnTo>
                <a:lnTo>
                  <a:pt x="1044444" y="1044444"/>
                </a:lnTo>
                <a:lnTo>
                  <a:pt x="0" y="1044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644157" y="4141876"/>
            <a:ext cx="1044444" cy="1044444"/>
          </a:xfrm>
          <a:custGeom>
            <a:avLst/>
            <a:gdLst/>
            <a:ahLst/>
            <a:cxnLst/>
            <a:rect l="l" t="t" r="r" b="b"/>
            <a:pathLst>
              <a:path w="1044444" h="1044444">
                <a:moveTo>
                  <a:pt x="0" y="0"/>
                </a:moveTo>
                <a:lnTo>
                  <a:pt x="1044444" y="0"/>
                </a:lnTo>
                <a:lnTo>
                  <a:pt x="1044444" y="1044444"/>
                </a:lnTo>
                <a:lnTo>
                  <a:pt x="0" y="10444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279267" y="8474058"/>
            <a:ext cx="2514884" cy="2515386"/>
            <a:chOff x="0" y="0"/>
            <a:chExt cx="3353178" cy="3353849"/>
          </a:xfrm>
        </p:grpSpPr>
        <p:sp>
          <p:nvSpPr>
            <p:cNvPr id="16" name="Freeform 16"/>
            <p:cNvSpPr/>
            <p:nvPr/>
          </p:nvSpPr>
          <p:spPr>
            <a:xfrm>
              <a:off x="0" y="0"/>
              <a:ext cx="3353181" cy="3353816"/>
            </a:xfrm>
            <a:custGeom>
              <a:avLst/>
              <a:gdLst/>
              <a:ahLst/>
              <a:cxnLst/>
              <a:rect l="l" t="t" r="r" b="b"/>
              <a:pathLst>
                <a:path w="3353181" h="3353816">
                  <a:moveTo>
                    <a:pt x="0" y="3144647"/>
                  </a:moveTo>
                  <a:lnTo>
                    <a:pt x="0" y="208534"/>
                  </a:lnTo>
                  <a:cubicBezTo>
                    <a:pt x="0" y="93218"/>
                    <a:pt x="93218" y="0"/>
                    <a:pt x="208534" y="0"/>
                  </a:cubicBezTo>
                  <a:lnTo>
                    <a:pt x="3145282" y="0"/>
                  </a:lnTo>
                  <a:cubicBezTo>
                    <a:pt x="3259963" y="0"/>
                    <a:pt x="3353181" y="93218"/>
                    <a:pt x="3353181" y="208534"/>
                  </a:cubicBezTo>
                  <a:lnTo>
                    <a:pt x="3353181" y="3145282"/>
                  </a:lnTo>
                  <a:cubicBezTo>
                    <a:pt x="3353181" y="3260598"/>
                    <a:pt x="3259963" y="3353816"/>
                    <a:pt x="3144647" y="3353816"/>
                  </a:cubicBezTo>
                  <a:lnTo>
                    <a:pt x="208534" y="3353816"/>
                  </a:lnTo>
                  <a:cubicBezTo>
                    <a:pt x="93218" y="3353181"/>
                    <a:pt x="0" y="3259963"/>
                    <a:pt x="0" y="3144647"/>
                  </a:cubicBezTo>
                  <a:close/>
                </a:path>
              </a:pathLst>
            </a:custGeom>
            <a:blipFill>
              <a:blip r:embed="rId11"/>
              <a:stretch>
                <a:fillRect l="-25170" r="-25170"/>
              </a:stretch>
            </a:blipFill>
          </p:spPr>
        </p:sp>
      </p:grpSp>
      <p:grpSp>
        <p:nvGrpSpPr>
          <p:cNvPr id="17" name="Group 17"/>
          <p:cNvGrpSpPr/>
          <p:nvPr/>
        </p:nvGrpSpPr>
        <p:grpSpPr>
          <a:xfrm>
            <a:off x="2538387" y="3468152"/>
            <a:ext cx="4545898" cy="6818848"/>
            <a:chOff x="0" y="0"/>
            <a:chExt cx="6061198" cy="9091798"/>
          </a:xfrm>
        </p:grpSpPr>
        <p:sp>
          <p:nvSpPr>
            <p:cNvPr id="18" name="Freeform 18"/>
            <p:cNvSpPr/>
            <p:nvPr/>
          </p:nvSpPr>
          <p:spPr>
            <a:xfrm>
              <a:off x="0" y="0"/>
              <a:ext cx="6061202" cy="9091803"/>
            </a:xfrm>
            <a:custGeom>
              <a:avLst/>
              <a:gdLst/>
              <a:ahLst/>
              <a:cxnLst/>
              <a:rect l="l" t="t" r="r" b="b"/>
              <a:pathLst>
                <a:path w="6061202" h="9091803">
                  <a:moveTo>
                    <a:pt x="0" y="8631174"/>
                  </a:moveTo>
                  <a:lnTo>
                    <a:pt x="0" y="460629"/>
                  </a:lnTo>
                  <a:cubicBezTo>
                    <a:pt x="0" y="206121"/>
                    <a:pt x="206121" y="0"/>
                    <a:pt x="460629" y="0"/>
                  </a:cubicBezTo>
                  <a:lnTo>
                    <a:pt x="5600573" y="0"/>
                  </a:lnTo>
                  <a:cubicBezTo>
                    <a:pt x="5855081" y="0"/>
                    <a:pt x="6061202" y="207264"/>
                    <a:pt x="6061202" y="460629"/>
                  </a:cubicBezTo>
                  <a:lnTo>
                    <a:pt x="6061202" y="8631174"/>
                  </a:lnTo>
                  <a:cubicBezTo>
                    <a:pt x="6061202" y="8885682"/>
                    <a:pt x="5855081" y="9091803"/>
                    <a:pt x="5600573" y="9091803"/>
                  </a:cubicBezTo>
                  <a:lnTo>
                    <a:pt x="460629" y="9091803"/>
                  </a:lnTo>
                  <a:cubicBezTo>
                    <a:pt x="207264" y="9091803"/>
                    <a:pt x="0" y="8885682"/>
                    <a:pt x="0" y="8631174"/>
                  </a:cubicBezTo>
                  <a:close/>
                </a:path>
              </a:pathLst>
            </a:custGeom>
            <a:blipFill>
              <a:blip r:embed="rId12"/>
              <a:stretch>
                <a:fillRect l="-62627" r="-62627"/>
              </a:stretch>
            </a:blipFill>
          </p:spPr>
        </p:sp>
      </p:grpSp>
      <p:grpSp>
        <p:nvGrpSpPr>
          <p:cNvPr id="19" name="Group 19"/>
          <p:cNvGrpSpPr/>
          <p:nvPr/>
        </p:nvGrpSpPr>
        <p:grpSpPr>
          <a:xfrm>
            <a:off x="-1087764" y="3131369"/>
            <a:ext cx="3323380" cy="4985072"/>
            <a:chOff x="0" y="0"/>
            <a:chExt cx="4431174" cy="6646762"/>
          </a:xfrm>
        </p:grpSpPr>
        <p:sp>
          <p:nvSpPr>
            <p:cNvPr id="20" name="Freeform 20"/>
            <p:cNvSpPr/>
            <p:nvPr/>
          </p:nvSpPr>
          <p:spPr>
            <a:xfrm>
              <a:off x="0" y="0"/>
              <a:ext cx="4431157" cy="6646799"/>
            </a:xfrm>
            <a:custGeom>
              <a:avLst/>
              <a:gdLst/>
              <a:ahLst/>
              <a:cxnLst/>
              <a:rect l="l" t="t" r="r" b="b"/>
              <a:pathLst>
                <a:path w="4431157" h="6646799">
                  <a:moveTo>
                    <a:pt x="0" y="6309995"/>
                  </a:moveTo>
                  <a:lnTo>
                    <a:pt x="0" y="336804"/>
                  </a:lnTo>
                  <a:cubicBezTo>
                    <a:pt x="0" y="150622"/>
                    <a:pt x="150622" y="0"/>
                    <a:pt x="336804" y="0"/>
                  </a:cubicBezTo>
                  <a:lnTo>
                    <a:pt x="4094353" y="0"/>
                  </a:lnTo>
                  <a:cubicBezTo>
                    <a:pt x="4280408" y="0"/>
                    <a:pt x="4431157" y="151511"/>
                    <a:pt x="4431157" y="336804"/>
                  </a:cubicBezTo>
                  <a:lnTo>
                    <a:pt x="4431157" y="6309995"/>
                  </a:lnTo>
                  <a:cubicBezTo>
                    <a:pt x="4431157" y="6496050"/>
                    <a:pt x="4280535" y="6646799"/>
                    <a:pt x="4094353" y="6646799"/>
                  </a:cubicBezTo>
                  <a:lnTo>
                    <a:pt x="336804" y="6646799"/>
                  </a:lnTo>
                  <a:cubicBezTo>
                    <a:pt x="151511" y="6646799"/>
                    <a:pt x="0" y="6496050"/>
                    <a:pt x="0" y="6309995"/>
                  </a:cubicBezTo>
                  <a:close/>
                </a:path>
              </a:pathLst>
            </a:custGeom>
            <a:blipFill>
              <a:blip r:embed="rId13"/>
              <a:stretch>
                <a:fillRect l="-25000" r="-25000"/>
              </a:stretch>
            </a:blipFill>
          </p:spPr>
        </p:sp>
      </p:grpSp>
      <p:sp>
        <p:nvSpPr>
          <p:cNvPr id="21" name="AutoShape 21"/>
          <p:cNvSpPr/>
          <p:nvPr/>
        </p:nvSpPr>
        <p:spPr>
          <a:xfrm>
            <a:off x="10627515" y="6127077"/>
            <a:ext cx="6492240" cy="0"/>
          </a:xfrm>
          <a:prstGeom prst="line">
            <a:avLst/>
          </a:prstGeom>
          <a:ln w="38100" cap="flat">
            <a:solidFill>
              <a:srgbClr val="FFFFFF"/>
            </a:solidFill>
            <a:prstDash val="solid"/>
            <a:headEnd type="none" w="sm" len="sm"/>
            <a:tailEnd type="none" w="sm" len="sm"/>
          </a:ln>
        </p:spPr>
      </p:sp>
      <p:sp>
        <p:nvSpPr>
          <p:cNvPr id="22" name="Freeform 22"/>
          <p:cNvSpPr/>
          <p:nvPr/>
        </p:nvSpPr>
        <p:spPr>
          <a:xfrm>
            <a:off x="10830259" y="7067420"/>
            <a:ext cx="821478" cy="821478"/>
          </a:xfrm>
          <a:custGeom>
            <a:avLst/>
            <a:gdLst/>
            <a:ahLst/>
            <a:cxnLst/>
            <a:rect l="l" t="t" r="r" b="b"/>
            <a:pathLst>
              <a:path w="821478" h="821478">
                <a:moveTo>
                  <a:pt x="0" y="0"/>
                </a:moveTo>
                <a:lnTo>
                  <a:pt x="821478" y="0"/>
                </a:lnTo>
                <a:lnTo>
                  <a:pt x="821478" y="821478"/>
                </a:lnTo>
                <a:lnTo>
                  <a:pt x="0" y="8214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11900482" y="7155384"/>
            <a:ext cx="5487351" cy="588401"/>
          </a:xfrm>
          <a:prstGeom prst="rect">
            <a:avLst/>
          </a:prstGeom>
        </p:spPr>
        <p:txBody>
          <a:bodyPr lIns="0" tIns="0" rIns="0" bIns="0" rtlCol="0" anchor="t">
            <a:spAutoFit/>
          </a:bodyPr>
          <a:lstStyle/>
          <a:p>
            <a:pPr algn="l">
              <a:lnSpc>
                <a:spcPts val="4666"/>
              </a:lnSpc>
            </a:pPr>
            <a:r>
              <a:rPr lang="en-US" sz="3499">
                <a:solidFill>
                  <a:srgbClr val="FFFFFF"/>
                </a:solidFill>
                <a:latin typeface="Caros Soft 5"/>
                <a:ea typeface="Caros Soft 5"/>
                <a:cs typeface="Caros Soft 5"/>
                <a:sym typeface="Caros Soft 5"/>
              </a:rPr>
              <a:t>formation@lappui.org </a:t>
            </a:r>
          </a:p>
        </p:txBody>
      </p:sp>
      <p:sp>
        <p:nvSpPr>
          <p:cNvPr id="24" name="TextBox 24"/>
          <p:cNvSpPr txBox="1"/>
          <p:nvPr/>
        </p:nvSpPr>
        <p:spPr>
          <a:xfrm>
            <a:off x="11023805" y="2415089"/>
            <a:ext cx="5700398" cy="716280"/>
          </a:xfrm>
          <a:prstGeom prst="rect">
            <a:avLst/>
          </a:prstGeom>
        </p:spPr>
        <p:txBody>
          <a:bodyPr lIns="0" tIns="0" rIns="0" bIns="0" rtlCol="0" anchor="t">
            <a:spAutoFit/>
          </a:bodyPr>
          <a:lstStyle/>
          <a:p>
            <a:pPr algn="ctr">
              <a:lnSpc>
                <a:spcPts val="5400"/>
              </a:lnSpc>
            </a:pPr>
            <a:r>
              <a:rPr lang="en-US" sz="4950">
                <a:solidFill>
                  <a:srgbClr val="FFFFFF"/>
                </a:solidFill>
                <a:latin typeface="Caros Soft 1"/>
                <a:ea typeface="Caros Soft 1"/>
                <a:cs typeface="Caros Soft 1"/>
                <a:sym typeface="Caros Soft 1"/>
              </a:rPr>
              <a:t>Gardons contact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67208" y="-3184630"/>
            <a:ext cx="16656260" cy="1665626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EEBEF">
                <a:alpha val="40000"/>
              </a:srgbClr>
            </a:solidFill>
          </p:spPr>
        </p:sp>
      </p:grpSp>
      <p:sp>
        <p:nvSpPr>
          <p:cNvPr id="4" name="TextBox 4"/>
          <p:cNvSpPr txBox="1"/>
          <p:nvPr/>
        </p:nvSpPr>
        <p:spPr>
          <a:xfrm>
            <a:off x="2362200" y="4038600"/>
            <a:ext cx="7813315" cy="2085975"/>
          </a:xfrm>
          <a:prstGeom prst="rect">
            <a:avLst/>
          </a:prstGeom>
        </p:spPr>
        <p:txBody>
          <a:bodyPr lIns="0" tIns="0" rIns="0" bIns="0" rtlCol="0" anchor="t">
            <a:spAutoFit/>
          </a:bodyPr>
          <a:lstStyle/>
          <a:p>
            <a:pPr algn="l">
              <a:lnSpc>
                <a:spcPts val="8399"/>
              </a:lnSpc>
            </a:pPr>
            <a:r>
              <a:rPr lang="en-US" sz="5999">
                <a:solidFill>
                  <a:srgbClr val="02546D"/>
                </a:solidFill>
                <a:latin typeface="Caros Soft 4"/>
                <a:ea typeface="Caros Soft 4"/>
                <a:cs typeface="Caros Soft 4"/>
                <a:sym typeface="Caros Soft 4"/>
              </a:rPr>
              <a:t>La proche aidance au Québec</a:t>
            </a:r>
          </a:p>
        </p:txBody>
      </p:sp>
      <p:sp>
        <p:nvSpPr>
          <p:cNvPr id="5" name="TextBox 5"/>
          <p:cNvSpPr txBox="1"/>
          <p:nvPr/>
        </p:nvSpPr>
        <p:spPr>
          <a:xfrm>
            <a:off x="1117842" y="4110165"/>
            <a:ext cx="1686161" cy="1069942"/>
          </a:xfrm>
          <a:prstGeom prst="rect">
            <a:avLst/>
          </a:prstGeom>
        </p:spPr>
        <p:txBody>
          <a:bodyPr lIns="0" tIns="0" rIns="0" bIns="0" rtlCol="0" anchor="t">
            <a:spAutoFit/>
          </a:bodyPr>
          <a:lstStyle/>
          <a:p>
            <a:pPr marL="0" lvl="0" indent="0" algn="l">
              <a:lnSpc>
                <a:spcPts val="8449"/>
              </a:lnSpc>
            </a:pPr>
            <a:r>
              <a:rPr lang="en-US" sz="6499" spc="-194">
                <a:solidFill>
                  <a:srgbClr val="E64829"/>
                </a:solidFill>
                <a:latin typeface="Caros Soft 4"/>
                <a:ea typeface="Caros Soft 4"/>
                <a:cs typeface="Caros Soft 4"/>
                <a:sym typeface="Caros Soft 4"/>
              </a:rPr>
              <a:t>1.</a:t>
            </a:r>
          </a:p>
        </p:txBody>
      </p:sp>
      <p:sp>
        <p:nvSpPr>
          <p:cNvPr id="6" name="Freeform 6"/>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8739" y="2812909"/>
            <a:ext cx="15614322" cy="4948009"/>
            <a:chOff x="0" y="0"/>
            <a:chExt cx="2240866" cy="710106"/>
          </a:xfrm>
        </p:grpSpPr>
        <p:sp>
          <p:nvSpPr>
            <p:cNvPr id="3" name="Freeform 3"/>
            <p:cNvSpPr/>
            <p:nvPr/>
          </p:nvSpPr>
          <p:spPr>
            <a:xfrm>
              <a:off x="0" y="0"/>
              <a:ext cx="2240866" cy="710106"/>
            </a:xfrm>
            <a:custGeom>
              <a:avLst/>
              <a:gdLst/>
              <a:ahLst/>
              <a:cxnLst/>
              <a:rect l="l" t="t" r="r" b="b"/>
              <a:pathLst>
                <a:path w="2240866" h="710106">
                  <a:moveTo>
                    <a:pt x="14875" y="0"/>
                  </a:moveTo>
                  <a:lnTo>
                    <a:pt x="2225991" y="0"/>
                  </a:lnTo>
                  <a:cubicBezTo>
                    <a:pt x="2234206" y="0"/>
                    <a:pt x="2240866" y="6660"/>
                    <a:pt x="2240866" y="14875"/>
                  </a:cubicBezTo>
                  <a:lnTo>
                    <a:pt x="2240866" y="695231"/>
                  </a:lnTo>
                  <a:cubicBezTo>
                    <a:pt x="2240866" y="703446"/>
                    <a:pt x="2234206" y="710106"/>
                    <a:pt x="2225991" y="710106"/>
                  </a:cubicBezTo>
                  <a:lnTo>
                    <a:pt x="14875" y="710106"/>
                  </a:lnTo>
                  <a:cubicBezTo>
                    <a:pt x="6660" y="710106"/>
                    <a:pt x="0" y="703446"/>
                    <a:pt x="0" y="695231"/>
                  </a:cubicBezTo>
                  <a:lnTo>
                    <a:pt x="0" y="14875"/>
                  </a:lnTo>
                  <a:cubicBezTo>
                    <a:pt x="0" y="6660"/>
                    <a:pt x="6660" y="0"/>
                    <a:pt x="14875" y="0"/>
                  </a:cubicBezTo>
                  <a:close/>
                </a:path>
              </a:pathLst>
            </a:custGeom>
            <a:solidFill>
              <a:srgbClr val="DEEBEF"/>
            </a:solidFill>
          </p:spPr>
        </p:sp>
        <p:sp>
          <p:nvSpPr>
            <p:cNvPr id="4" name="TextBox 4"/>
            <p:cNvSpPr txBox="1"/>
            <p:nvPr/>
          </p:nvSpPr>
          <p:spPr>
            <a:xfrm>
              <a:off x="0" y="-38100"/>
              <a:ext cx="2240866" cy="748206"/>
            </a:xfrm>
            <a:prstGeom prst="rect">
              <a:avLst/>
            </a:prstGeom>
          </p:spPr>
          <p:txBody>
            <a:bodyPr lIns="50800" tIns="50800" rIns="50800" bIns="50800" rtlCol="0" anchor="ctr"/>
            <a:lstStyle/>
            <a:p>
              <a:pPr algn="ctr">
                <a:lnSpc>
                  <a:spcPts val="2240"/>
                </a:lnSpc>
              </a:pPr>
              <a:endParaRPr/>
            </a:p>
          </p:txBody>
        </p:sp>
      </p:grpSp>
      <p:grpSp>
        <p:nvGrpSpPr>
          <p:cNvPr id="5" name="Group 5"/>
          <p:cNvGrpSpPr/>
          <p:nvPr/>
        </p:nvGrpSpPr>
        <p:grpSpPr>
          <a:xfrm>
            <a:off x="1696221" y="2552634"/>
            <a:ext cx="5139458" cy="5430568"/>
            <a:chOff x="0" y="0"/>
            <a:chExt cx="6852611" cy="7240757"/>
          </a:xfrm>
        </p:grpSpPr>
        <p:sp>
          <p:nvSpPr>
            <p:cNvPr id="6" name="Freeform 6"/>
            <p:cNvSpPr/>
            <p:nvPr/>
          </p:nvSpPr>
          <p:spPr>
            <a:xfrm>
              <a:off x="435490" y="0"/>
              <a:ext cx="6417121" cy="7240757"/>
            </a:xfrm>
            <a:custGeom>
              <a:avLst/>
              <a:gdLst/>
              <a:ahLst/>
              <a:cxnLst/>
              <a:rect l="l" t="t" r="r" b="b"/>
              <a:pathLst>
                <a:path w="6417121" h="7240757">
                  <a:moveTo>
                    <a:pt x="0" y="0"/>
                  </a:moveTo>
                  <a:lnTo>
                    <a:pt x="6417121" y="0"/>
                  </a:lnTo>
                  <a:lnTo>
                    <a:pt x="6417121" y="7240757"/>
                  </a:lnTo>
                  <a:lnTo>
                    <a:pt x="0" y="7240757"/>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sp>
        <p:sp>
          <p:nvSpPr>
            <p:cNvPr id="7" name="Freeform 7"/>
            <p:cNvSpPr/>
            <p:nvPr/>
          </p:nvSpPr>
          <p:spPr>
            <a:xfrm>
              <a:off x="0" y="1304022"/>
              <a:ext cx="1550253" cy="3351898"/>
            </a:xfrm>
            <a:custGeom>
              <a:avLst/>
              <a:gdLst/>
              <a:ahLst/>
              <a:cxnLst/>
              <a:rect l="l" t="t" r="r" b="b"/>
              <a:pathLst>
                <a:path w="1550253" h="3351898">
                  <a:moveTo>
                    <a:pt x="0" y="0"/>
                  </a:moveTo>
                  <a:lnTo>
                    <a:pt x="1550253" y="0"/>
                  </a:lnTo>
                  <a:lnTo>
                    <a:pt x="1550253" y="3351898"/>
                  </a:lnTo>
                  <a:lnTo>
                    <a:pt x="0" y="3351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093797" y="1304022"/>
              <a:ext cx="1550253" cy="3351898"/>
            </a:xfrm>
            <a:custGeom>
              <a:avLst/>
              <a:gdLst/>
              <a:ahLst/>
              <a:cxnLst/>
              <a:rect l="l" t="t" r="r" b="b"/>
              <a:pathLst>
                <a:path w="1550253" h="3351898">
                  <a:moveTo>
                    <a:pt x="0" y="0"/>
                  </a:moveTo>
                  <a:lnTo>
                    <a:pt x="1550253" y="0"/>
                  </a:lnTo>
                  <a:lnTo>
                    <a:pt x="1550253" y="3351898"/>
                  </a:lnTo>
                  <a:lnTo>
                    <a:pt x="0" y="3351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4193445" y="1304022"/>
              <a:ext cx="1550253" cy="3351898"/>
            </a:xfrm>
            <a:custGeom>
              <a:avLst/>
              <a:gdLst/>
              <a:ahLst/>
              <a:cxnLst/>
              <a:rect l="l" t="t" r="r" b="b"/>
              <a:pathLst>
                <a:path w="1550253" h="3351898">
                  <a:moveTo>
                    <a:pt x="0" y="0"/>
                  </a:moveTo>
                  <a:lnTo>
                    <a:pt x="1550253" y="0"/>
                  </a:lnTo>
                  <a:lnTo>
                    <a:pt x="1550253" y="3351898"/>
                  </a:lnTo>
                  <a:lnTo>
                    <a:pt x="0" y="3351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TextBox 10"/>
          <p:cNvSpPr txBox="1"/>
          <p:nvPr/>
        </p:nvSpPr>
        <p:spPr>
          <a:xfrm>
            <a:off x="7667503" y="2999512"/>
            <a:ext cx="8730443" cy="830634"/>
          </a:xfrm>
          <a:prstGeom prst="rect">
            <a:avLst/>
          </a:prstGeom>
        </p:spPr>
        <p:txBody>
          <a:bodyPr lIns="0" tIns="0" rIns="0" bIns="0" rtlCol="0" anchor="t">
            <a:spAutoFit/>
          </a:bodyPr>
          <a:lstStyle/>
          <a:p>
            <a:pPr algn="l">
              <a:lnSpc>
                <a:spcPts val="6671"/>
              </a:lnSpc>
            </a:pPr>
            <a:r>
              <a:rPr lang="en-US" sz="4765">
                <a:solidFill>
                  <a:srgbClr val="00546C"/>
                </a:solidFill>
                <a:latin typeface="Caros Soft 1"/>
                <a:ea typeface="Caros Soft 1"/>
                <a:cs typeface="Caros Soft 1"/>
                <a:sym typeface="Caros Soft 1"/>
              </a:rPr>
              <a:t>2,4 millions de Québécois </a:t>
            </a:r>
          </a:p>
        </p:txBody>
      </p:sp>
      <p:sp>
        <p:nvSpPr>
          <p:cNvPr id="11" name="TextBox 11"/>
          <p:cNvSpPr txBox="1"/>
          <p:nvPr/>
        </p:nvSpPr>
        <p:spPr>
          <a:xfrm>
            <a:off x="7667503" y="5968782"/>
            <a:ext cx="6674563" cy="1290131"/>
          </a:xfrm>
          <a:prstGeom prst="rect">
            <a:avLst/>
          </a:prstGeom>
        </p:spPr>
        <p:txBody>
          <a:bodyPr lIns="0" tIns="0" rIns="0" bIns="0" rtlCol="0" anchor="t">
            <a:spAutoFit/>
          </a:bodyPr>
          <a:lstStyle/>
          <a:p>
            <a:pPr algn="l">
              <a:lnSpc>
                <a:spcPts val="5100"/>
              </a:lnSpc>
            </a:pPr>
            <a:r>
              <a:rPr lang="en-US" sz="3643">
                <a:solidFill>
                  <a:srgbClr val="E6472A"/>
                </a:solidFill>
                <a:latin typeface="Caros Soft 1"/>
                <a:ea typeface="Caros Soft 1"/>
                <a:cs typeface="Caros Soft 1"/>
                <a:sym typeface="Caros Soft 1"/>
              </a:rPr>
              <a:t>1/3</a:t>
            </a:r>
            <a:r>
              <a:rPr lang="en-US" sz="3643">
                <a:solidFill>
                  <a:srgbClr val="00546C"/>
                </a:solidFill>
                <a:latin typeface="Caros Soft 1"/>
                <a:ea typeface="Caros Soft 1"/>
                <a:cs typeface="Caros Soft 1"/>
                <a:sym typeface="Caros Soft 1"/>
              </a:rPr>
              <a:t> des adultes sont proches aidants</a:t>
            </a:r>
          </a:p>
        </p:txBody>
      </p:sp>
      <p:sp>
        <p:nvSpPr>
          <p:cNvPr id="12" name="AutoShape 12"/>
          <p:cNvSpPr/>
          <p:nvPr/>
        </p:nvSpPr>
        <p:spPr>
          <a:xfrm>
            <a:off x="7667503" y="5724077"/>
            <a:ext cx="6041151" cy="0"/>
          </a:xfrm>
          <a:prstGeom prst="line">
            <a:avLst/>
          </a:prstGeom>
          <a:ln w="28575" cap="flat">
            <a:solidFill>
              <a:srgbClr val="E6472A"/>
            </a:solidFill>
            <a:prstDash val="solid"/>
            <a:headEnd type="none" w="sm" len="sm"/>
            <a:tailEnd type="none" w="sm" len="sm"/>
          </a:ln>
        </p:spPr>
      </p:sp>
      <p:sp>
        <p:nvSpPr>
          <p:cNvPr id="13" name="TextBox 13"/>
          <p:cNvSpPr txBox="1"/>
          <p:nvPr/>
        </p:nvSpPr>
        <p:spPr>
          <a:xfrm>
            <a:off x="7667503" y="3945588"/>
            <a:ext cx="9150022" cy="1438439"/>
          </a:xfrm>
          <a:prstGeom prst="rect">
            <a:avLst/>
          </a:prstGeom>
        </p:spPr>
        <p:txBody>
          <a:bodyPr lIns="0" tIns="0" rIns="0" bIns="0" rtlCol="0" anchor="t">
            <a:spAutoFit/>
          </a:bodyPr>
          <a:lstStyle/>
          <a:p>
            <a:pPr algn="l">
              <a:lnSpc>
                <a:spcPts val="3730"/>
              </a:lnSpc>
            </a:pPr>
            <a:r>
              <a:rPr lang="en-US" sz="3331">
                <a:solidFill>
                  <a:srgbClr val="02546D"/>
                </a:solidFill>
                <a:latin typeface="Caros Soft 3"/>
                <a:ea typeface="Caros Soft 3"/>
                <a:cs typeface="Caros Soft 3"/>
                <a:sym typeface="Caros Soft 3"/>
              </a:rPr>
              <a:t>qui accompagnent un de leurs proches </a:t>
            </a:r>
          </a:p>
          <a:p>
            <a:pPr algn="l">
              <a:lnSpc>
                <a:spcPts val="3730"/>
              </a:lnSpc>
            </a:pPr>
            <a:r>
              <a:rPr lang="en-US" sz="3331">
                <a:solidFill>
                  <a:srgbClr val="02546D"/>
                </a:solidFill>
                <a:latin typeface="Caros Soft 3"/>
                <a:ea typeface="Caros Soft 3"/>
                <a:cs typeface="Caros Soft 3"/>
                <a:sym typeface="Caros Soft 3"/>
              </a:rPr>
              <a:t>en lui fournissant de l’aide ou des soins </a:t>
            </a:r>
          </a:p>
          <a:p>
            <a:pPr algn="l">
              <a:lnSpc>
                <a:spcPts val="3730"/>
              </a:lnSpc>
              <a:spcBef>
                <a:spcPct val="0"/>
              </a:spcBef>
            </a:pPr>
            <a:r>
              <a:rPr lang="en-US" sz="3331">
                <a:solidFill>
                  <a:srgbClr val="02546D"/>
                </a:solidFill>
                <a:latin typeface="Caros Soft 3"/>
                <a:ea typeface="Caros Soft 3"/>
                <a:cs typeface="Caros Soft 3"/>
                <a:sym typeface="Caros Soft 3"/>
              </a:rPr>
              <a:t>au moins 1 h par semaine</a:t>
            </a:r>
          </a:p>
        </p:txBody>
      </p:sp>
      <p:grpSp>
        <p:nvGrpSpPr>
          <p:cNvPr id="14" name="Group 14"/>
          <p:cNvGrpSpPr/>
          <p:nvPr/>
        </p:nvGrpSpPr>
        <p:grpSpPr>
          <a:xfrm>
            <a:off x="0" y="11869"/>
            <a:ext cx="18288000" cy="178631"/>
            <a:chOff x="0" y="0"/>
            <a:chExt cx="4816593" cy="47047"/>
          </a:xfrm>
        </p:grpSpPr>
        <p:sp>
          <p:nvSpPr>
            <p:cNvPr id="15" name="Freeform 15"/>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16" name="TextBox 16"/>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17" name="TextBox 17"/>
          <p:cNvSpPr txBox="1"/>
          <p:nvPr/>
        </p:nvSpPr>
        <p:spPr>
          <a:xfrm>
            <a:off x="9734726" y="8068109"/>
            <a:ext cx="7371823" cy="546847"/>
          </a:xfrm>
          <a:prstGeom prst="rect">
            <a:avLst/>
          </a:prstGeom>
        </p:spPr>
        <p:txBody>
          <a:bodyPr lIns="0" tIns="0" rIns="0" bIns="0" rtlCol="0" anchor="t">
            <a:spAutoFit/>
          </a:bodyPr>
          <a:lstStyle/>
          <a:p>
            <a:pPr algn="r">
              <a:lnSpc>
                <a:spcPts val="2238"/>
              </a:lnSpc>
            </a:pPr>
            <a:r>
              <a:rPr lang="en-US" sz="1453">
                <a:solidFill>
                  <a:srgbClr val="000000"/>
                </a:solidFill>
                <a:latin typeface="Caros Soft 3"/>
                <a:ea typeface="Caros Soft 3"/>
                <a:cs typeface="Caros Soft 3"/>
                <a:sym typeface="Caros Soft 3"/>
              </a:rPr>
              <a:t>Source : Enquête statistique sur la proche aidance au Québec (2022)</a:t>
            </a:r>
          </a:p>
          <a:p>
            <a:pPr marL="0" lvl="0" indent="0" algn="r">
              <a:lnSpc>
                <a:spcPts val="2238"/>
              </a:lnSpc>
            </a:pPr>
            <a:r>
              <a:rPr lang="en-US" sz="1453">
                <a:solidFill>
                  <a:srgbClr val="000000"/>
                </a:solidFill>
                <a:latin typeface="Caros Soft 3"/>
                <a:ea typeface="Caros Soft 3"/>
                <a:cs typeface="Caros Soft 3"/>
                <a:sym typeface="Caros Soft 3"/>
              </a:rPr>
              <a:t>Appui pour les proches aidants</a:t>
            </a:r>
          </a:p>
        </p:txBody>
      </p:sp>
      <p:sp>
        <p:nvSpPr>
          <p:cNvPr id="18" name="TextBox 18"/>
          <p:cNvSpPr txBox="1"/>
          <p:nvPr/>
        </p:nvSpPr>
        <p:spPr>
          <a:xfrm>
            <a:off x="1028700" y="942975"/>
            <a:ext cx="9056194"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proche aidance au Québec</a:t>
            </a:r>
          </a:p>
        </p:txBody>
      </p:sp>
      <p:sp>
        <p:nvSpPr>
          <p:cNvPr id="19" name="Freeform 19"/>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9"/>
            <a:stretch>
              <a:fillRect r="-13373"/>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869"/>
            <a:ext cx="18288000" cy="178631"/>
            <a:chOff x="0" y="0"/>
            <a:chExt cx="4816593" cy="47047"/>
          </a:xfrm>
        </p:grpSpPr>
        <p:sp>
          <p:nvSpPr>
            <p:cNvPr id="3" name="Freeform 3"/>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4" name="TextBox 4"/>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5" name="TextBox 5"/>
          <p:cNvSpPr txBox="1"/>
          <p:nvPr/>
        </p:nvSpPr>
        <p:spPr>
          <a:xfrm>
            <a:off x="1028700" y="942975"/>
            <a:ext cx="15877340"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loi, la politique et le plan d’action</a:t>
            </a:r>
          </a:p>
        </p:txBody>
      </p:sp>
      <p:sp>
        <p:nvSpPr>
          <p:cNvPr id="6" name="Freeform 6"/>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3"/>
            <a:stretch>
              <a:fillRect r="-13373"/>
            </a:stretch>
          </a:blipFill>
        </p:spPr>
      </p:sp>
      <p:sp>
        <p:nvSpPr>
          <p:cNvPr id="7" name="Freeform 7"/>
          <p:cNvSpPr/>
          <p:nvPr/>
        </p:nvSpPr>
        <p:spPr>
          <a:xfrm>
            <a:off x="12417532" y="2369453"/>
            <a:ext cx="4488508" cy="5881809"/>
          </a:xfrm>
          <a:custGeom>
            <a:avLst/>
            <a:gdLst/>
            <a:ahLst/>
            <a:cxnLst/>
            <a:rect l="l" t="t" r="r" b="b"/>
            <a:pathLst>
              <a:path w="4488508" h="5881809">
                <a:moveTo>
                  <a:pt x="0" y="0"/>
                </a:moveTo>
                <a:lnTo>
                  <a:pt x="4488508" y="0"/>
                </a:lnTo>
                <a:lnTo>
                  <a:pt x="4488508" y="5881809"/>
                </a:lnTo>
                <a:lnTo>
                  <a:pt x="0" y="5881809"/>
                </a:lnTo>
                <a:lnTo>
                  <a:pt x="0" y="0"/>
                </a:lnTo>
                <a:close/>
              </a:path>
            </a:pathLst>
          </a:custGeom>
          <a:blipFill>
            <a:blip r:embed="rId4"/>
            <a:stretch>
              <a:fillRect l="-2175" t="-6376" r="-5382"/>
            </a:stretch>
          </a:blipFill>
        </p:spPr>
      </p:sp>
      <p:grpSp>
        <p:nvGrpSpPr>
          <p:cNvPr id="8" name="Group 8"/>
          <p:cNvGrpSpPr/>
          <p:nvPr/>
        </p:nvGrpSpPr>
        <p:grpSpPr>
          <a:xfrm>
            <a:off x="1028700" y="2387690"/>
            <a:ext cx="10723837" cy="5881809"/>
            <a:chOff x="0" y="0"/>
            <a:chExt cx="1539015" cy="844119"/>
          </a:xfrm>
        </p:grpSpPr>
        <p:sp>
          <p:nvSpPr>
            <p:cNvPr id="9" name="Freeform 9"/>
            <p:cNvSpPr/>
            <p:nvPr/>
          </p:nvSpPr>
          <p:spPr>
            <a:xfrm>
              <a:off x="0" y="0"/>
              <a:ext cx="1539015" cy="844119"/>
            </a:xfrm>
            <a:custGeom>
              <a:avLst/>
              <a:gdLst/>
              <a:ahLst/>
              <a:cxnLst/>
              <a:rect l="l" t="t" r="r" b="b"/>
              <a:pathLst>
                <a:path w="1539015" h="844119">
                  <a:moveTo>
                    <a:pt x="21658" y="0"/>
                  </a:moveTo>
                  <a:lnTo>
                    <a:pt x="1517357" y="0"/>
                  </a:lnTo>
                  <a:cubicBezTo>
                    <a:pt x="1529319" y="0"/>
                    <a:pt x="1539015" y="9697"/>
                    <a:pt x="1539015" y="21658"/>
                  </a:cubicBezTo>
                  <a:lnTo>
                    <a:pt x="1539015" y="822461"/>
                  </a:lnTo>
                  <a:cubicBezTo>
                    <a:pt x="1539015" y="834422"/>
                    <a:pt x="1529319" y="844119"/>
                    <a:pt x="1517357" y="844119"/>
                  </a:cubicBezTo>
                  <a:lnTo>
                    <a:pt x="21658" y="844119"/>
                  </a:lnTo>
                  <a:cubicBezTo>
                    <a:pt x="9697" y="844119"/>
                    <a:pt x="0" y="834422"/>
                    <a:pt x="0" y="822461"/>
                  </a:cubicBezTo>
                  <a:lnTo>
                    <a:pt x="0" y="21658"/>
                  </a:lnTo>
                  <a:cubicBezTo>
                    <a:pt x="0" y="9697"/>
                    <a:pt x="9697" y="0"/>
                    <a:pt x="21658" y="0"/>
                  </a:cubicBezTo>
                  <a:close/>
                </a:path>
              </a:pathLst>
            </a:custGeom>
            <a:solidFill>
              <a:srgbClr val="DEEBEF"/>
            </a:solidFill>
          </p:spPr>
        </p:sp>
        <p:sp>
          <p:nvSpPr>
            <p:cNvPr id="10" name="TextBox 10"/>
            <p:cNvSpPr txBox="1"/>
            <p:nvPr/>
          </p:nvSpPr>
          <p:spPr>
            <a:xfrm>
              <a:off x="0" y="-38100"/>
              <a:ext cx="1539015" cy="882219"/>
            </a:xfrm>
            <a:prstGeom prst="rect">
              <a:avLst/>
            </a:prstGeom>
          </p:spPr>
          <p:txBody>
            <a:bodyPr lIns="50800" tIns="50800" rIns="50800" bIns="50800" rtlCol="0" anchor="ctr"/>
            <a:lstStyle/>
            <a:p>
              <a:pPr algn="ctr">
                <a:lnSpc>
                  <a:spcPts val="2240"/>
                </a:lnSpc>
              </a:pPr>
              <a:endParaRPr/>
            </a:p>
          </p:txBody>
        </p:sp>
      </p:grpSp>
      <p:sp>
        <p:nvSpPr>
          <p:cNvPr id="11" name="TextBox 11"/>
          <p:cNvSpPr txBox="1"/>
          <p:nvPr/>
        </p:nvSpPr>
        <p:spPr>
          <a:xfrm>
            <a:off x="1580907" y="2789865"/>
            <a:ext cx="9619423" cy="5020674"/>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Caros Soft 3"/>
                <a:ea typeface="Caros Soft 3"/>
                <a:cs typeface="Caros Soft 3"/>
                <a:sym typeface="Caros Soft 3"/>
              </a:rPr>
              <a:t>En octobre 2020, la</a:t>
            </a:r>
            <a:r>
              <a:rPr lang="en-US" sz="2600">
                <a:solidFill>
                  <a:srgbClr val="E64829"/>
                </a:solidFill>
                <a:latin typeface="Caros Soft 3"/>
                <a:ea typeface="Caros Soft 3"/>
                <a:cs typeface="Caros Soft 3"/>
                <a:sym typeface="Caros Soft 3"/>
              </a:rPr>
              <a:t> Loi visant à reconnaître et à soutenir les personnes proches aidantes </a:t>
            </a:r>
            <a:r>
              <a:rPr lang="en-US" sz="2600">
                <a:solidFill>
                  <a:srgbClr val="000000"/>
                </a:solidFill>
                <a:latin typeface="Caros Soft 3"/>
                <a:ea typeface="Caros Soft 3"/>
                <a:cs typeface="Caros Soft 3"/>
                <a:sym typeface="Caros Soft 3"/>
              </a:rPr>
              <a:t>entre en vigueur au Québec. </a:t>
            </a:r>
          </a:p>
          <a:p>
            <a:pPr algn="l">
              <a:lnSpc>
                <a:spcPts val="3640"/>
              </a:lnSpc>
              <a:spcBef>
                <a:spcPct val="0"/>
              </a:spcBef>
            </a:pPr>
            <a:endParaRPr lang="en-US" sz="2600">
              <a:solidFill>
                <a:srgbClr val="000000"/>
              </a:solidFill>
              <a:latin typeface="Caros Soft 3"/>
              <a:ea typeface="Caros Soft 3"/>
              <a:cs typeface="Caros Soft 3"/>
              <a:sym typeface="Caros Soft 3"/>
            </a:endParaRPr>
          </a:p>
          <a:p>
            <a:pPr algn="l">
              <a:lnSpc>
                <a:spcPts val="3640"/>
              </a:lnSpc>
              <a:spcBef>
                <a:spcPct val="0"/>
              </a:spcBef>
            </a:pPr>
            <a:r>
              <a:rPr lang="en-US" sz="2600">
                <a:solidFill>
                  <a:srgbClr val="000000"/>
                </a:solidFill>
                <a:latin typeface="Caros Soft 3"/>
                <a:ea typeface="Caros Soft 3"/>
                <a:cs typeface="Caros Soft 3"/>
                <a:sym typeface="Caros Soft 3"/>
              </a:rPr>
              <a:t>Dans son prolongement, une</a:t>
            </a:r>
            <a:r>
              <a:rPr lang="en-US" sz="2600">
                <a:solidFill>
                  <a:srgbClr val="E64829"/>
                </a:solidFill>
                <a:latin typeface="Caros Soft 3"/>
                <a:ea typeface="Caros Soft 3"/>
                <a:cs typeface="Caros Soft 3"/>
                <a:sym typeface="Caros Soft 3"/>
              </a:rPr>
              <a:t> Politique nationale </a:t>
            </a:r>
            <a:r>
              <a:rPr lang="en-US" sz="2600">
                <a:solidFill>
                  <a:srgbClr val="000000"/>
                </a:solidFill>
                <a:latin typeface="Caros Soft 3"/>
                <a:ea typeface="Caros Soft 3"/>
                <a:cs typeface="Caros Soft 3"/>
                <a:sym typeface="Caros Soft 3"/>
              </a:rPr>
              <a:t>(2021) est adoptée pour définir les grandes orientations en matière de soutien aux PPA. </a:t>
            </a:r>
          </a:p>
          <a:p>
            <a:pPr algn="l">
              <a:lnSpc>
                <a:spcPts val="3640"/>
              </a:lnSpc>
              <a:spcBef>
                <a:spcPct val="0"/>
              </a:spcBef>
            </a:pPr>
            <a:endParaRPr lang="en-US" sz="2600">
              <a:solidFill>
                <a:srgbClr val="000000"/>
              </a:solidFill>
              <a:latin typeface="Caros Soft 3"/>
              <a:ea typeface="Caros Soft 3"/>
              <a:cs typeface="Caros Soft 3"/>
              <a:sym typeface="Caros Soft 3"/>
            </a:endParaRPr>
          </a:p>
          <a:p>
            <a:pPr algn="l">
              <a:lnSpc>
                <a:spcPts val="3640"/>
              </a:lnSpc>
              <a:spcBef>
                <a:spcPct val="0"/>
              </a:spcBef>
            </a:pPr>
            <a:r>
              <a:rPr lang="en-US" sz="2600">
                <a:solidFill>
                  <a:srgbClr val="000000"/>
                </a:solidFill>
                <a:latin typeface="Caros Soft 3"/>
                <a:ea typeface="Caros Soft 3"/>
                <a:cs typeface="Caros Soft 3"/>
                <a:sym typeface="Caros Soft 3"/>
              </a:rPr>
              <a:t>Un </a:t>
            </a:r>
            <a:r>
              <a:rPr lang="en-US" sz="2600">
                <a:solidFill>
                  <a:srgbClr val="E64829"/>
                </a:solidFill>
                <a:latin typeface="Caros Soft 3"/>
                <a:ea typeface="Caros Soft 3"/>
                <a:cs typeface="Caros Soft 3"/>
                <a:sym typeface="Caros Soft 3"/>
              </a:rPr>
              <a:t>Plan d’action gouvernemental </a:t>
            </a:r>
            <a:r>
              <a:rPr lang="en-US" sz="2600">
                <a:solidFill>
                  <a:srgbClr val="000000"/>
                </a:solidFill>
                <a:latin typeface="Caros Soft 3"/>
                <a:ea typeface="Caros Soft 3"/>
                <a:cs typeface="Caros Soft 3"/>
                <a:sym typeface="Caros Soft 3"/>
              </a:rPr>
              <a:t>(2021–2026) vient concrétiser cette politique par des mesures et des actions ciblées.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1028700" y="5229225"/>
            <a:ext cx="16095047" cy="2997766"/>
            <a:chOff x="0" y="0"/>
            <a:chExt cx="9322560" cy="1736364"/>
          </a:xfrm>
        </p:grpSpPr>
        <p:sp>
          <p:nvSpPr>
            <p:cNvPr id="4" name="Freeform 4"/>
            <p:cNvSpPr/>
            <p:nvPr/>
          </p:nvSpPr>
          <p:spPr>
            <a:xfrm>
              <a:off x="0" y="0"/>
              <a:ext cx="9322560" cy="1736364"/>
            </a:xfrm>
            <a:custGeom>
              <a:avLst/>
              <a:gdLst/>
              <a:ahLst/>
              <a:cxnLst/>
              <a:rect l="l" t="t" r="r" b="b"/>
              <a:pathLst>
                <a:path w="9322560" h="1736364">
                  <a:moveTo>
                    <a:pt x="9198100" y="1736364"/>
                  </a:moveTo>
                  <a:lnTo>
                    <a:pt x="124460" y="1736364"/>
                  </a:lnTo>
                  <a:cubicBezTo>
                    <a:pt x="55880" y="1736364"/>
                    <a:pt x="0" y="1680484"/>
                    <a:pt x="0" y="1611903"/>
                  </a:cubicBezTo>
                  <a:lnTo>
                    <a:pt x="0" y="124460"/>
                  </a:lnTo>
                  <a:cubicBezTo>
                    <a:pt x="0" y="55880"/>
                    <a:pt x="55880" y="0"/>
                    <a:pt x="124460" y="0"/>
                  </a:cubicBezTo>
                  <a:lnTo>
                    <a:pt x="9198101" y="0"/>
                  </a:lnTo>
                  <a:cubicBezTo>
                    <a:pt x="9266680" y="0"/>
                    <a:pt x="9322560" y="55880"/>
                    <a:pt x="9322560" y="124460"/>
                  </a:cubicBezTo>
                  <a:lnTo>
                    <a:pt x="9322560" y="1611904"/>
                  </a:lnTo>
                  <a:cubicBezTo>
                    <a:pt x="9322560" y="1680484"/>
                    <a:pt x="9266680" y="1736364"/>
                    <a:pt x="9198101" y="1736364"/>
                  </a:cubicBezTo>
                  <a:close/>
                </a:path>
              </a:pathLst>
            </a:custGeom>
            <a:solidFill>
              <a:srgbClr val="DEEBEF"/>
            </a:solidFill>
          </p:spPr>
        </p:sp>
      </p:grpSp>
      <p:sp>
        <p:nvSpPr>
          <p:cNvPr id="5" name="TextBox 5"/>
          <p:cNvSpPr txBox="1"/>
          <p:nvPr/>
        </p:nvSpPr>
        <p:spPr>
          <a:xfrm>
            <a:off x="1028700" y="2347595"/>
            <a:ext cx="15702873" cy="1976755"/>
          </a:xfrm>
          <a:prstGeom prst="rect">
            <a:avLst/>
          </a:prstGeom>
        </p:spPr>
        <p:txBody>
          <a:bodyPr lIns="0" tIns="0" rIns="0" bIns="0" rtlCol="0" anchor="t">
            <a:spAutoFit/>
          </a:bodyPr>
          <a:lstStyle/>
          <a:p>
            <a:pPr algn="just">
              <a:lnSpc>
                <a:spcPts val="3920"/>
              </a:lnSpc>
            </a:pPr>
            <a:r>
              <a:rPr lang="en-US" sz="2800">
                <a:solidFill>
                  <a:srgbClr val="191919"/>
                </a:solidFill>
                <a:latin typeface="Caros Soft 3"/>
                <a:ea typeface="Caros Soft 3"/>
                <a:cs typeface="Caros Soft 3"/>
                <a:sym typeface="Caros Soft 3"/>
              </a:rPr>
              <a:t>« Une </a:t>
            </a:r>
            <a:r>
              <a:rPr lang="en-US" sz="2800">
                <a:solidFill>
                  <a:srgbClr val="E6472A"/>
                </a:solidFill>
                <a:latin typeface="Caros Soft 3"/>
                <a:ea typeface="Caros Soft 3"/>
                <a:cs typeface="Caros Soft 3"/>
                <a:sym typeface="Caros Soft 3"/>
              </a:rPr>
              <a:t>personne proche aidante</a:t>
            </a:r>
            <a:r>
              <a:rPr lang="en-US" sz="2800">
                <a:solidFill>
                  <a:srgbClr val="191919"/>
                </a:solidFill>
                <a:latin typeface="Caros Soft 3"/>
                <a:ea typeface="Caros Soft 3"/>
                <a:cs typeface="Caros Soft 3"/>
                <a:sym typeface="Caros Soft 3"/>
              </a:rPr>
              <a:t> se définit comme une personne qui apporte un soutien à un ou à plusieurs membres de son entourage qui présentent une incapacité temporaire ou permanente de nature physique, psychologique, psychosociale ou autre, peu importe leur âge ou leur milieu de vie, avec qui elle partage un lien affectif, familial ou non. »</a:t>
            </a:r>
          </a:p>
        </p:txBody>
      </p:sp>
      <p:grpSp>
        <p:nvGrpSpPr>
          <p:cNvPr id="6" name="Group 6"/>
          <p:cNvGrpSpPr/>
          <p:nvPr/>
        </p:nvGrpSpPr>
        <p:grpSpPr>
          <a:xfrm>
            <a:off x="0" y="11869"/>
            <a:ext cx="18288000" cy="178631"/>
            <a:chOff x="0" y="0"/>
            <a:chExt cx="4816593" cy="47047"/>
          </a:xfrm>
        </p:grpSpPr>
        <p:sp>
          <p:nvSpPr>
            <p:cNvPr id="7" name="Freeform 7"/>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8" name="TextBox 8"/>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9" name="TextBox 9"/>
          <p:cNvSpPr txBox="1"/>
          <p:nvPr/>
        </p:nvSpPr>
        <p:spPr>
          <a:xfrm>
            <a:off x="1028700" y="923925"/>
            <a:ext cx="3793960" cy="830514"/>
          </a:xfrm>
          <a:prstGeom prst="rect">
            <a:avLst/>
          </a:prstGeom>
        </p:spPr>
        <p:txBody>
          <a:bodyPr lIns="0" tIns="0" rIns="0" bIns="0" rtlCol="0" anchor="t">
            <a:spAutoFit/>
          </a:bodyPr>
          <a:lstStyle/>
          <a:p>
            <a:pPr algn="l">
              <a:lnSpc>
                <a:spcPts val="6719"/>
              </a:lnSpc>
            </a:pPr>
            <a:r>
              <a:rPr lang="en-US" sz="4799">
                <a:solidFill>
                  <a:srgbClr val="02546D"/>
                </a:solidFill>
                <a:latin typeface="Caros Soft 1"/>
                <a:ea typeface="Caros Soft 1"/>
                <a:cs typeface="Caros Soft 1"/>
                <a:sym typeface="Caros Soft 1"/>
              </a:rPr>
              <a:t>La définition</a:t>
            </a:r>
          </a:p>
        </p:txBody>
      </p:sp>
      <p:sp>
        <p:nvSpPr>
          <p:cNvPr id="10" name="TextBox 10"/>
          <p:cNvSpPr txBox="1"/>
          <p:nvPr/>
        </p:nvSpPr>
        <p:spPr>
          <a:xfrm>
            <a:off x="9032888" y="4498602"/>
            <a:ext cx="8073661" cy="270622"/>
          </a:xfrm>
          <a:prstGeom prst="rect">
            <a:avLst/>
          </a:prstGeom>
        </p:spPr>
        <p:txBody>
          <a:bodyPr lIns="0" tIns="0" rIns="0" bIns="0" rtlCol="0" anchor="t">
            <a:spAutoFit/>
          </a:bodyPr>
          <a:lstStyle/>
          <a:p>
            <a:pPr marL="0" lvl="0" indent="0" algn="r">
              <a:lnSpc>
                <a:spcPts val="2238"/>
              </a:lnSpc>
            </a:pPr>
            <a:r>
              <a:rPr lang="en-US" sz="1453">
                <a:solidFill>
                  <a:srgbClr val="000000"/>
                </a:solidFill>
                <a:latin typeface="Caros Soft 3"/>
                <a:ea typeface="Caros Soft 3"/>
                <a:cs typeface="Caros Soft 3"/>
                <a:sym typeface="Caros Soft 3"/>
              </a:rPr>
              <a:t>Source : La l</a:t>
            </a:r>
            <a:r>
              <a:rPr lang="en-US" sz="1453" u="sng">
                <a:solidFill>
                  <a:srgbClr val="000000"/>
                </a:solidFill>
                <a:latin typeface="Caros Soft 3"/>
                <a:ea typeface="Caros Soft 3"/>
                <a:cs typeface="Caros Soft 3"/>
                <a:sym typeface="Caros Soft 3"/>
                <a:hlinkClick r:id="rId3" tooltip="https://www.legisquebec.gouv.qc.ca/fr/document/lc/R-1.1"/>
              </a:rPr>
              <a:t>oi visant à reconnaître et à soutenir les personnes proches aidantes</a:t>
            </a:r>
            <a:r>
              <a:rPr lang="en-US" sz="1453">
                <a:solidFill>
                  <a:srgbClr val="000000"/>
                </a:solidFill>
                <a:latin typeface="Caros Soft 3"/>
                <a:ea typeface="Caros Soft 3"/>
                <a:cs typeface="Caros Soft 3"/>
                <a:sym typeface="Caros Soft 3"/>
              </a:rPr>
              <a:t> (2020)</a:t>
            </a:r>
          </a:p>
        </p:txBody>
      </p:sp>
      <p:sp>
        <p:nvSpPr>
          <p:cNvPr id="11" name="TextBox 11"/>
          <p:cNvSpPr txBox="1"/>
          <p:nvPr/>
        </p:nvSpPr>
        <p:spPr>
          <a:xfrm>
            <a:off x="3576728" y="6651908"/>
            <a:ext cx="12814551" cy="905886"/>
          </a:xfrm>
          <a:prstGeom prst="rect">
            <a:avLst/>
          </a:prstGeom>
        </p:spPr>
        <p:txBody>
          <a:bodyPr lIns="0" tIns="0" rIns="0" bIns="0" rtlCol="0" anchor="t">
            <a:spAutoFit/>
          </a:bodyPr>
          <a:lstStyle/>
          <a:p>
            <a:pPr algn="l">
              <a:lnSpc>
                <a:spcPts val="3695"/>
              </a:lnSpc>
              <a:spcBef>
                <a:spcPct val="0"/>
              </a:spcBef>
            </a:pPr>
            <a:r>
              <a:rPr lang="en-US" sz="2399">
                <a:solidFill>
                  <a:srgbClr val="000000"/>
                </a:solidFill>
                <a:latin typeface="Caros Soft 3"/>
                <a:ea typeface="Caros Soft 3"/>
                <a:cs typeface="Caros Soft 3"/>
                <a:sym typeface="Caros Soft 3"/>
              </a:rPr>
              <a:t>Au Québec, un peu plus du tiers des personnes proches aidantes (</a:t>
            </a:r>
            <a:r>
              <a:rPr lang="en-US" sz="2399">
                <a:solidFill>
                  <a:srgbClr val="E6472A"/>
                </a:solidFill>
                <a:latin typeface="Caros Soft 3"/>
                <a:ea typeface="Caros Soft 3"/>
                <a:cs typeface="Caros Soft 3"/>
                <a:sym typeface="Caros Soft 3"/>
              </a:rPr>
              <a:t>35 %</a:t>
            </a:r>
            <a:r>
              <a:rPr lang="en-US" sz="2399">
                <a:solidFill>
                  <a:srgbClr val="000000"/>
                </a:solidFill>
                <a:latin typeface="Caros Soft 3"/>
                <a:ea typeface="Caros Soft 3"/>
                <a:cs typeface="Caros Soft 3"/>
                <a:sym typeface="Caros Soft 3"/>
              </a:rPr>
              <a:t>) ne se reconnaissent pas a priori comme telles. </a:t>
            </a:r>
          </a:p>
        </p:txBody>
      </p:sp>
      <p:sp>
        <p:nvSpPr>
          <p:cNvPr id="12" name="TextBox 12"/>
          <p:cNvSpPr txBox="1"/>
          <p:nvPr/>
        </p:nvSpPr>
        <p:spPr>
          <a:xfrm>
            <a:off x="3576728" y="5558220"/>
            <a:ext cx="13682572" cy="615949"/>
          </a:xfrm>
          <a:prstGeom prst="rect">
            <a:avLst/>
          </a:prstGeom>
        </p:spPr>
        <p:txBody>
          <a:bodyPr lIns="0" tIns="0" rIns="0" bIns="0" rtlCol="0" anchor="t">
            <a:spAutoFit/>
          </a:bodyPr>
          <a:lstStyle/>
          <a:p>
            <a:pPr algn="l">
              <a:lnSpc>
                <a:spcPts val="4900"/>
              </a:lnSpc>
            </a:pPr>
            <a:r>
              <a:rPr lang="en-US" sz="3500">
                <a:solidFill>
                  <a:srgbClr val="02546D"/>
                </a:solidFill>
                <a:latin typeface="Caros Soft 1"/>
                <a:ea typeface="Caros Soft 1"/>
                <a:cs typeface="Caros Soft 1"/>
                <a:sym typeface="Caros Soft 1"/>
              </a:rPr>
              <a:t>Le saviez-vous ? </a:t>
            </a:r>
          </a:p>
        </p:txBody>
      </p:sp>
      <p:sp>
        <p:nvSpPr>
          <p:cNvPr id="13" name="Freeform 13"/>
          <p:cNvSpPr/>
          <p:nvPr/>
        </p:nvSpPr>
        <p:spPr>
          <a:xfrm>
            <a:off x="1649070" y="5643945"/>
            <a:ext cx="1314125" cy="2583046"/>
          </a:xfrm>
          <a:custGeom>
            <a:avLst/>
            <a:gdLst/>
            <a:ahLst/>
            <a:cxnLst/>
            <a:rect l="l" t="t" r="r" b="b"/>
            <a:pathLst>
              <a:path w="1314125" h="2583046">
                <a:moveTo>
                  <a:pt x="0" y="0"/>
                </a:moveTo>
                <a:lnTo>
                  <a:pt x="1314124" y="0"/>
                </a:lnTo>
                <a:lnTo>
                  <a:pt x="1314124" y="2583046"/>
                </a:lnTo>
                <a:lnTo>
                  <a:pt x="0" y="25830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220832"/>
            <a:ext cx="10083344" cy="5881809"/>
            <a:chOff x="0" y="0"/>
            <a:chExt cx="1447096" cy="844119"/>
          </a:xfrm>
        </p:grpSpPr>
        <p:sp>
          <p:nvSpPr>
            <p:cNvPr id="3" name="Freeform 3"/>
            <p:cNvSpPr/>
            <p:nvPr/>
          </p:nvSpPr>
          <p:spPr>
            <a:xfrm>
              <a:off x="0" y="0"/>
              <a:ext cx="1447096" cy="844119"/>
            </a:xfrm>
            <a:custGeom>
              <a:avLst/>
              <a:gdLst/>
              <a:ahLst/>
              <a:cxnLst/>
              <a:rect l="l" t="t" r="r" b="b"/>
              <a:pathLst>
                <a:path w="1447096" h="844119">
                  <a:moveTo>
                    <a:pt x="23034" y="0"/>
                  </a:moveTo>
                  <a:lnTo>
                    <a:pt x="1424062" y="0"/>
                  </a:lnTo>
                  <a:cubicBezTo>
                    <a:pt x="1430171" y="0"/>
                    <a:pt x="1436030" y="2427"/>
                    <a:pt x="1440350" y="6746"/>
                  </a:cubicBezTo>
                  <a:cubicBezTo>
                    <a:pt x="1444669" y="11066"/>
                    <a:pt x="1447096" y="16925"/>
                    <a:pt x="1447096" y="23034"/>
                  </a:cubicBezTo>
                  <a:lnTo>
                    <a:pt x="1447096" y="821085"/>
                  </a:lnTo>
                  <a:cubicBezTo>
                    <a:pt x="1447096" y="827194"/>
                    <a:pt x="1444669" y="833053"/>
                    <a:pt x="1440350" y="837373"/>
                  </a:cubicBezTo>
                  <a:cubicBezTo>
                    <a:pt x="1436030" y="841692"/>
                    <a:pt x="1430171" y="844119"/>
                    <a:pt x="1424062" y="844119"/>
                  </a:cubicBezTo>
                  <a:lnTo>
                    <a:pt x="23034" y="844119"/>
                  </a:lnTo>
                  <a:cubicBezTo>
                    <a:pt x="16925" y="844119"/>
                    <a:pt x="11066" y="841692"/>
                    <a:pt x="6746" y="837373"/>
                  </a:cubicBezTo>
                  <a:cubicBezTo>
                    <a:pt x="2427" y="833053"/>
                    <a:pt x="0" y="827194"/>
                    <a:pt x="0" y="821085"/>
                  </a:cubicBezTo>
                  <a:lnTo>
                    <a:pt x="0" y="23034"/>
                  </a:lnTo>
                  <a:cubicBezTo>
                    <a:pt x="0" y="16925"/>
                    <a:pt x="2427" y="11066"/>
                    <a:pt x="6746" y="6746"/>
                  </a:cubicBezTo>
                  <a:cubicBezTo>
                    <a:pt x="11066" y="2427"/>
                    <a:pt x="16925" y="0"/>
                    <a:pt x="23034" y="0"/>
                  </a:cubicBezTo>
                  <a:close/>
                </a:path>
              </a:pathLst>
            </a:custGeom>
            <a:solidFill>
              <a:srgbClr val="DEEBEF"/>
            </a:solidFill>
          </p:spPr>
        </p:sp>
        <p:sp>
          <p:nvSpPr>
            <p:cNvPr id="4" name="TextBox 4"/>
            <p:cNvSpPr txBox="1"/>
            <p:nvPr/>
          </p:nvSpPr>
          <p:spPr>
            <a:xfrm>
              <a:off x="0" y="-38100"/>
              <a:ext cx="1447096" cy="882219"/>
            </a:xfrm>
            <a:prstGeom prst="rect">
              <a:avLst/>
            </a:prstGeom>
          </p:spPr>
          <p:txBody>
            <a:bodyPr lIns="50800" tIns="50800" rIns="50800" bIns="50800" rtlCol="0" anchor="ctr"/>
            <a:lstStyle/>
            <a:p>
              <a:pPr algn="ctr">
                <a:lnSpc>
                  <a:spcPts val="2240"/>
                </a:lnSpc>
              </a:pPr>
              <a:endParaRPr/>
            </a:p>
          </p:txBody>
        </p:sp>
      </p:grpSp>
      <p:grpSp>
        <p:nvGrpSpPr>
          <p:cNvPr id="5" name="Group 5"/>
          <p:cNvGrpSpPr/>
          <p:nvPr/>
        </p:nvGrpSpPr>
        <p:grpSpPr>
          <a:xfrm>
            <a:off x="0" y="11869"/>
            <a:ext cx="18288000" cy="178631"/>
            <a:chOff x="0" y="0"/>
            <a:chExt cx="4816593" cy="47047"/>
          </a:xfrm>
        </p:grpSpPr>
        <p:sp>
          <p:nvSpPr>
            <p:cNvPr id="6" name="Freeform 6"/>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7" name="TextBox 7"/>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sp>
        <p:nvSpPr>
          <p:cNvPr id="8" name="TextBox 8"/>
          <p:cNvSpPr txBox="1"/>
          <p:nvPr/>
        </p:nvSpPr>
        <p:spPr>
          <a:xfrm>
            <a:off x="1028700" y="942975"/>
            <a:ext cx="9056194" cy="771525"/>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diversité des parcours</a:t>
            </a:r>
          </a:p>
        </p:txBody>
      </p:sp>
      <p:sp>
        <p:nvSpPr>
          <p:cNvPr id="9" name="Freeform 9"/>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3"/>
            <a:stretch>
              <a:fillRect r="-13373"/>
            </a:stretch>
          </a:blipFill>
        </p:spPr>
      </p:sp>
      <p:sp>
        <p:nvSpPr>
          <p:cNvPr id="10" name="TextBox 10"/>
          <p:cNvSpPr txBox="1"/>
          <p:nvPr/>
        </p:nvSpPr>
        <p:spPr>
          <a:xfrm>
            <a:off x="1535156" y="2623007"/>
            <a:ext cx="9576888" cy="5020310"/>
          </a:xfrm>
          <a:prstGeom prst="rect">
            <a:avLst/>
          </a:prstGeom>
        </p:spPr>
        <p:txBody>
          <a:bodyPr lIns="0" tIns="0" rIns="0" bIns="0" rtlCol="0" anchor="t">
            <a:spAutoFit/>
          </a:bodyPr>
          <a:lstStyle/>
          <a:p>
            <a:pPr algn="l">
              <a:lnSpc>
                <a:spcPts val="3640"/>
              </a:lnSpc>
            </a:pPr>
            <a:r>
              <a:rPr lang="en-US" sz="2600">
                <a:solidFill>
                  <a:srgbClr val="000000"/>
                </a:solidFill>
                <a:latin typeface="Caros Soft 3"/>
                <a:ea typeface="Caros Soft 3"/>
                <a:cs typeface="Caros Soft 3"/>
                <a:sym typeface="Caros Soft 3"/>
              </a:rPr>
              <a:t>Les parcours des personnes proches aidantes sont variés et dépendent de</a:t>
            </a:r>
            <a:r>
              <a:rPr lang="en-US" sz="2600">
                <a:solidFill>
                  <a:srgbClr val="E82A07"/>
                </a:solidFill>
                <a:latin typeface="Caros Soft 3"/>
                <a:ea typeface="Caros Soft 3"/>
                <a:cs typeface="Caros Soft 3"/>
                <a:sym typeface="Caros Soft 3"/>
              </a:rPr>
              <a:t> nombreux facteurs</a:t>
            </a:r>
            <a:r>
              <a:rPr lang="en-US" sz="2600">
                <a:solidFill>
                  <a:srgbClr val="000000"/>
                </a:solidFill>
                <a:latin typeface="Caros Soft 3"/>
                <a:ea typeface="Caros Soft 3"/>
                <a:cs typeface="Caros Soft 3"/>
                <a:sym typeface="Caros Soft 3"/>
              </a:rPr>
              <a:t>, notamment :</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l'âge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le genre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l'ethnicité</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la religion</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l’orientation sexuelle et l’identité de genre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la situation familiale</a:t>
            </a:r>
          </a:p>
          <a:p>
            <a:pPr marL="561342" lvl="1" indent="-280671" algn="l">
              <a:lnSpc>
                <a:spcPts val="3640"/>
              </a:lnSpc>
              <a:buFont typeface="Arial"/>
              <a:buChar char="•"/>
            </a:pPr>
            <a:r>
              <a:rPr lang="en-US" sz="2600">
                <a:solidFill>
                  <a:srgbClr val="000000"/>
                </a:solidFill>
                <a:latin typeface="Caros Soft 3"/>
                <a:ea typeface="Caros Soft 3"/>
                <a:cs typeface="Caros Soft 3"/>
                <a:sym typeface="Caros Soft 3"/>
              </a:rPr>
              <a:t>la condition ou l’incapacité de la personne aidée</a:t>
            </a:r>
          </a:p>
          <a:p>
            <a:pPr marL="561342" lvl="1" indent="-280671" algn="l">
              <a:lnSpc>
                <a:spcPts val="3640"/>
              </a:lnSpc>
              <a:spcBef>
                <a:spcPct val="0"/>
              </a:spcBef>
              <a:buFont typeface="Arial"/>
              <a:buChar char="•"/>
            </a:pPr>
            <a:r>
              <a:rPr lang="en-US" sz="2600">
                <a:solidFill>
                  <a:srgbClr val="000000"/>
                </a:solidFill>
                <a:latin typeface="Caros Soft 3"/>
                <a:ea typeface="Caros Soft 3"/>
                <a:cs typeface="Caros Soft 3"/>
                <a:sym typeface="Caros Soft 3"/>
              </a:rPr>
              <a:t>l'état de santé de la personne proche aidante</a:t>
            </a:r>
          </a:p>
          <a:p>
            <a:pPr marL="561342" lvl="1" indent="-280671" algn="l">
              <a:lnSpc>
                <a:spcPts val="3640"/>
              </a:lnSpc>
              <a:spcBef>
                <a:spcPct val="0"/>
              </a:spcBef>
              <a:buFont typeface="Arial"/>
              <a:buChar char="•"/>
            </a:pPr>
            <a:r>
              <a:rPr lang="en-US" sz="2600" u="none">
                <a:solidFill>
                  <a:srgbClr val="000000"/>
                </a:solidFill>
                <a:latin typeface="Caros Soft 3"/>
                <a:ea typeface="Caros Soft 3"/>
                <a:cs typeface="Caros Soft 3"/>
                <a:sym typeface="Caros Soft 3"/>
              </a:rPr>
              <a:t>etc.</a:t>
            </a:r>
          </a:p>
        </p:txBody>
      </p:sp>
      <p:sp>
        <p:nvSpPr>
          <p:cNvPr id="11" name="Freeform 11"/>
          <p:cNvSpPr/>
          <p:nvPr/>
        </p:nvSpPr>
        <p:spPr>
          <a:xfrm>
            <a:off x="11838821" y="2424057"/>
            <a:ext cx="4623053" cy="5438886"/>
          </a:xfrm>
          <a:custGeom>
            <a:avLst/>
            <a:gdLst/>
            <a:ahLst/>
            <a:cxnLst/>
            <a:rect l="l" t="t" r="r" b="b"/>
            <a:pathLst>
              <a:path w="4623053" h="5438886">
                <a:moveTo>
                  <a:pt x="0" y="0"/>
                </a:moveTo>
                <a:lnTo>
                  <a:pt x="4623054" y="0"/>
                </a:lnTo>
                <a:lnTo>
                  <a:pt x="4623054" y="5438886"/>
                </a:lnTo>
                <a:lnTo>
                  <a:pt x="0" y="5438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grpSp>
        <p:nvGrpSpPr>
          <p:cNvPr id="6" name="Group 6"/>
          <p:cNvGrpSpPr/>
          <p:nvPr/>
        </p:nvGrpSpPr>
        <p:grpSpPr>
          <a:xfrm>
            <a:off x="1028700" y="2573516"/>
            <a:ext cx="7935395" cy="4534021"/>
            <a:chOff x="0" y="0"/>
            <a:chExt cx="1138836" cy="650693"/>
          </a:xfrm>
        </p:grpSpPr>
        <p:sp>
          <p:nvSpPr>
            <p:cNvPr id="7" name="Freeform 7"/>
            <p:cNvSpPr/>
            <p:nvPr/>
          </p:nvSpPr>
          <p:spPr>
            <a:xfrm>
              <a:off x="0" y="0"/>
              <a:ext cx="1138836" cy="650693"/>
            </a:xfrm>
            <a:custGeom>
              <a:avLst/>
              <a:gdLst/>
              <a:ahLst/>
              <a:cxnLst/>
              <a:rect l="l" t="t" r="r" b="b"/>
              <a:pathLst>
                <a:path w="1138836" h="650693">
                  <a:moveTo>
                    <a:pt x="29269" y="0"/>
                  </a:moveTo>
                  <a:lnTo>
                    <a:pt x="1109568" y="0"/>
                  </a:lnTo>
                  <a:cubicBezTo>
                    <a:pt x="1125732" y="0"/>
                    <a:pt x="1138836" y="13104"/>
                    <a:pt x="1138836" y="29269"/>
                  </a:cubicBezTo>
                  <a:lnTo>
                    <a:pt x="1138836" y="621425"/>
                  </a:lnTo>
                  <a:cubicBezTo>
                    <a:pt x="1138836" y="637589"/>
                    <a:pt x="1125732" y="650693"/>
                    <a:pt x="1109568" y="650693"/>
                  </a:cubicBezTo>
                  <a:lnTo>
                    <a:pt x="29269" y="650693"/>
                  </a:lnTo>
                  <a:cubicBezTo>
                    <a:pt x="13104" y="650693"/>
                    <a:pt x="0" y="637589"/>
                    <a:pt x="0" y="621425"/>
                  </a:cubicBezTo>
                  <a:lnTo>
                    <a:pt x="0" y="29269"/>
                  </a:lnTo>
                  <a:cubicBezTo>
                    <a:pt x="0" y="13104"/>
                    <a:pt x="13104" y="0"/>
                    <a:pt x="29269" y="0"/>
                  </a:cubicBezTo>
                  <a:close/>
                </a:path>
              </a:pathLst>
            </a:custGeom>
            <a:solidFill>
              <a:srgbClr val="DEEBEF"/>
            </a:solidFill>
          </p:spPr>
        </p:sp>
        <p:sp>
          <p:nvSpPr>
            <p:cNvPr id="8" name="TextBox 8"/>
            <p:cNvSpPr txBox="1"/>
            <p:nvPr/>
          </p:nvSpPr>
          <p:spPr>
            <a:xfrm>
              <a:off x="0" y="-38100"/>
              <a:ext cx="1138836" cy="688793"/>
            </a:xfrm>
            <a:prstGeom prst="rect">
              <a:avLst/>
            </a:prstGeom>
          </p:spPr>
          <p:txBody>
            <a:bodyPr lIns="50800" tIns="50800" rIns="50800" bIns="50800" rtlCol="0" anchor="ctr"/>
            <a:lstStyle/>
            <a:p>
              <a:pPr algn="ctr">
                <a:lnSpc>
                  <a:spcPts val="2240"/>
                </a:lnSpc>
              </a:pPr>
              <a:endParaRPr/>
            </a:p>
          </p:txBody>
        </p:sp>
      </p:grpSp>
      <p:sp>
        <p:nvSpPr>
          <p:cNvPr id="9" name="TextBox 9"/>
          <p:cNvSpPr txBox="1"/>
          <p:nvPr/>
        </p:nvSpPr>
        <p:spPr>
          <a:xfrm>
            <a:off x="1079569" y="7375331"/>
            <a:ext cx="7371823" cy="546715"/>
          </a:xfrm>
          <a:prstGeom prst="rect">
            <a:avLst/>
          </a:prstGeom>
        </p:spPr>
        <p:txBody>
          <a:bodyPr lIns="0" tIns="0" rIns="0" bIns="0" rtlCol="0" anchor="t">
            <a:spAutoFit/>
          </a:bodyPr>
          <a:lstStyle/>
          <a:p>
            <a:pPr algn="l">
              <a:lnSpc>
                <a:spcPts val="2238"/>
              </a:lnSpc>
            </a:pPr>
            <a:r>
              <a:rPr lang="en-US" sz="1453">
                <a:solidFill>
                  <a:srgbClr val="000000"/>
                </a:solidFill>
                <a:latin typeface="Caros Soft 3"/>
                <a:ea typeface="Caros Soft 3"/>
                <a:cs typeface="Caros Soft 3"/>
                <a:sym typeface="Caros Soft 3"/>
              </a:rPr>
              <a:t>Source : Enquête statistique sur la proche aidance au Québec (2022)</a:t>
            </a:r>
          </a:p>
          <a:p>
            <a:pPr marL="0" lvl="0" indent="0" algn="l">
              <a:lnSpc>
                <a:spcPts val="2238"/>
              </a:lnSpc>
            </a:pPr>
            <a:r>
              <a:rPr lang="en-US" sz="1453">
                <a:solidFill>
                  <a:srgbClr val="000000"/>
                </a:solidFill>
                <a:latin typeface="Caros Soft 3"/>
                <a:ea typeface="Caros Soft 3"/>
                <a:cs typeface="Caros Soft 3"/>
                <a:sym typeface="Caros Soft 3"/>
              </a:rPr>
              <a:t>Appui pour les proches aidants</a:t>
            </a:r>
          </a:p>
        </p:txBody>
      </p:sp>
      <p:sp>
        <p:nvSpPr>
          <p:cNvPr id="10" name="TextBox 10"/>
          <p:cNvSpPr txBox="1"/>
          <p:nvPr/>
        </p:nvSpPr>
        <p:spPr>
          <a:xfrm>
            <a:off x="1028700" y="949957"/>
            <a:ext cx="16077849"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L’âge des personnes proches aidantes</a:t>
            </a:r>
          </a:p>
        </p:txBody>
      </p:sp>
      <p:sp>
        <p:nvSpPr>
          <p:cNvPr id="11" name="TextBox 11"/>
          <p:cNvSpPr txBox="1"/>
          <p:nvPr/>
        </p:nvSpPr>
        <p:spPr>
          <a:xfrm>
            <a:off x="1343757" y="2996692"/>
            <a:ext cx="7107635" cy="3489920"/>
          </a:xfrm>
          <a:prstGeom prst="rect">
            <a:avLst/>
          </a:prstGeom>
        </p:spPr>
        <p:txBody>
          <a:bodyPr lIns="0" tIns="0" rIns="0" bIns="0" rtlCol="0" anchor="t">
            <a:spAutoFit/>
          </a:bodyPr>
          <a:lstStyle/>
          <a:p>
            <a:pPr algn="l">
              <a:lnSpc>
                <a:spcPts val="3499"/>
              </a:lnSpc>
            </a:pPr>
            <a:r>
              <a:rPr lang="en-US" sz="2499">
                <a:solidFill>
                  <a:srgbClr val="000000"/>
                </a:solidFill>
                <a:latin typeface="Caros Soft 3"/>
                <a:ea typeface="Caros Soft 3"/>
                <a:cs typeface="Caros Soft 3"/>
                <a:sym typeface="Caros Soft 3"/>
              </a:rPr>
              <a:t>Les personnes proches aidantes de</a:t>
            </a:r>
            <a:r>
              <a:rPr lang="en-US" sz="2499">
                <a:solidFill>
                  <a:srgbClr val="E6472A"/>
                </a:solidFill>
                <a:latin typeface="Caros Soft 3"/>
                <a:ea typeface="Caros Soft 3"/>
                <a:cs typeface="Caros Soft 3"/>
                <a:sym typeface="Caros Soft 3"/>
              </a:rPr>
              <a:t> 45 à 64 ans </a:t>
            </a:r>
            <a:r>
              <a:rPr lang="en-US" sz="2499">
                <a:solidFill>
                  <a:srgbClr val="000000"/>
                </a:solidFill>
                <a:latin typeface="Caros Soft 3"/>
                <a:ea typeface="Caros Soft 3"/>
                <a:cs typeface="Caros Soft 3"/>
                <a:sym typeface="Caros Soft 3"/>
              </a:rPr>
              <a:t>sont surreprésentées parmi l'ensemble des PPA. </a:t>
            </a:r>
          </a:p>
          <a:p>
            <a:pPr algn="l">
              <a:lnSpc>
                <a:spcPts val="3499"/>
              </a:lnSpc>
            </a:pPr>
            <a:endParaRPr lang="en-US" sz="2499">
              <a:solidFill>
                <a:srgbClr val="000000"/>
              </a:solidFill>
              <a:latin typeface="Caros Soft 3"/>
              <a:ea typeface="Caros Soft 3"/>
              <a:cs typeface="Caros Soft 3"/>
              <a:sym typeface="Caros Soft 3"/>
            </a:endParaRPr>
          </a:p>
          <a:p>
            <a:pPr algn="l">
              <a:lnSpc>
                <a:spcPts val="3499"/>
              </a:lnSpc>
              <a:spcBef>
                <a:spcPct val="0"/>
              </a:spcBef>
            </a:pPr>
            <a:r>
              <a:rPr lang="en-US" sz="2499">
                <a:solidFill>
                  <a:srgbClr val="000000"/>
                </a:solidFill>
                <a:latin typeface="Caros Soft 3"/>
                <a:ea typeface="Caros Soft 3"/>
                <a:cs typeface="Caros Soft 3"/>
                <a:sym typeface="Caros Soft 3"/>
              </a:rPr>
              <a:t>C'est dans cette tranche d'âge que nous retrouvons la</a:t>
            </a:r>
            <a:r>
              <a:rPr lang="en-US" sz="2499">
                <a:solidFill>
                  <a:srgbClr val="E64829"/>
                </a:solidFill>
                <a:latin typeface="Caros Soft 3"/>
                <a:ea typeface="Caros Soft 3"/>
                <a:cs typeface="Caros Soft 3"/>
                <a:sym typeface="Caros Soft 3"/>
              </a:rPr>
              <a:t> génération sandwich</a:t>
            </a:r>
            <a:r>
              <a:rPr lang="en-US" sz="2499">
                <a:solidFill>
                  <a:srgbClr val="000000"/>
                </a:solidFill>
                <a:latin typeface="Caros Soft 3"/>
                <a:ea typeface="Caros Soft 3"/>
                <a:cs typeface="Caros Soft 3"/>
                <a:sym typeface="Caros Soft 3"/>
              </a:rPr>
              <a:t> appelée à prendre soin à la fois de leurs enfants et de leurs parents.</a:t>
            </a:r>
          </a:p>
        </p:txBody>
      </p:sp>
      <p:sp>
        <p:nvSpPr>
          <p:cNvPr id="12" name="Freeform 12"/>
          <p:cNvSpPr/>
          <p:nvPr/>
        </p:nvSpPr>
        <p:spPr>
          <a:xfrm>
            <a:off x="9144000" y="2343880"/>
            <a:ext cx="8959206" cy="4993294"/>
          </a:xfrm>
          <a:custGeom>
            <a:avLst/>
            <a:gdLst/>
            <a:ahLst/>
            <a:cxnLst/>
            <a:rect l="l" t="t" r="r" b="b"/>
            <a:pathLst>
              <a:path w="8959206" h="4993294">
                <a:moveTo>
                  <a:pt x="0" y="0"/>
                </a:moveTo>
                <a:lnTo>
                  <a:pt x="8959206" y="0"/>
                </a:lnTo>
                <a:lnTo>
                  <a:pt x="8959206" y="4993294"/>
                </a:lnTo>
                <a:lnTo>
                  <a:pt x="0" y="4993294"/>
                </a:lnTo>
                <a:lnTo>
                  <a:pt x="0" y="0"/>
                </a:lnTo>
                <a:close/>
              </a:path>
            </a:pathLst>
          </a:custGeom>
          <a:blipFill>
            <a:blip r:embed="rId3"/>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9407" y="8791168"/>
            <a:ext cx="2047141" cy="1495832"/>
          </a:xfrm>
          <a:custGeom>
            <a:avLst/>
            <a:gdLst/>
            <a:ahLst/>
            <a:cxnLst/>
            <a:rect l="l" t="t" r="r" b="b"/>
            <a:pathLst>
              <a:path w="2047141" h="1495832">
                <a:moveTo>
                  <a:pt x="0" y="0"/>
                </a:moveTo>
                <a:lnTo>
                  <a:pt x="2047142" y="0"/>
                </a:lnTo>
                <a:lnTo>
                  <a:pt x="2047142" y="1495832"/>
                </a:lnTo>
                <a:lnTo>
                  <a:pt x="0" y="1495832"/>
                </a:lnTo>
                <a:lnTo>
                  <a:pt x="0" y="0"/>
                </a:lnTo>
                <a:close/>
              </a:path>
            </a:pathLst>
          </a:custGeom>
          <a:blipFill>
            <a:blip r:embed="rId2"/>
            <a:stretch>
              <a:fillRect r="-13373"/>
            </a:stretch>
          </a:blipFill>
        </p:spPr>
      </p:sp>
      <p:grpSp>
        <p:nvGrpSpPr>
          <p:cNvPr id="3" name="Group 3"/>
          <p:cNvGrpSpPr/>
          <p:nvPr/>
        </p:nvGrpSpPr>
        <p:grpSpPr>
          <a:xfrm>
            <a:off x="0" y="11869"/>
            <a:ext cx="18288000" cy="178631"/>
            <a:chOff x="0" y="0"/>
            <a:chExt cx="4816593" cy="47047"/>
          </a:xfrm>
        </p:grpSpPr>
        <p:sp>
          <p:nvSpPr>
            <p:cNvPr id="4" name="Freeform 4"/>
            <p:cNvSpPr/>
            <p:nvPr/>
          </p:nvSpPr>
          <p:spPr>
            <a:xfrm>
              <a:off x="0" y="0"/>
              <a:ext cx="4816592" cy="47047"/>
            </a:xfrm>
            <a:custGeom>
              <a:avLst/>
              <a:gdLst/>
              <a:ahLst/>
              <a:cxnLst/>
              <a:rect l="l" t="t" r="r" b="b"/>
              <a:pathLst>
                <a:path w="4816592" h="47047">
                  <a:moveTo>
                    <a:pt x="0" y="0"/>
                  </a:moveTo>
                  <a:lnTo>
                    <a:pt x="4816592" y="0"/>
                  </a:lnTo>
                  <a:lnTo>
                    <a:pt x="4816592" y="47047"/>
                  </a:lnTo>
                  <a:lnTo>
                    <a:pt x="0" y="47047"/>
                  </a:lnTo>
                  <a:close/>
                </a:path>
              </a:pathLst>
            </a:custGeom>
            <a:solidFill>
              <a:srgbClr val="02546D"/>
            </a:solidFill>
          </p:spPr>
        </p:sp>
        <p:sp>
          <p:nvSpPr>
            <p:cNvPr id="5" name="TextBox 5"/>
            <p:cNvSpPr txBox="1"/>
            <p:nvPr/>
          </p:nvSpPr>
          <p:spPr>
            <a:xfrm>
              <a:off x="0" y="-28575"/>
              <a:ext cx="4816593" cy="75622"/>
            </a:xfrm>
            <a:prstGeom prst="rect">
              <a:avLst/>
            </a:prstGeom>
          </p:spPr>
          <p:txBody>
            <a:bodyPr lIns="50800" tIns="50800" rIns="50800" bIns="50800" rtlCol="0" anchor="ctr"/>
            <a:lstStyle/>
            <a:p>
              <a:pPr algn="ctr">
                <a:lnSpc>
                  <a:spcPts val="3249"/>
                </a:lnSpc>
              </a:pPr>
              <a:endParaRPr/>
            </a:p>
          </p:txBody>
        </p:sp>
      </p:grpSp>
      <p:grpSp>
        <p:nvGrpSpPr>
          <p:cNvPr id="6" name="Group 6"/>
          <p:cNvGrpSpPr/>
          <p:nvPr/>
        </p:nvGrpSpPr>
        <p:grpSpPr>
          <a:xfrm>
            <a:off x="1028700" y="2837045"/>
            <a:ext cx="9398437" cy="4392845"/>
            <a:chOff x="0" y="0"/>
            <a:chExt cx="1348803" cy="630433"/>
          </a:xfrm>
        </p:grpSpPr>
        <p:sp>
          <p:nvSpPr>
            <p:cNvPr id="7" name="Freeform 7"/>
            <p:cNvSpPr/>
            <p:nvPr/>
          </p:nvSpPr>
          <p:spPr>
            <a:xfrm>
              <a:off x="0" y="0"/>
              <a:ext cx="1348803" cy="630433"/>
            </a:xfrm>
            <a:custGeom>
              <a:avLst/>
              <a:gdLst/>
              <a:ahLst/>
              <a:cxnLst/>
              <a:rect l="l" t="t" r="r" b="b"/>
              <a:pathLst>
                <a:path w="1348803" h="630433">
                  <a:moveTo>
                    <a:pt x="24712" y="0"/>
                  </a:moveTo>
                  <a:lnTo>
                    <a:pt x="1324090" y="0"/>
                  </a:lnTo>
                  <a:cubicBezTo>
                    <a:pt x="1330644" y="0"/>
                    <a:pt x="1336930" y="2604"/>
                    <a:pt x="1341564" y="7238"/>
                  </a:cubicBezTo>
                  <a:cubicBezTo>
                    <a:pt x="1346199" y="11873"/>
                    <a:pt x="1348803" y="18158"/>
                    <a:pt x="1348803" y="24712"/>
                  </a:cubicBezTo>
                  <a:lnTo>
                    <a:pt x="1348803" y="605720"/>
                  </a:lnTo>
                  <a:cubicBezTo>
                    <a:pt x="1348803" y="612274"/>
                    <a:pt x="1346199" y="618560"/>
                    <a:pt x="1341564" y="623195"/>
                  </a:cubicBezTo>
                  <a:cubicBezTo>
                    <a:pt x="1336930" y="627829"/>
                    <a:pt x="1330644" y="630433"/>
                    <a:pt x="1324090" y="630433"/>
                  </a:cubicBezTo>
                  <a:lnTo>
                    <a:pt x="24712" y="630433"/>
                  </a:lnTo>
                  <a:cubicBezTo>
                    <a:pt x="18158" y="630433"/>
                    <a:pt x="11873" y="627829"/>
                    <a:pt x="7238" y="623195"/>
                  </a:cubicBezTo>
                  <a:cubicBezTo>
                    <a:pt x="2604" y="618560"/>
                    <a:pt x="0" y="612274"/>
                    <a:pt x="0" y="605720"/>
                  </a:cubicBezTo>
                  <a:lnTo>
                    <a:pt x="0" y="24712"/>
                  </a:lnTo>
                  <a:cubicBezTo>
                    <a:pt x="0" y="18158"/>
                    <a:pt x="2604" y="11873"/>
                    <a:pt x="7238" y="7238"/>
                  </a:cubicBezTo>
                  <a:cubicBezTo>
                    <a:pt x="11873" y="2604"/>
                    <a:pt x="18158" y="0"/>
                    <a:pt x="24712" y="0"/>
                  </a:cubicBezTo>
                  <a:close/>
                </a:path>
              </a:pathLst>
            </a:custGeom>
            <a:solidFill>
              <a:srgbClr val="DEEBEF"/>
            </a:solidFill>
          </p:spPr>
        </p:sp>
        <p:sp>
          <p:nvSpPr>
            <p:cNvPr id="8" name="TextBox 8"/>
            <p:cNvSpPr txBox="1"/>
            <p:nvPr/>
          </p:nvSpPr>
          <p:spPr>
            <a:xfrm>
              <a:off x="0" y="-38100"/>
              <a:ext cx="1348803" cy="668533"/>
            </a:xfrm>
            <a:prstGeom prst="rect">
              <a:avLst/>
            </a:prstGeom>
          </p:spPr>
          <p:txBody>
            <a:bodyPr lIns="50800" tIns="50800" rIns="50800" bIns="50800" rtlCol="0" anchor="ctr"/>
            <a:lstStyle/>
            <a:p>
              <a:pPr algn="ctr">
                <a:lnSpc>
                  <a:spcPts val="2240"/>
                </a:lnSpc>
              </a:pPr>
              <a:endParaRPr/>
            </a:p>
          </p:txBody>
        </p:sp>
      </p:grpSp>
      <p:sp>
        <p:nvSpPr>
          <p:cNvPr id="9" name="TextBox 9"/>
          <p:cNvSpPr txBox="1"/>
          <p:nvPr/>
        </p:nvSpPr>
        <p:spPr>
          <a:xfrm>
            <a:off x="1028700" y="7375331"/>
            <a:ext cx="7371823" cy="546715"/>
          </a:xfrm>
          <a:prstGeom prst="rect">
            <a:avLst/>
          </a:prstGeom>
        </p:spPr>
        <p:txBody>
          <a:bodyPr lIns="0" tIns="0" rIns="0" bIns="0" rtlCol="0" anchor="t">
            <a:spAutoFit/>
          </a:bodyPr>
          <a:lstStyle/>
          <a:p>
            <a:pPr algn="just">
              <a:lnSpc>
                <a:spcPts val="2238"/>
              </a:lnSpc>
            </a:pPr>
            <a:r>
              <a:rPr lang="en-US" sz="1453">
                <a:solidFill>
                  <a:srgbClr val="000000"/>
                </a:solidFill>
                <a:latin typeface="Caros Soft 3"/>
                <a:ea typeface="Caros Soft 3"/>
                <a:cs typeface="Caros Soft 3"/>
                <a:sym typeface="Caros Soft 3"/>
              </a:rPr>
              <a:t>Source : Enquête statistique sur la proche aidance au Québec (2022)</a:t>
            </a:r>
          </a:p>
          <a:p>
            <a:pPr marL="0" lvl="0" indent="0" algn="just">
              <a:lnSpc>
                <a:spcPts val="2238"/>
              </a:lnSpc>
            </a:pPr>
            <a:r>
              <a:rPr lang="en-US" sz="1453">
                <a:solidFill>
                  <a:srgbClr val="000000"/>
                </a:solidFill>
                <a:latin typeface="Caros Soft 3"/>
                <a:ea typeface="Caros Soft 3"/>
                <a:cs typeface="Caros Soft 3"/>
                <a:sym typeface="Caros Soft 3"/>
              </a:rPr>
              <a:t>Appui pour les proches aidants</a:t>
            </a:r>
          </a:p>
        </p:txBody>
      </p:sp>
      <p:sp>
        <p:nvSpPr>
          <p:cNvPr id="10" name="TextBox 10"/>
          <p:cNvSpPr txBox="1"/>
          <p:nvPr/>
        </p:nvSpPr>
        <p:spPr>
          <a:xfrm>
            <a:off x="1028700" y="949957"/>
            <a:ext cx="16077849" cy="771459"/>
          </a:xfrm>
          <a:prstGeom prst="rect">
            <a:avLst/>
          </a:prstGeom>
        </p:spPr>
        <p:txBody>
          <a:bodyPr lIns="0" tIns="0" rIns="0" bIns="0" rtlCol="0" anchor="t">
            <a:spAutoFit/>
          </a:bodyPr>
          <a:lstStyle/>
          <a:p>
            <a:pPr algn="l">
              <a:lnSpc>
                <a:spcPts val="6299"/>
              </a:lnSpc>
            </a:pPr>
            <a:r>
              <a:rPr lang="en-US" sz="4500">
                <a:solidFill>
                  <a:srgbClr val="02546D"/>
                </a:solidFill>
                <a:latin typeface="Caros Soft 1"/>
                <a:ea typeface="Caros Soft 1"/>
                <a:cs typeface="Caros Soft 1"/>
                <a:sym typeface="Caros Soft 1"/>
              </a:rPr>
              <a:t>La proche aidance au féminin?</a:t>
            </a:r>
          </a:p>
        </p:txBody>
      </p:sp>
      <p:sp>
        <p:nvSpPr>
          <p:cNvPr id="11" name="TextBox 11"/>
          <p:cNvSpPr txBox="1"/>
          <p:nvPr/>
        </p:nvSpPr>
        <p:spPr>
          <a:xfrm>
            <a:off x="1442344" y="3418662"/>
            <a:ext cx="8409557" cy="2613422"/>
          </a:xfrm>
          <a:prstGeom prst="rect">
            <a:avLst/>
          </a:prstGeom>
        </p:spPr>
        <p:txBody>
          <a:bodyPr lIns="0" tIns="0" rIns="0" bIns="0" rtlCol="0" anchor="t">
            <a:spAutoFit/>
          </a:bodyPr>
          <a:lstStyle/>
          <a:p>
            <a:pPr algn="l">
              <a:lnSpc>
                <a:spcPts val="3499"/>
              </a:lnSpc>
            </a:pPr>
            <a:r>
              <a:rPr lang="en-US" sz="2499">
                <a:solidFill>
                  <a:srgbClr val="000000"/>
                </a:solidFill>
                <a:latin typeface="Caros Soft 3"/>
                <a:ea typeface="Caros Soft 3"/>
                <a:cs typeface="Caros Soft 3"/>
                <a:sym typeface="Caros Soft 3"/>
              </a:rPr>
              <a:t>Au Québec, 55 % des PPA sont des femmes.</a:t>
            </a:r>
          </a:p>
          <a:p>
            <a:pPr algn="l">
              <a:lnSpc>
                <a:spcPts val="3499"/>
              </a:lnSpc>
            </a:pPr>
            <a:endParaRPr lang="en-US" sz="2499">
              <a:solidFill>
                <a:srgbClr val="000000"/>
              </a:solidFill>
              <a:latin typeface="Caros Soft 3"/>
              <a:ea typeface="Caros Soft 3"/>
              <a:cs typeface="Caros Soft 3"/>
              <a:sym typeface="Caros Soft 3"/>
            </a:endParaRPr>
          </a:p>
          <a:p>
            <a:pPr algn="l">
              <a:lnSpc>
                <a:spcPts val="3499"/>
              </a:lnSpc>
              <a:spcBef>
                <a:spcPct val="0"/>
              </a:spcBef>
            </a:pPr>
            <a:r>
              <a:rPr lang="en-US" sz="2499">
                <a:solidFill>
                  <a:srgbClr val="000000"/>
                </a:solidFill>
                <a:latin typeface="Caros Soft 3"/>
                <a:ea typeface="Caros Soft 3"/>
                <a:cs typeface="Caros Soft 3"/>
                <a:sym typeface="Caros Soft 3"/>
              </a:rPr>
              <a:t>Lorsque le nombre d’heures de soutien augmente, ce sont les femmes qui assument majoritairement ce rôle (</a:t>
            </a:r>
            <a:r>
              <a:rPr lang="en-US" sz="2499">
                <a:solidFill>
                  <a:srgbClr val="E6472A"/>
                </a:solidFill>
                <a:latin typeface="Caros Soft 3"/>
                <a:ea typeface="Caros Soft 3"/>
                <a:cs typeface="Caros Soft 3"/>
                <a:sym typeface="Caros Soft 3"/>
              </a:rPr>
              <a:t>60% </a:t>
            </a:r>
            <a:r>
              <a:rPr lang="en-US" sz="2499">
                <a:solidFill>
                  <a:srgbClr val="000000"/>
                </a:solidFill>
                <a:latin typeface="Caros Soft 3"/>
                <a:ea typeface="Caros Soft 3"/>
                <a:cs typeface="Caros Soft 3"/>
                <a:sym typeface="Caros Soft 3"/>
              </a:rPr>
              <a:t>des PPA qui donnent plus de 20 h de soutien par semaine sont des femmes).</a:t>
            </a:r>
          </a:p>
        </p:txBody>
      </p:sp>
      <p:sp>
        <p:nvSpPr>
          <p:cNvPr id="12" name="Freeform 12"/>
          <p:cNvSpPr/>
          <p:nvPr/>
        </p:nvSpPr>
        <p:spPr>
          <a:xfrm>
            <a:off x="11722537" y="2648332"/>
            <a:ext cx="5384012" cy="4639460"/>
          </a:xfrm>
          <a:custGeom>
            <a:avLst/>
            <a:gdLst/>
            <a:ahLst/>
            <a:cxnLst/>
            <a:rect l="l" t="t" r="r" b="b"/>
            <a:pathLst>
              <a:path w="5384012" h="4639460">
                <a:moveTo>
                  <a:pt x="0" y="0"/>
                </a:moveTo>
                <a:lnTo>
                  <a:pt x="5384012" y="0"/>
                </a:lnTo>
                <a:lnTo>
                  <a:pt x="5384012" y="4639460"/>
                </a:lnTo>
                <a:lnTo>
                  <a:pt x="0" y="4639460"/>
                </a:lnTo>
                <a:lnTo>
                  <a:pt x="0" y="0"/>
                </a:lnTo>
                <a:close/>
              </a:path>
            </a:pathLst>
          </a:custGeom>
          <a:blipFill>
            <a:blip r:embed="rId3"/>
            <a:stretch>
              <a:fillRect/>
            </a:stretch>
          </a:blipFill>
        </p:spPr>
      </p:sp>
      <p:sp>
        <p:nvSpPr>
          <p:cNvPr id="13" name="TextBox 13"/>
          <p:cNvSpPr txBox="1"/>
          <p:nvPr/>
        </p:nvSpPr>
        <p:spPr>
          <a:xfrm>
            <a:off x="15059407" y="3399612"/>
            <a:ext cx="1574139" cy="523875"/>
          </a:xfrm>
          <a:prstGeom prst="rect">
            <a:avLst/>
          </a:prstGeom>
        </p:spPr>
        <p:txBody>
          <a:bodyPr lIns="0" tIns="0" rIns="0" bIns="0" rtlCol="0" anchor="t">
            <a:spAutoFit/>
          </a:bodyPr>
          <a:lstStyle/>
          <a:p>
            <a:pPr algn="ctr">
              <a:lnSpc>
                <a:spcPts val="4200"/>
              </a:lnSpc>
            </a:pPr>
            <a:r>
              <a:rPr lang="en-US" sz="3000">
                <a:solidFill>
                  <a:srgbClr val="00546C"/>
                </a:solidFill>
                <a:latin typeface="Caros Soft 1"/>
                <a:ea typeface="Caros Soft 1"/>
                <a:cs typeface="Caros Soft 1"/>
                <a:sym typeface="Caros Soft 1"/>
              </a:rPr>
              <a:t>Femmes</a:t>
            </a:r>
          </a:p>
        </p:txBody>
      </p:sp>
      <p:sp>
        <p:nvSpPr>
          <p:cNvPr id="14" name="TextBox 14"/>
          <p:cNvSpPr txBox="1"/>
          <p:nvPr/>
        </p:nvSpPr>
        <p:spPr>
          <a:xfrm>
            <a:off x="11989203" y="5550426"/>
            <a:ext cx="1776717" cy="494939"/>
          </a:xfrm>
          <a:prstGeom prst="rect">
            <a:avLst/>
          </a:prstGeom>
        </p:spPr>
        <p:txBody>
          <a:bodyPr wrap="square" lIns="0" tIns="0" rIns="0" bIns="0" rtlCol="0" anchor="t">
            <a:spAutoFit/>
          </a:bodyPr>
          <a:lstStyle/>
          <a:p>
            <a:pPr algn="ctr">
              <a:lnSpc>
                <a:spcPts val="4200"/>
              </a:lnSpc>
            </a:pPr>
            <a:r>
              <a:rPr lang="en-US" sz="3000">
                <a:solidFill>
                  <a:srgbClr val="00546C"/>
                </a:solidFill>
                <a:latin typeface="Caros Soft 1"/>
                <a:ea typeface="Caros Soft 1"/>
                <a:cs typeface="Caros Soft 1"/>
                <a:sym typeface="Caros Soft 1"/>
              </a:rPr>
              <a:t>Hommes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Douglas_20fev2026</dc:title>
  <cp:revision>3</cp:revision>
  <dcterms:created xsi:type="dcterms:W3CDTF">2006-08-16T00:00:00Z</dcterms:created>
  <dcterms:modified xsi:type="dcterms:W3CDTF">2026-02-18T15:47:12Z</dcterms:modified>
  <dc:identifier>DAHAX_bX5s8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7d8d5d-78e2-4a62-9fcd-016eb5e4c57c_Enabled">
    <vt:lpwstr>true</vt:lpwstr>
  </property>
  <property fmtid="{D5CDD505-2E9C-101B-9397-08002B2CF9AE}" pid="3" name="MSIP_Label_6a7d8d5d-78e2-4a62-9fcd-016eb5e4c57c_SetDate">
    <vt:lpwstr>2026-02-12T18:00:05Z</vt:lpwstr>
  </property>
  <property fmtid="{D5CDD505-2E9C-101B-9397-08002B2CF9AE}" pid="4" name="MSIP_Label_6a7d8d5d-78e2-4a62-9fcd-016eb5e4c57c_Method">
    <vt:lpwstr>Standard</vt:lpwstr>
  </property>
  <property fmtid="{D5CDD505-2E9C-101B-9397-08002B2CF9AE}" pid="5" name="MSIP_Label_6a7d8d5d-78e2-4a62-9fcd-016eb5e4c57c_Name">
    <vt:lpwstr>Général</vt:lpwstr>
  </property>
  <property fmtid="{D5CDD505-2E9C-101B-9397-08002B2CF9AE}" pid="6" name="MSIP_Label_6a7d8d5d-78e2-4a62-9fcd-016eb5e4c57c_SiteId">
    <vt:lpwstr>06e1fe28-5f8b-4075-bf6c-ae24be1a7992</vt:lpwstr>
  </property>
  <property fmtid="{D5CDD505-2E9C-101B-9397-08002B2CF9AE}" pid="7" name="MSIP_Label_6a7d8d5d-78e2-4a62-9fcd-016eb5e4c57c_ActionId">
    <vt:lpwstr>fe8a8e07-e1e8-41ea-bb5e-a122c0bb7d86</vt:lpwstr>
  </property>
  <property fmtid="{D5CDD505-2E9C-101B-9397-08002B2CF9AE}" pid="8" name="MSIP_Label_6a7d8d5d-78e2-4a62-9fcd-016eb5e4c57c_ContentBits">
    <vt:lpwstr>0</vt:lpwstr>
  </property>
  <property fmtid="{D5CDD505-2E9C-101B-9397-08002B2CF9AE}" pid="9" name="MSIP_Label_6a7d8d5d-78e2-4a62-9fcd-016eb5e4c57c_Tag">
    <vt:lpwstr>10, 3, 0, 2</vt:lpwstr>
  </property>
</Properties>
</file>