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8" r:id="rId6"/>
    <p:sldId id="286" r:id="rId7"/>
    <p:sldId id="280" r:id="rId8"/>
    <p:sldId id="260" r:id="rId9"/>
    <p:sldId id="281" r:id="rId10"/>
    <p:sldId id="285" r:id="rId11"/>
    <p:sldId id="261" r:id="rId12"/>
    <p:sldId id="263" r:id="rId13"/>
    <p:sldId id="274" r:id="rId14"/>
    <p:sldId id="276" r:id="rId15"/>
    <p:sldId id="275" r:id="rId16"/>
    <p:sldId id="277" r:id="rId17"/>
    <p:sldId id="278" r:id="rId18"/>
    <p:sldId id="283" r:id="rId19"/>
    <p:sldId id="284" r:id="rId20"/>
    <p:sldId id="289" r:id="rId21"/>
    <p:sldId id="266" r:id="rId22"/>
  </p:sldIdLst>
  <p:sldSz cx="9144000" cy="5143500" type="screen16x9"/>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9F2"/>
    <a:srgbClr val="6BBBAE"/>
    <a:srgbClr val="BFB2AC"/>
    <a:srgbClr val="C8E6E1"/>
    <a:srgbClr val="F8951D"/>
    <a:srgbClr val="FF5C39"/>
    <a:srgbClr val="00AE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77571" autoAdjust="0"/>
  </p:normalViewPr>
  <p:slideViewPr>
    <p:cSldViewPr>
      <p:cViewPr varScale="1">
        <p:scale>
          <a:sx n="110" d="100"/>
          <a:sy n="110" d="100"/>
        </p:scale>
        <p:origin x="1650" y="10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3892F16-593C-45B6-9526-8D651E6369D9}" type="datetimeFigureOut">
              <a:rPr lang="fr-CA" smtClean="0"/>
              <a:t>2026-01-23</a:t>
            </a:fld>
            <a:endParaRPr lang="fr-CA"/>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68FA2A2-39B9-4297-B111-E814FAC9BA22}" type="slidenum">
              <a:rPr lang="fr-CA" smtClean="0"/>
              <a:t>‹N°›</a:t>
            </a:fld>
            <a:endParaRPr lang="fr-CA"/>
          </a:p>
        </p:txBody>
      </p:sp>
    </p:spTree>
    <p:extLst>
      <p:ext uri="{BB962C8B-B14F-4D97-AF65-F5344CB8AC3E}">
        <p14:creationId xmlns:p14="http://schemas.microsoft.com/office/powerpoint/2010/main" val="1278576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568FA2A2-39B9-4297-B111-E814FAC9BA22}" type="slidenum">
              <a:rPr lang="fr-CA" smtClean="0"/>
              <a:t>1</a:t>
            </a:fld>
            <a:endParaRPr lang="fr-CA"/>
          </a:p>
        </p:txBody>
      </p:sp>
    </p:spTree>
    <p:extLst>
      <p:ext uri="{BB962C8B-B14F-4D97-AF65-F5344CB8AC3E}">
        <p14:creationId xmlns:p14="http://schemas.microsoft.com/office/powerpoint/2010/main" val="988831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NBM</a:t>
            </a:r>
          </a:p>
        </p:txBody>
      </p:sp>
      <p:sp>
        <p:nvSpPr>
          <p:cNvPr id="4" name="Espace réservé du numéro de diapositive 3"/>
          <p:cNvSpPr>
            <a:spLocks noGrp="1"/>
          </p:cNvSpPr>
          <p:nvPr>
            <p:ph type="sldNum" sz="quarter" idx="5"/>
          </p:nvPr>
        </p:nvSpPr>
        <p:spPr/>
        <p:txBody>
          <a:bodyPr/>
          <a:lstStyle/>
          <a:p>
            <a:fld id="{568FA2A2-39B9-4297-B111-E814FAC9BA22}" type="slidenum">
              <a:rPr lang="fr-CA" smtClean="0"/>
              <a:t>10</a:t>
            </a:fld>
            <a:endParaRPr lang="fr-CA"/>
          </a:p>
        </p:txBody>
      </p:sp>
    </p:spTree>
    <p:extLst>
      <p:ext uri="{BB962C8B-B14F-4D97-AF65-F5344CB8AC3E}">
        <p14:creationId xmlns:p14="http://schemas.microsoft.com/office/powerpoint/2010/main" val="2223111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NBM</a:t>
            </a:r>
          </a:p>
        </p:txBody>
      </p:sp>
      <p:sp>
        <p:nvSpPr>
          <p:cNvPr id="4" name="Espace réservé du numéro de diapositive 3"/>
          <p:cNvSpPr>
            <a:spLocks noGrp="1"/>
          </p:cNvSpPr>
          <p:nvPr>
            <p:ph type="sldNum" sz="quarter" idx="5"/>
          </p:nvPr>
        </p:nvSpPr>
        <p:spPr/>
        <p:txBody>
          <a:bodyPr/>
          <a:lstStyle/>
          <a:p>
            <a:fld id="{568FA2A2-39B9-4297-B111-E814FAC9BA22}" type="slidenum">
              <a:rPr lang="fr-CA" smtClean="0"/>
              <a:t>11</a:t>
            </a:fld>
            <a:endParaRPr lang="fr-CA"/>
          </a:p>
        </p:txBody>
      </p:sp>
    </p:spTree>
    <p:extLst>
      <p:ext uri="{BB962C8B-B14F-4D97-AF65-F5344CB8AC3E}">
        <p14:creationId xmlns:p14="http://schemas.microsoft.com/office/powerpoint/2010/main" val="825368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NBM</a:t>
            </a:r>
          </a:p>
        </p:txBody>
      </p:sp>
      <p:sp>
        <p:nvSpPr>
          <p:cNvPr id="4" name="Espace réservé du numéro de diapositive 3"/>
          <p:cNvSpPr>
            <a:spLocks noGrp="1"/>
          </p:cNvSpPr>
          <p:nvPr>
            <p:ph type="sldNum" sz="quarter" idx="5"/>
          </p:nvPr>
        </p:nvSpPr>
        <p:spPr/>
        <p:txBody>
          <a:bodyPr/>
          <a:lstStyle/>
          <a:p>
            <a:fld id="{568FA2A2-39B9-4297-B111-E814FAC9BA22}" type="slidenum">
              <a:rPr lang="fr-CA" smtClean="0"/>
              <a:t>12</a:t>
            </a:fld>
            <a:endParaRPr lang="fr-CA"/>
          </a:p>
        </p:txBody>
      </p:sp>
    </p:spTree>
    <p:extLst>
      <p:ext uri="{BB962C8B-B14F-4D97-AF65-F5344CB8AC3E}">
        <p14:creationId xmlns:p14="http://schemas.microsoft.com/office/powerpoint/2010/main" val="2287521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68FA2A2-39B9-4297-B111-E814FAC9BA22}" type="slidenum">
              <a:rPr lang="fr-CA" smtClean="0"/>
              <a:t>13</a:t>
            </a:fld>
            <a:endParaRPr lang="fr-CA"/>
          </a:p>
        </p:txBody>
      </p:sp>
    </p:spTree>
    <p:extLst>
      <p:ext uri="{BB962C8B-B14F-4D97-AF65-F5344CB8AC3E}">
        <p14:creationId xmlns:p14="http://schemas.microsoft.com/office/powerpoint/2010/main" val="943469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31774">
              <a:defRPr/>
            </a:pPr>
            <a:r>
              <a:rPr lang="fr-CA" dirty="0"/>
              <a:t>Présenter un outil visant à soutenir les intervenant.es œuvrant auprès des ME de personnes ayant un problème d’usage de substances psychoactives, de jeux de hasard et d’argent ou des écrans/Internet</a:t>
            </a:r>
          </a:p>
          <a:p>
            <a:endParaRPr lang="en-CA" dirty="0"/>
          </a:p>
        </p:txBody>
      </p:sp>
      <p:sp>
        <p:nvSpPr>
          <p:cNvPr id="4" name="Espace réservé du numéro de diapositive 3"/>
          <p:cNvSpPr>
            <a:spLocks noGrp="1"/>
          </p:cNvSpPr>
          <p:nvPr>
            <p:ph type="sldNum" sz="quarter" idx="5"/>
          </p:nvPr>
        </p:nvSpPr>
        <p:spPr/>
        <p:txBody>
          <a:bodyPr/>
          <a:lstStyle/>
          <a:p>
            <a:fld id="{568FA2A2-39B9-4297-B111-E814FAC9BA22}" type="slidenum">
              <a:rPr lang="fr-CA" smtClean="0"/>
              <a:t>14</a:t>
            </a:fld>
            <a:endParaRPr lang="fr-CA"/>
          </a:p>
        </p:txBody>
      </p:sp>
    </p:spTree>
    <p:extLst>
      <p:ext uri="{BB962C8B-B14F-4D97-AF65-F5344CB8AC3E}">
        <p14:creationId xmlns:p14="http://schemas.microsoft.com/office/powerpoint/2010/main" val="817157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25AD1-CAC8-5D45-8B28-F31FD400445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6856FC4-3B45-2C49-9B92-BEE1DBD9DAB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F3ACD9C-6C69-D802-7B60-726369359F2E}"/>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29E05139-31E3-31AC-07A9-389322932158}"/>
              </a:ext>
            </a:extLst>
          </p:cNvPr>
          <p:cNvSpPr>
            <a:spLocks noGrp="1"/>
          </p:cNvSpPr>
          <p:nvPr>
            <p:ph type="sldNum" sz="quarter" idx="5"/>
          </p:nvPr>
        </p:nvSpPr>
        <p:spPr/>
        <p:txBody>
          <a:bodyPr/>
          <a:lstStyle/>
          <a:p>
            <a:fld id="{568FA2A2-39B9-4297-B111-E814FAC9BA22}" type="slidenum">
              <a:rPr lang="fr-CA" smtClean="0"/>
              <a:t>15</a:t>
            </a:fld>
            <a:endParaRPr lang="fr-CA"/>
          </a:p>
        </p:txBody>
      </p:sp>
    </p:spTree>
    <p:extLst>
      <p:ext uri="{BB962C8B-B14F-4D97-AF65-F5344CB8AC3E}">
        <p14:creationId xmlns:p14="http://schemas.microsoft.com/office/powerpoint/2010/main" val="1839791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D01D4-9C4F-3175-FA4B-D853B25A7D6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737FDE6-49D8-84F1-9977-64E2CE65B82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F8E2859-AACB-55BC-AF64-90759F869BDB}"/>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8D2F4AD8-8360-7870-6071-F3A2BABC30BF}"/>
              </a:ext>
            </a:extLst>
          </p:cNvPr>
          <p:cNvSpPr>
            <a:spLocks noGrp="1"/>
          </p:cNvSpPr>
          <p:nvPr>
            <p:ph type="sldNum" sz="quarter" idx="5"/>
          </p:nvPr>
        </p:nvSpPr>
        <p:spPr/>
        <p:txBody>
          <a:bodyPr/>
          <a:lstStyle/>
          <a:p>
            <a:fld id="{568FA2A2-39B9-4297-B111-E814FAC9BA22}" type="slidenum">
              <a:rPr lang="fr-CA" smtClean="0"/>
              <a:t>16</a:t>
            </a:fld>
            <a:endParaRPr lang="fr-CA"/>
          </a:p>
        </p:txBody>
      </p:sp>
    </p:spTree>
    <p:extLst>
      <p:ext uri="{BB962C8B-B14F-4D97-AF65-F5344CB8AC3E}">
        <p14:creationId xmlns:p14="http://schemas.microsoft.com/office/powerpoint/2010/main" val="2764599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68FA2A2-39B9-4297-B111-E814FAC9BA22}" type="slidenum">
              <a:rPr lang="fr-CA" smtClean="0"/>
              <a:t>17</a:t>
            </a:fld>
            <a:endParaRPr lang="fr-CA"/>
          </a:p>
        </p:txBody>
      </p:sp>
    </p:spTree>
    <p:extLst>
      <p:ext uri="{BB962C8B-B14F-4D97-AF65-F5344CB8AC3E}">
        <p14:creationId xmlns:p14="http://schemas.microsoft.com/office/powerpoint/2010/main" val="2234762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68FA2A2-39B9-4297-B111-E814FAC9BA22}" type="slidenum">
              <a:rPr lang="fr-CA" smtClean="0"/>
              <a:t>2</a:t>
            </a:fld>
            <a:endParaRPr lang="fr-CA"/>
          </a:p>
        </p:txBody>
      </p:sp>
    </p:spTree>
    <p:extLst>
      <p:ext uri="{BB962C8B-B14F-4D97-AF65-F5344CB8AC3E}">
        <p14:creationId xmlns:p14="http://schemas.microsoft.com/office/powerpoint/2010/main" val="1491720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68FA2A2-39B9-4297-B111-E814FAC9BA22}" type="slidenum">
              <a:rPr lang="fr-CA" smtClean="0"/>
              <a:t>3</a:t>
            </a:fld>
            <a:endParaRPr lang="fr-CA"/>
          </a:p>
        </p:txBody>
      </p:sp>
    </p:spTree>
    <p:extLst>
      <p:ext uri="{BB962C8B-B14F-4D97-AF65-F5344CB8AC3E}">
        <p14:creationId xmlns:p14="http://schemas.microsoft.com/office/powerpoint/2010/main" val="3496088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68FA2A2-39B9-4297-B111-E814FAC9BA22}" type="slidenum">
              <a:rPr lang="fr-CA" smtClean="0"/>
              <a:t>4</a:t>
            </a:fld>
            <a:endParaRPr lang="fr-CA"/>
          </a:p>
        </p:txBody>
      </p:sp>
    </p:spTree>
    <p:extLst>
      <p:ext uri="{BB962C8B-B14F-4D97-AF65-F5344CB8AC3E}">
        <p14:creationId xmlns:p14="http://schemas.microsoft.com/office/powerpoint/2010/main" val="3991681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Volet 1</a:t>
            </a:r>
          </a:p>
        </p:txBody>
      </p:sp>
      <p:sp>
        <p:nvSpPr>
          <p:cNvPr id="4" name="Espace réservé du numéro de diapositive 3"/>
          <p:cNvSpPr>
            <a:spLocks noGrp="1"/>
          </p:cNvSpPr>
          <p:nvPr>
            <p:ph type="sldNum" sz="quarter" idx="5"/>
          </p:nvPr>
        </p:nvSpPr>
        <p:spPr/>
        <p:txBody>
          <a:bodyPr/>
          <a:lstStyle/>
          <a:p>
            <a:fld id="{568FA2A2-39B9-4297-B111-E814FAC9BA22}" type="slidenum">
              <a:rPr lang="fr-CA" smtClean="0"/>
              <a:t>5</a:t>
            </a:fld>
            <a:endParaRPr lang="fr-CA"/>
          </a:p>
        </p:txBody>
      </p:sp>
    </p:spTree>
    <p:extLst>
      <p:ext uri="{BB962C8B-B14F-4D97-AF65-F5344CB8AC3E}">
        <p14:creationId xmlns:p14="http://schemas.microsoft.com/office/powerpoint/2010/main" val="2786063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Volet 1</a:t>
            </a:r>
          </a:p>
        </p:txBody>
      </p:sp>
      <p:sp>
        <p:nvSpPr>
          <p:cNvPr id="4" name="Espace réservé du numéro de diapositive 3"/>
          <p:cNvSpPr>
            <a:spLocks noGrp="1"/>
          </p:cNvSpPr>
          <p:nvPr>
            <p:ph type="sldNum" sz="quarter" idx="5"/>
          </p:nvPr>
        </p:nvSpPr>
        <p:spPr/>
        <p:txBody>
          <a:bodyPr/>
          <a:lstStyle/>
          <a:p>
            <a:fld id="{568FA2A2-39B9-4297-B111-E814FAC9BA22}" type="slidenum">
              <a:rPr lang="fr-CA" smtClean="0"/>
              <a:t>6</a:t>
            </a:fld>
            <a:endParaRPr lang="fr-CA"/>
          </a:p>
        </p:txBody>
      </p:sp>
    </p:spTree>
    <p:extLst>
      <p:ext uri="{BB962C8B-B14F-4D97-AF65-F5344CB8AC3E}">
        <p14:creationId xmlns:p14="http://schemas.microsoft.com/office/powerpoint/2010/main" val="3014796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6F610-3906-AB8C-D8CE-0D325E9979D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E74EAA3-7DE7-2310-D0F7-8F794B42D83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3CB8B77-D714-8CD9-BDC2-51865B34D1EB}"/>
              </a:ext>
            </a:extLst>
          </p:cNvPr>
          <p:cNvSpPr>
            <a:spLocks noGrp="1"/>
          </p:cNvSpPr>
          <p:nvPr>
            <p:ph type="body" idx="1"/>
          </p:nvPr>
        </p:nvSpPr>
        <p:spPr/>
        <p:txBody>
          <a:bodyPr/>
          <a:lstStyle/>
          <a:p>
            <a:pPr defTabSz="931774">
              <a:defRPr/>
            </a:pPr>
            <a:r>
              <a:rPr lang="fr-CA" dirty="0"/>
              <a:t>Présenter un outil visant à soutenir les intervenant.es œuvrant auprès des ME de personnes ayant un problème d’usage de substances psychoactives, de jeux de hasard et d’argent ou des écrans/Internet</a:t>
            </a:r>
          </a:p>
          <a:p>
            <a:endParaRPr lang="en-CA" dirty="0"/>
          </a:p>
        </p:txBody>
      </p:sp>
      <p:sp>
        <p:nvSpPr>
          <p:cNvPr id="4" name="Espace réservé du numéro de diapositive 3">
            <a:extLst>
              <a:ext uri="{FF2B5EF4-FFF2-40B4-BE49-F238E27FC236}">
                <a16:creationId xmlns:a16="http://schemas.microsoft.com/office/drawing/2014/main" id="{EA573394-AE45-FE12-B9FD-99C8EDDA22B9}"/>
              </a:ext>
            </a:extLst>
          </p:cNvPr>
          <p:cNvSpPr>
            <a:spLocks noGrp="1"/>
          </p:cNvSpPr>
          <p:nvPr>
            <p:ph type="sldNum" sz="quarter" idx="5"/>
          </p:nvPr>
        </p:nvSpPr>
        <p:spPr/>
        <p:txBody>
          <a:bodyPr/>
          <a:lstStyle/>
          <a:p>
            <a:fld id="{568FA2A2-39B9-4297-B111-E814FAC9BA22}" type="slidenum">
              <a:rPr lang="fr-CA" smtClean="0"/>
              <a:t>7</a:t>
            </a:fld>
            <a:endParaRPr lang="fr-CA"/>
          </a:p>
        </p:txBody>
      </p:sp>
    </p:spTree>
    <p:extLst>
      <p:ext uri="{BB962C8B-B14F-4D97-AF65-F5344CB8AC3E}">
        <p14:creationId xmlns:p14="http://schemas.microsoft.com/office/powerpoint/2010/main" val="1039988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Structure </a:t>
            </a:r>
            <a:r>
              <a:rPr lang="en-CA" dirty="0" err="1"/>
              <a:t>est</a:t>
            </a:r>
            <a:r>
              <a:rPr lang="en-CA" dirty="0"/>
              <a:t> </a:t>
            </a:r>
            <a:r>
              <a:rPr lang="en-CA" dirty="0" err="1"/>
              <a:t>similaire</a:t>
            </a:r>
            <a:r>
              <a:rPr lang="en-CA" dirty="0"/>
              <a:t> </a:t>
            </a:r>
            <a:r>
              <a:rPr lang="en-CA" dirty="0" err="1"/>
              <a:t>d’une</a:t>
            </a:r>
            <a:r>
              <a:rPr lang="en-CA" dirty="0"/>
              <a:t> fiche à </a:t>
            </a:r>
            <a:r>
              <a:rPr lang="en-CA" dirty="0" err="1"/>
              <a:t>l’autre</a:t>
            </a:r>
            <a:r>
              <a:rPr lang="en-CA" dirty="0"/>
              <a:t>, le </a:t>
            </a:r>
            <a:r>
              <a:rPr lang="en-CA" dirty="0" err="1"/>
              <a:t>pourquoi</a:t>
            </a:r>
            <a:r>
              <a:rPr lang="en-CA" dirty="0"/>
              <a:t>, la </a:t>
            </a:r>
            <a:r>
              <a:rPr lang="en-CA" dirty="0" err="1"/>
              <a:t>théorie</a:t>
            </a:r>
            <a:r>
              <a:rPr lang="en-CA" dirty="0"/>
              <a:t>, après plus appliqué, dans le </a:t>
            </a:r>
            <a:r>
              <a:rPr lang="en-CA" dirty="0" err="1"/>
              <a:t>soutien</a:t>
            </a:r>
            <a:r>
              <a:rPr lang="en-CA" dirty="0"/>
              <a:t> à </a:t>
            </a:r>
            <a:r>
              <a:rPr lang="en-CA" dirty="0" err="1"/>
              <a:t>l’intervention</a:t>
            </a:r>
            <a:endParaRPr lang="en-CA" dirty="0"/>
          </a:p>
          <a:p>
            <a:r>
              <a:rPr lang="en-CA" dirty="0" err="1"/>
              <a:t>Allez</a:t>
            </a:r>
            <a:r>
              <a:rPr lang="en-CA" dirty="0"/>
              <a:t> </a:t>
            </a:r>
            <a:r>
              <a:rPr lang="en-CA" dirty="0" err="1"/>
              <a:t>voir</a:t>
            </a:r>
            <a:r>
              <a:rPr lang="en-CA" dirty="0"/>
              <a:t> sur le site du </a:t>
            </a:r>
            <a:r>
              <a:rPr lang="en-CA" dirty="0" err="1"/>
              <a:t>risq</a:t>
            </a:r>
            <a:endParaRPr lang="en-CA" dirty="0"/>
          </a:p>
        </p:txBody>
      </p:sp>
      <p:sp>
        <p:nvSpPr>
          <p:cNvPr id="4" name="Espace réservé du numéro de diapositive 3"/>
          <p:cNvSpPr>
            <a:spLocks noGrp="1"/>
          </p:cNvSpPr>
          <p:nvPr>
            <p:ph type="sldNum" sz="quarter" idx="5"/>
          </p:nvPr>
        </p:nvSpPr>
        <p:spPr/>
        <p:txBody>
          <a:bodyPr/>
          <a:lstStyle/>
          <a:p>
            <a:fld id="{568FA2A2-39B9-4297-B111-E814FAC9BA22}" type="slidenum">
              <a:rPr lang="fr-CA" smtClean="0"/>
              <a:t>8</a:t>
            </a:fld>
            <a:endParaRPr lang="fr-CA"/>
          </a:p>
        </p:txBody>
      </p:sp>
    </p:spTree>
    <p:extLst>
      <p:ext uri="{BB962C8B-B14F-4D97-AF65-F5344CB8AC3E}">
        <p14:creationId xmlns:p14="http://schemas.microsoft.com/office/powerpoint/2010/main" val="2579697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31774"/>
            <a:r>
              <a:rPr lang="fr-CA" dirty="0"/>
              <a:t>Présenter la fiche en détails</a:t>
            </a:r>
          </a:p>
        </p:txBody>
      </p:sp>
      <p:sp>
        <p:nvSpPr>
          <p:cNvPr id="4" name="Espace réservé du numéro de diapositive 3"/>
          <p:cNvSpPr>
            <a:spLocks noGrp="1"/>
          </p:cNvSpPr>
          <p:nvPr>
            <p:ph type="sldNum" sz="quarter" idx="5"/>
          </p:nvPr>
        </p:nvSpPr>
        <p:spPr/>
        <p:txBody>
          <a:bodyPr/>
          <a:lstStyle/>
          <a:p>
            <a:fld id="{568FA2A2-39B9-4297-B111-E814FAC9BA22}" type="slidenum">
              <a:rPr lang="fr-CA" smtClean="0"/>
              <a:t>9</a:t>
            </a:fld>
            <a:endParaRPr lang="fr-CA"/>
          </a:p>
        </p:txBody>
      </p:sp>
    </p:spTree>
    <p:extLst>
      <p:ext uri="{BB962C8B-B14F-4D97-AF65-F5344CB8AC3E}">
        <p14:creationId xmlns:p14="http://schemas.microsoft.com/office/powerpoint/2010/main" val="2194985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fr-FR"/>
              <a:t>Modifiez le style du titre</a:t>
            </a:r>
            <a:endParaRPr lang="fr-CA"/>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fld id="{4799D7E8-F0D5-4557-904D-452956910B38}" type="datetime1">
              <a:rPr lang="fr-CA" smtClean="0"/>
              <a:t>2026-01-23</a:t>
            </a:fld>
            <a:endParaRPr lang="fr-CA"/>
          </a:p>
        </p:txBody>
      </p:sp>
      <p:sp>
        <p:nvSpPr>
          <p:cNvPr id="5" name="Espace réservé du pied de page 4"/>
          <p:cNvSpPr>
            <a:spLocks noGrp="1"/>
          </p:cNvSpPr>
          <p:nvPr>
            <p:ph type="ftr" sz="quarter" idx="11"/>
          </p:nvPr>
        </p:nvSpPr>
        <p:spPr/>
        <p:txBody>
          <a:bodyPr/>
          <a:lstStyle/>
          <a:p>
            <a:endParaRPr lang="fr-CA"/>
          </a:p>
        </p:txBody>
      </p:sp>
    </p:spTree>
    <p:extLst>
      <p:ext uri="{BB962C8B-B14F-4D97-AF65-F5344CB8AC3E}">
        <p14:creationId xmlns:p14="http://schemas.microsoft.com/office/powerpoint/2010/main" val="639145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CCEB6BFC-7AF4-4B87-9E9A-8E2879183116}" type="datetime1">
              <a:rPr lang="fr-CA" smtClean="0"/>
              <a:t>2026-01-23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p>
            <a:fld id="{0345F6E8-4435-4009-8CFD-D3081C6A7E70}" type="slidenum">
              <a:rPr lang="fr-CA" smtClean="0"/>
              <a:t>‹N°›</a:t>
            </a:fld>
            <a:endParaRPr lang="fr-CA"/>
          </a:p>
        </p:txBody>
      </p:sp>
    </p:spTree>
    <p:extLst>
      <p:ext uri="{BB962C8B-B14F-4D97-AF65-F5344CB8AC3E}">
        <p14:creationId xmlns:p14="http://schemas.microsoft.com/office/powerpoint/2010/main" val="390857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1"/>
            <a:ext cx="2057400" cy="3290888"/>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457200" y="154781"/>
            <a:ext cx="6019800" cy="329088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301250C9-C8B1-4713-82CB-060BD415F377}" type="datetime1">
              <a:rPr lang="fr-CA" smtClean="0"/>
              <a:t>2026-01-23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p>
            <a:fld id="{0345F6E8-4435-4009-8CFD-D3081C6A7E70}" type="slidenum">
              <a:rPr lang="fr-CA" smtClean="0"/>
              <a:t>‹N°›</a:t>
            </a:fld>
            <a:endParaRPr lang="fr-CA"/>
          </a:p>
        </p:txBody>
      </p:sp>
    </p:spTree>
    <p:extLst>
      <p:ext uri="{BB962C8B-B14F-4D97-AF65-F5344CB8AC3E}">
        <p14:creationId xmlns:p14="http://schemas.microsoft.com/office/powerpoint/2010/main" val="3852870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BBD0CDC6-305B-49FE-BCE1-F1D88B65B419}" type="datetime1">
              <a:rPr lang="fr-CA" smtClean="0"/>
              <a:t>2026-01-23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p>
            <a:fld id="{0345F6E8-4435-4009-8CFD-D3081C6A7E70}" type="slidenum">
              <a:rPr lang="fr-CA" smtClean="0"/>
              <a:t>‹N°›</a:t>
            </a:fld>
            <a:endParaRPr lang="fr-CA"/>
          </a:p>
        </p:txBody>
      </p:sp>
    </p:spTree>
    <p:extLst>
      <p:ext uri="{BB962C8B-B14F-4D97-AF65-F5344CB8AC3E}">
        <p14:creationId xmlns:p14="http://schemas.microsoft.com/office/powerpoint/2010/main" val="324648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Modifiez le style du titre</a:t>
            </a:r>
            <a:endParaRPr lang="fr-CA"/>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69BFF75-30B9-45D3-99DA-E82E5C04E44C}" type="datetime1">
              <a:rPr lang="fr-CA" smtClean="0"/>
              <a:t>2026-01-23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p>
            <a:fld id="{0345F6E8-4435-4009-8CFD-D3081C6A7E70}" type="slidenum">
              <a:rPr lang="fr-CA" smtClean="0"/>
              <a:t>‹N°›</a:t>
            </a:fld>
            <a:endParaRPr lang="fr-CA"/>
          </a:p>
        </p:txBody>
      </p:sp>
    </p:spTree>
    <p:extLst>
      <p:ext uri="{BB962C8B-B14F-4D97-AF65-F5344CB8AC3E}">
        <p14:creationId xmlns:p14="http://schemas.microsoft.com/office/powerpoint/2010/main" val="108438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F60D3044-F77D-4993-8ECE-2783CD6071D2}" type="datetime1">
              <a:rPr lang="fr-CA" smtClean="0"/>
              <a:t>2026-01-23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a:xfrm>
            <a:off x="6553200" y="4767263"/>
            <a:ext cx="2133600" cy="273844"/>
          </a:xfrm>
          <a:prstGeom prst="rect">
            <a:avLst/>
          </a:prstGeom>
        </p:spPr>
        <p:txBody>
          <a:bodyPr/>
          <a:lstStyle/>
          <a:p>
            <a:fld id="{0345F6E8-4435-4009-8CFD-D3081C6A7E70}" type="slidenum">
              <a:rPr lang="fr-CA" smtClean="0"/>
              <a:t>‹N°›</a:t>
            </a:fld>
            <a:endParaRPr lang="fr-CA"/>
          </a:p>
        </p:txBody>
      </p:sp>
    </p:spTree>
    <p:extLst>
      <p:ext uri="{BB962C8B-B14F-4D97-AF65-F5344CB8AC3E}">
        <p14:creationId xmlns:p14="http://schemas.microsoft.com/office/powerpoint/2010/main" val="2255896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8"/>
            <a:ext cx="8229600" cy="857250"/>
          </a:xfrm>
        </p:spPr>
        <p:txBody>
          <a:bodyPr/>
          <a:lstStyle>
            <a:lvl1pPr>
              <a:defRPr/>
            </a:lvl1pPr>
          </a:lstStyle>
          <a:p>
            <a:r>
              <a:rPr lang="fr-FR"/>
              <a:t>Modifiez le style du titre</a:t>
            </a:r>
            <a:endParaRPr lang="fr-CA"/>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A09D2160-A052-487B-A11A-58EBCC5D8D4D}" type="datetime1">
              <a:rPr lang="fr-CA" smtClean="0"/>
              <a:t>2026-01-23</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a:xfrm>
            <a:off x="6553200" y="4767263"/>
            <a:ext cx="2133600" cy="273844"/>
          </a:xfrm>
          <a:prstGeom prst="rect">
            <a:avLst/>
          </a:prstGeom>
        </p:spPr>
        <p:txBody>
          <a:bodyPr/>
          <a:lstStyle/>
          <a:p>
            <a:fld id="{0345F6E8-4435-4009-8CFD-D3081C6A7E70}" type="slidenum">
              <a:rPr lang="fr-CA" smtClean="0"/>
              <a:t>‹N°›</a:t>
            </a:fld>
            <a:endParaRPr lang="fr-CA"/>
          </a:p>
        </p:txBody>
      </p:sp>
    </p:spTree>
    <p:extLst>
      <p:ext uri="{BB962C8B-B14F-4D97-AF65-F5344CB8AC3E}">
        <p14:creationId xmlns:p14="http://schemas.microsoft.com/office/powerpoint/2010/main" val="308987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A03A1F45-ADFC-4EC1-A944-E0BFD0BF3A10}" type="datetime1">
              <a:rPr lang="fr-CA" smtClean="0"/>
              <a:t>2026-01-23</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a:xfrm>
            <a:off x="6553200" y="4767263"/>
            <a:ext cx="2133600" cy="273844"/>
          </a:xfrm>
          <a:prstGeom prst="rect">
            <a:avLst/>
          </a:prstGeom>
        </p:spPr>
        <p:txBody>
          <a:bodyPr/>
          <a:lstStyle/>
          <a:p>
            <a:fld id="{0345F6E8-4435-4009-8CFD-D3081C6A7E70}" type="slidenum">
              <a:rPr lang="fr-CA" smtClean="0"/>
              <a:t>‹N°›</a:t>
            </a:fld>
            <a:endParaRPr lang="fr-CA"/>
          </a:p>
        </p:txBody>
      </p:sp>
    </p:spTree>
    <p:extLst>
      <p:ext uri="{BB962C8B-B14F-4D97-AF65-F5344CB8AC3E}">
        <p14:creationId xmlns:p14="http://schemas.microsoft.com/office/powerpoint/2010/main" val="80335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A319558-351E-4F70-8259-F8606CEE992B}" type="datetime1">
              <a:rPr lang="fr-CA" smtClean="0"/>
              <a:t>2026-01-23</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a:xfrm>
            <a:off x="6553200" y="4767263"/>
            <a:ext cx="2133600" cy="273844"/>
          </a:xfrm>
          <a:prstGeom prst="rect">
            <a:avLst/>
          </a:prstGeom>
        </p:spPr>
        <p:txBody>
          <a:bodyPr/>
          <a:lstStyle/>
          <a:p>
            <a:fld id="{0345F6E8-4435-4009-8CFD-D3081C6A7E70}" type="slidenum">
              <a:rPr lang="fr-CA" smtClean="0"/>
              <a:t>‹N°›</a:t>
            </a:fld>
            <a:endParaRPr lang="fr-CA"/>
          </a:p>
        </p:txBody>
      </p:sp>
    </p:spTree>
    <p:extLst>
      <p:ext uri="{BB962C8B-B14F-4D97-AF65-F5344CB8AC3E}">
        <p14:creationId xmlns:p14="http://schemas.microsoft.com/office/powerpoint/2010/main" val="3117246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a:t>Modifiez le style du titre</a:t>
            </a:r>
            <a:endParaRPr lang="fr-CA"/>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08F10D6-5896-4F5D-82E3-474B7848236D}" type="datetime1">
              <a:rPr lang="fr-CA" smtClean="0"/>
              <a:t>2026-01-23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a:xfrm>
            <a:off x="6553200" y="4767263"/>
            <a:ext cx="2133600" cy="273844"/>
          </a:xfrm>
          <a:prstGeom prst="rect">
            <a:avLst/>
          </a:prstGeom>
        </p:spPr>
        <p:txBody>
          <a:bodyPr/>
          <a:lstStyle/>
          <a:p>
            <a:fld id="{0345F6E8-4435-4009-8CFD-D3081C6A7E70}" type="slidenum">
              <a:rPr lang="fr-CA" smtClean="0"/>
              <a:t>‹N°›</a:t>
            </a:fld>
            <a:endParaRPr lang="fr-CA"/>
          </a:p>
        </p:txBody>
      </p:sp>
    </p:spTree>
    <p:extLst>
      <p:ext uri="{BB962C8B-B14F-4D97-AF65-F5344CB8AC3E}">
        <p14:creationId xmlns:p14="http://schemas.microsoft.com/office/powerpoint/2010/main" val="371853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a:t>Modifiez le style du titre</a:t>
            </a:r>
            <a:endParaRPr lang="fr-CA"/>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EF607C5-9E38-4C8E-A3B3-78FD707CFAB1}" type="datetime1">
              <a:rPr lang="fr-CA" smtClean="0"/>
              <a:t>2026-01-23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a:xfrm>
            <a:off x="6553200" y="4767263"/>
            <a:ext cx="2133600" cy="273844"/>
          </a:xfrm>
          <a:prstGeom prst="rect">
            <a:avLst/>
          </a:prstGeom>
        </p:spPr>
        <p:txBody>
          <a:bodyPr/>
          <a:lstStyle/>
          <a:p>
            <a:fld id="{0345F6E8-4435-4009-8CFD-D3081C6A7E70}" type="slidenum">
              <a:rPr lang="fr-CA" smtClean="0"/>
              <a:t>‹N°›</a:t>
            </a:fld>
            <a:endParaRPr lang="fr-CA"/>
          </a:p>
        </p:txBody>
      </p:sp>
    </p:spTree>
    <p:extLst>
      <p:ext uri="{BB962C8B-B14F-4D97-AF65-F5344CB8AC3E}">
        <p14:creationId xmlns:p14="http://schemas.microsoft.com/office/powerpoint/2010/main" val="1610598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E9CA358-CC5C-4D74-8E9B-F714B3C0BC34}" type="datetime1">
              <a:rPr lang="fr-CA" smtClean="0"/>
              <a:t>2026-01-23</a:t>
            </a:fld>
            <a:endParaRPr lang="fr-CA"/>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Tree>
    <p:extLst>
      <p:ext uri="{BB962C8B-B14F-4D97-AF65-F5344CB8AC3E}">
        <p14:creationId xmlns:p14="http://schemas.microsoft.com/office/powerpoint/2010/main" val="3946246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tags" Target="../tags/tag3.xml"/><Relationship Id="rId21" Type="http://schemas.openxmlformats.org/officeDocument/2006/relationships/image" Target="../media/image12.png"/><Relationship Id="rId7" Type="http://schemas.openxmlformats.org/officeDocument/2006/relationships/tags" Target="../tags/tag7.xml"/><Relationship Id="rId12" Type="http://schemas.openxmlformats.org/officeDocument/2006/relationships/image" Target="../media/image3.svg"/><Relationship Id="rId17" Type="http://schemas.openxmlformats.org/officeDocument/2006/relationships/image" Target="../media/image8.png"/><Relationship Id="rId25" Type="http://schemas.openxmlformats.org/officeDocument/2006/relationships/image" Target="../media/image16.png"/><Relationship Id="rId2" Type="http://schemas.openxmlformats.org/officeDocument/2006/relationships/tags" Target="../tags/tag2.xml"/><Relationship Id="rId16" Type="http://schemas.openxmlformats.org/officeDocument/2006/relationships/image" Target="../media/image7.svg"/><Relationship Id="rId20" Type="http://schemas.openxmlformats.org/officeDocument/2006/relationships/image" Target="../media/image11.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png"/><Relationship Id="rId24" Type="http://schemas.openxmlformats.org/officeDocument/2006/relationships/image" Target="../media/image15.png"/><Relationship Id="rId5" Type="http://schemas.openxmlformats.org/officeDocument/2006/relationships/tags" Target="../tags/tag5.xml"/><Relationship Id="rId15" Type="http://schemas.openxmlformats.org/officeDocument/2006/relationships/image" Target="../media/image6.png"/><Relationship Id="rId23" Type="http://schemas.openxmlformats.org/officeDocument/2006/relationships/image" Target="../media/image14.png"/><Relationship Id="rId10" Type="http://schemas.openxmlformats.org/officeDocument/2006/relationships/image" Target="../media/image1.png"/><Relationship Id="rId19" Type="http://schemas.openxmlformats.org/officeDocument/2006/relationships/image" Target="../media/image10.png"/><Relationship Id="rId4" Type="http://schemas.openxmlformats.org/officeDocument/2006/relationships/tags" Target="../tags/tag4.xml"/><Relationship Id="rId9" Type="http://schemas.openxmlformats.org/officeDocument/2006/relationships/notesSlide" Target="../notesSlides/notesSlide1.xml"/><Relationship Id="rId14" Type="http://schemas.openxmlformats.org/officeDocument/2006/relationships/image" Target="../media/image5.svg"/><Relationship Id="rId22" Type="http://schemas.openxmlformats.org/officeDocument/2006/relationships/image" Target="../media/image13.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37.png"/><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38.png"/><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39.png"/><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40.png"/><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jpe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1.xml"/><Relationship Id="rId7" Type="http://schemas.openxmlformats.org/officeDocument/2006/relationships/image" Target="../media/image32.sv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7.xml"/><Relationship Id="rId9" Type="http://schemas.openxmlformats.org/officeDocument/2006/relationships/image" Target="../media/image34.svg"/></Relationships>
</file>

<file path=ppt/slides/_rels/slide8.xml.rels><?xml version="1.0" encoding="UTF-8" standalone="yes"?>
<Relationships xmlns="http://schemas.openxmlformats.org/package/2006/relationships"><Relationship Id="rId3" Type="http://schemas.openxmlformats.org/officeDocument/2006/relationships/hyperlink" Target="http://www.risqtoxico.ca/"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36.pn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0">
            <a:alphaModFix amt="36000"/>
            <a:lum/>
          </a:blip>
          <a:srcRect/>
          <a:stretch>
            <a:fillRect/>
          </a:stretch>
        </a:blipFill>
        <a:effectLst/>
      </p:bgPr>
    </p:bg>
    <p:spTree>
      <p:nvGrpSpPr>
        <p:cNvPr id="1" name=""/>
        <p:cNvGrpSpPr/>
        <p:nvPr/>
      </p:nvGrpSpPr>
      <p:grpSpPr>
        <a:xfrm>
          <a:off x="0" y="0"/>
          <a:ext cx="0" cy="0"/>
          <a:chOff x="0" y="0"/>
          <a:chExt cx="0" cy="0"/>
        </a:xfrm>
      </p:grpSpPr>
      <p:pic>
        <p:nvPicPr>
          <p:cNvPr id="6" name="Graphique 5">
            <a:extLst>
              <a:ext uri="{FF2B5EF4-FFF2-40B4-BE49-F238E27FC236}">
                <a16:creationId xmlns:a16="http://schemas.microsoft.com/office/drawing/2014/main" id="{ABCA07C7-B8B7-92FA-7E08-07FC7A0BB3B7}"/>
              </a:ext>
            </a:extLst>
          </p:cNvPr>
          <p:cNvPicPr>
            <a:picLocks noChangeAspect="1"/>
          </p:cNvPicPr>
          <p:nvPr>
            <p:custDataLst>
              <p:tags r:id="rId1"/>
            </p:custDataLst>
          </p:nvPr>
        </p:nvPicPr>
        <p:blipFill>
          <a:blip r:embed="rId11">
            <a:extLst>
              <a:ext uri="{96DAC541-7B7A-43D3-8B79-37D633B846F1}">
                <asvg:svgBlip xmlns:asvg="http://schemas.microsoft.com/office/drawing/2016/SVG/main" r:embed="rId12"/>
              </a:ext>
            </a:extLst>
          </a:blip>
          <a:stretch>
            <a:fillRect/>
          </a:stretch>
        </p:blipFill>
        <p:spPr>
          <a:xfrm>
            <a:off x="498306" y="4322527"/>
            <a:ext cx="8119485" cy="696322"/>
          </a:xfrm>
          <a:prstGeom prst="rect">
            <a:avLst/>
          </a:prstGeom>
        </p:spPr>
      </p:pic>
      <p:pic>
        <p:nvPicPr>
          <p:cNvPr id="4" name="Graphique 3">
            <a:extLst>
              <a:ext uri="{FF2B5EF4-FFF2-40B4-BE49-F238E27FC236}">
                <a16:creationId xmlns:a16="http://schemas.microsoft.com/office/drawing/2014/main" id="{6EC880D6-975B-AB4B-47B9-D880D96F16B1}"/>
              </a:ext>
            </a:extLst>
          </p:cNvPr>
          <p:cNvPicPr>
            <a:picLocks noChangeAspect="1"/>
          </p:cNvPicPr>
          <p:nvPr>
            <p:custDataLst>
              <p:tags r:id="rId2"/>
            </p:custDataLst>
          </p:nvPr>
        </p:nvPicPr>
        <p:blipFill>
          <a:blip r:embed="rId13">
            <a:extLst>
              <a:ext uri="{96DAC541-7B7A-43D3-8B79-37D633B846F1}">
                <asvg:svgBlip xmlns:asvg="http://schemas.microsoft.com/office/drawing/2016/SVG/main" r:embed="rId14"/>
              </a:ext>
            </a:extLst>
          </a:blip>
          <a:stretch>
            <a:fillRect/>
          </a:stretch>
        </p:blipFill>
        <p:spPr>
          <a:xfrm>
            <a:off x="70335" y="97842"/>
            <a:ext cx="5293754" cy="1457280"/>
          </a:xfrm>
          <a:prstGeom prst="rect">
            <a:avLst/>
          </a:prstGeom>
        </p:spPr>
      </p:pic>
      <p:pic>
        <p:nvPicPr>
          <p:cNvPr id="2" name="Graphique 1">
            <a:extLst>
              <a:ext uri="{FF2B5EF4-FFF2-40B4-BE49-F238E27FC236}">
                <a16:creationId xmlns:a16="http://schemas.microsoft.com/office/drawing/2014/main" id="{9A098979-2983-A6A2-6F44-20B44701894A}"/>
              </a:ext>
            </a:extLst>
          </p:cNvPr>
          <p:cNvPicPr>
            <a:picLocks noChangeAspect="1"/>
          </p:cNvPicPr>
          <p:nvPr>
            <p:custDataLst>
              <p:tags r:id="rId3"/>
            </p:custDataLst>
          </p:nvPr>
        </p:nvPicPr>
        <p:blipFill>
          <a:blip r:embed="rId15">
            <a:extLst>
              <a:ext uri="{96DAC541-7B7A-43D3-8B79-37D633B846F1}">
                <asvg:svgBlip xmlns:asvg="http://schemas.microsoft.com/office/drawing/2016/SVG/main" r:embed="rId16"/>
              </a:ext>
            </a:extLst>
          </a:blip>
          <a:stretch>
            <a:fillRect/>
          </a:stretch>
        </p:blipFill>
        <p:spPr>
          <a:xfrm>
            <a:off x="-27902" y="2982127"/>
            <a:ext cx="9171902" cy="852703"/>
          </a:xfrm>
          <a:prstGeom prst="rect">
            <a:avLst/>
          </a:prstGeom>
        </p:spPr>
      </p:pic>
      <p:sp>
        <p:nvSpPr>
          <p:cNvPr id="5" name="Text Placeholder 5">
            <a:extLst>
              <a:ext uri="{FF2B5EF4-FFF2-40B4-BE49-F238E27FC236}">
                <a16:creationId xmlns:a16="http://schemas.microsoft.com/office/drawing/2014/main" id="{348362CB-F41D-164B-BAC7-F91A6E68A2AC}"/>
              </a:ext>
            </a:extLst>
          </p:cNvPr>
          <p:cNvSpPr txBox="1">
            <a:spLocks/>
          </p:cNvSpPr>
          <p:nvPr/>
        </p:nvSpPr>
        <p:spPr>
          <a:xfrm>
            <a:off x="382807" y="3121345"/>
            <a:ext cx="8653689" cy="96257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A" sz="1400" b="1" dirty="0">
                <a:latin typeface="Helvetica" panose="020B0604020202020204" pitchFamily="34" charset="0"/>
                <a:cs typeface="Helvetica" panose="020B0604020202020204" pitchFamily="34" charset="0"/>
              </a:rPr>
              <a:t>Nadine Blanchette-Martin, Francine Ferland, Mélissa Côté, Claude-Marie Côté-Dion, Chantal </a:t>
            </a:r>
            <a:r>
              <a:rPr lang="fr-CA" sz="1400" b="1" dirty="0" err="1">
                <a:latin typeface="Helvetica" panose="020B0604020202020204" pitchFamily="34" charset="0"/>
                <a:cs typeface="Helvetica" panose="020B0604020202020204" pitchFamily="34" charset="0"/>
              </a:rPr>
              <a:t>Plourde</a:t>
            </a:r>
            <a:r>
              <a:rPr lang="fr-CA" sz="1400" b="1" dirty="0">
                <a:latin typeface="Helvetica" panose="020B0604020202020204" pitchFamily="34" charset="0"/>
                <a:cs typeface="Helvetica" panose="020B0604020202020204" pitchFamily="34" charset="0"/>
              </a:rPr>
              <a:t>, Myriam Laventure, Joël Tremblay, Magali Dufour &amp; Marianne Saint-Jacques</a:t>
            </a:r>
          </a:p>
        </p:txBody>
      </p:sp>
      <p:sp>
        <p:nvSpPr>
          <p:cNvPr id="7" name="Titre 6"/>
          <p:cNvSpPr>
            <a:spLocks noGrp="1"/>
          </p:cNvSpPr>
          <p:nvPr>
            <p:ph type="ctrTitle"/>
          </p:nvPr>
        </p:nvSpPr>
        <p:spPr>
          <a:xfrm>
            <a:off x="140019" y="-20538"/>
            <a:ext cx="5152061" cy="1555122"/>
          </a:xfrm>
        </p:spPr>
        <p:txBody>
          <a:bodyPr>
            <a:noAutofit/>
          </a:bodyPr>
          <a:lstStyle/>
          <a:p>
            <a:pPr algn="l"/>
            <a:r>
              <a:rPr lang="fr-CA" sz="2800" b="1" spc="0" dirty="0">
                <a:latin typeface="Helvetica" panose="020B0604020202020204" pitchFamily="34" charset="0"/>
                <a:ea typeface="+mn-ea"/>
                <a:cs typeface="Helvetica" panose="020B0604020202020204" pitchFamily="34" charset="0"/>
              </a:rPr>
              <a:t>Mieux soutenir les membres de l’entourage </a:t>
            </a:r>
            <a:br>
              <a:rPr lang="fr-CA" sz="2800" b="1" spc="0" dirty="0">
                <a:latin typeface="Helvetica" panose="020B0604020202020204" pitchFamily="34" charset="0"/>
                <a:ea typeface="+mn-ea"/>
                <a:cs typeface="Helvetica" panose="020B0604020202020204" pitchFamily="34" charset="0"/>
              </a:rPr>
            </a:br>
            <a:r>
              <a:rPr lang="fr-CA" sz="2000" spc="0" dirty="0">
                <a:latin typeface="Helvetica" panose="020B0604020202020204" pitchFamily="34" charset="0"/>
                <a:ea typeface="+mn-ea"/>
                <a:cs typeface="Helvetica" panose="020B0604020202020204" pitchFamily="34" charset="0"/>
              </a:rPr>
              <a:t>5 fiches cliniques pour faciliter l’intervention</a:t>
            </a:r>
            <a:endParaRPr lang="fr-CA" sz="2800" dirty="0">
              <a:latin typeface="Helvetica" panose="020B0604020202020204" pitchFamily="34" charset="0"/>
              <a:cs typeface="Helvetica" panose="020B0604020202020204" pitchFamily="34" charset="0"/>
            </a:endParaRPr>
          </a:p>
        </p:txBody>
      </p:sp>
      <p:sp>
        <p:nvSpPr>
          <p:cNvPr id="16" name="Text Placeholder 5">
            <a:extLst>
              <a:ext uri="{FF2B5EF4-FFF2-40B4-BE49-F238E27FC236}">
                <a16:creationId xmlns:a16="http://schemas.microsoft.com/office/drawing/2014/main" id="{307E7BA2-E762-4870-B24B-CB21D4F56552}"/>
              </a:ext>
            </a:extLst>
          </p:cNvPr>
          <p:cNvSpPr txBox="1">
            <a:spLocks/>
          </p:cNvSpPr>
          <p:nvPr/>
        </p:nvSpPr>
        <p:spPr>
          <a:xfrm>
            <a:off x="21481" y="3840404"/>
            <a:ext cx="9171902" cy="45851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A" sz="1200" b="1" dirty="0">
                <a:latin typeface="Helvetica" panose="020B0604020202020204" pitchFamily="34" charset="0"/>
                <a:cs typeface="Helvetica" panose="020B0604020202020204" pitchFamily="34" charset="0"/>
              </a:rPr>
              <a:t>Formation croisée sur les troubles de santé mentale et de toxicomanie</a:t>
            </a:r>
          </a:p>
          <a:p>
            <a:pPr marL="0" indent="0" algn="ctr">
              <a:buNone/>
            </a:pPr>
            <a:r>
              <a:rPr lang="fr-CA" sz="1200" b="1" dirty="0">
                <a:latin typeface="Helvetica" panose="020B0604020202020204" pitchFamily="34" charset="0"/>
                <a:cs typeface="Helvetica" panose="020B0604020202020204" pitchFamily="34" charset="0"/>
              </a:rPr>
              <a:t>20 février 2026 </a:t>
            </a:r>
          </a:p>
        </p:txBody>
      </p:sp>
      <p:grpSp>
        <p:nvGrpSpPr>
          <p:cNvPr id="20" name="Groupe 19">
            <a:extLst>
              <a:ext uri="{FF2B5EF4-FFF2-40B4-BE49-F238E27FC236}">
                <a16:creationId xmlns:a16="http://schemas.microsoft.com/office/drawing/2014/main" id="{722C364E-2CEC-4919-99FE-165DC27FB03E}"/>
              </a:ext>
            </a:extLst>
          </p:cNvPr>
          <p:cNvGrpSpPr/>
          <p:nvPr/>
        </p:nvGrpSpPr>
        <p:grpSpPr>
          <a:xfrm>
            <a:off x="764016" y="4322527"/>
            <a:ext cx="7588063" cy="552180"/>
            <a:chOff x="1590143" y="1465099"/>
            <a:chExt cx="6542295" cy="506651"/>
          </a:xfrm>
        </p:grpSpPr>
        <p:pic>
          <p:nvPicPr>
            <p:cNvPr id="22" name="Picture 6" descr="Université Laval Logo PNG Vector (EPS) Free Download">
              <a:extLst>
                <a:ext uri="{FF2B5EF4-FFF2-40B4-BE49-F238E27FC236}">
                  <a16:creationId xmlns:a16="http://schemas.microsoft.com/office/drawing/2014/main" id="{9538C311-05B7-4B02-9921-960EA9A225A6}"/>
                </a:ext>
              </a:extLst>
            </p:cNvPr>
            <p:cNvPicPr>
              <a:picLocks noChangeAspect="1" noChangeArrowheads="1"/>
            </p:cNvPicPr>
            <p:nvPr>
              <p:custDataLst>
                <p:tags r:id="rId4"/>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3020746" y="1623351"/>
              <a:ext cx="524707" cy="24435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Offre de bourse postdoctorale IUD-RISQ | Institut universitaire sur les  dépendances">
              <a:extLst>
                <a:ext uri="{FF2B5EF4-FFF2-40B4-BE49-F238E27FC236}">
                  <a16:creationId xmlns:a16="http://schemas.microsoft.com/office/drawing/2014/main" id="{D9657010-4426-4AC5-A9CB-1885621D16F0}"/>
                </a:ext>
              </a:extLst>
            </p:cNvPr>
            <p:cNvPicPr>
              <a:picLocks noChangeAspect="1" noChangeArrowheads="1"/>
            </p:cNvPicPr>
            <p:nvPr>
              <p:custDataLst>
                <p:tags r:id="rId5"/>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5686868" y="1487025"/>
              <a:ext cx="1086954" cy="448921"/>
            </a:xfrm>
            <a:prstGeom prst="rect">
              <a:avLst/>
            </a:prstGeom>
            <a:noFill/>
            <a:extLst>
              <a:ext uri="{909E8E84-426E-40DD-AFC4-6F175D3DCCD1}">
                <a14:hiddenFill xmlns:a14="http://schemas.microsoft.com/office/drawing/2010/main">
                  <a:solidFill>
                    <a:srgbClr val="FFFFFF"/>
                  </a:solidFill>
                </a14:hiddenFill>
              </a:ext>
            </a:extLst>
          </p:spPr>
        </p:pic>
        <p:pic>
          <p:nvPicPr>
            <p:cNvPr id="33" name="Image 32">
              <a:extLst>
                <a:ext uri="{FF2B5EF4-FFF2-40B4-BE49-F238E27FC236}">
                  <a16:creationId xmlns:a16="http://schemas.microsoft.com/office/drawing/2014/main" id="{403E727F-B3C4-48BC-BFB2-52BD64935FD3}"/>
                </a:ext>
              </a:extLst>
            </p:cNvPr>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7456747" y="1504237"/>
              <a:ext cx="675691" cy="399755"/>
            </a:xfrm>
            <a:prstGeom prst="rect">
              <a:avLst/>
            </a:prstGeom>
          </p:spPr>
        </p:pic>
        <p:pic>
          <p:nvPicPr>
            <p:cNvPr id="34" name="Image 33">
              <a:extLst>
                <a:ext uri="{FF2B5EF4-FFF2-40B4-BE49-F238E27FC236}">
                  <a16:creationId xmlns:a16="http://schemas.microsoft.com/office/drawing/2014/main" id="{0D1F2ADD-7C8F-4EF3-9918-066DFF68C85A}"/>
                </a:ext>
              </a:extLst>
            </p:cNvPr>
            <p:cNvPicPr>
              <a:picLocks noChangeAspect="1"/>
            </p:cNvPicPr>
            <p:nvPr>
              <p:custDataLst>
                <p:tags r:id="rId7"/>
              </p:custDataLst>
            </p:nvPr>
          </p:nvPicPr>
          <p:blipFill>
            <a:blip r:embed="rId20"/>
            <a:stretch>
              <a:fillRect/>
            </a:stretch>
          </p:blipFill>
          <p:spPr>
            <a:xfrm>
              <a:off x="1590143" y="1594967"/>
              <a:ext cx="589461" cy="326810"/>
            </a:xfrm>
            <a:prstGeom prst="rect">
              <a:avLst/>
            </a:prstGeom>
          </p:spPr>
        </p:pic>
        <p:pic>
          <p:nvPicPr>
            <p:cNvPr id="35" name="Image 34">
              <a:extLst>
                <a:ext uri="{FF2B5EF4-FFF2-40B4-BE49-F238E27FC236}">
                  <a16:creationId xmlns:a16="http://schemas.microsoft.com/office/drawing/2014/main" id="{539ED3B4-A065-4EAA-8339-7BAAEAB9F39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94230" y="1538726"/>
              <a:ext cx="792466" cy="433024"/>
            </a:xfrm>
            <a:prstGeom prst="rect">
              <a:avLst/>
            </a:prstGeom>
          </p:spPr>
        </p:pic>
        <p:pic>
          <p:nvPicPr>
            <p:cNvPr id="36" name="Image 35">
              <a:extLst>
                <a:ext uri="{FF2B5EF4-FFF2-40B4-BE49-F238E27FC236}">
                  <a16:creationId xmlns:a16="http://schemas.microsoft.com/office/drawing/2014/main" id="{A32DC16B-EA56-494E-9D78-65CBC226FBD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773823" y="1465099"/>
              <a:ext cx="649717" cy="502054"/>
            </a:xfrm>
            <a:prstGeom prst="rect">
              <a:avLst/>
            </a:prstGeom>
          </p:spPr>
        </p:pic>
        <p:pic>
          <p:nvPicPr>
            <p:cNvPr id="37" name="Image 36">
              <a:extLst>
                <a:ext uri="{FF2B5EF4-FFF2-40B4-BE49-F238E27FC236}">
                  <a16:creationId xmlns:a16="http://schemas.microsoft.com/office/drawing/2014/main" id="{992C85D2-BB32-4EE4-A285-E10098140BC7}"/>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600052" y="1617960"/>
              <a:ext cx="628325" cy="237309"/>
            </a:xfrm>
            <a:prstGeom prst="rect">
              <a:avLst/>
            </a:prstGeom>
          </p:spPr>
        </p:pic>
        <p:pic>
          <p:nvPicPr>
            <p:cNvPr id="38" name="Image 37">
              <a:extLst>
                <a:ext uri="{FF2B5EF4-FFF2-40B4-BE49-F238E27FC236}">
                  <a16:creationId xmlns:a16="http://schemas.microsoft.com/office/drawing/2014/main" id="{382C8DC4-AF13-4FD4-9B41-520573F0A23E}"/>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817683" y="1578839"/>
              <a:ext cx="868340" cy="289447"/>
            </a:xfrm>
            <a:prstGeom prst="rect">
              <a:avLst/>
            </a:prstGeom>
          </p:spPr>
        </p:pic>
        <p:pic>
          <p:nvPicPr>
            <p:cNvPr id="39" name="Image 38">
              <a:extLst>
                <a:ext uri="{FF2B5EF4-FFF2-40B4-BE49-F238E27FC236}">
                  <a16:creationId xmlns:a16="http://schemas.microsoft.com/office/drawing/2014/main" id="{515D6B7F-7148-43BF-867A-55ADD60E9838}"/>
                </a:ext>
              </a:extLst>
            </p:cNvPr>
            <p:cNvPicPr>
              <a:picLocks noChangeAspect="1"/>
            </p:cNvPicPr>
            <p:nvPr/>
          </p:nvPicPr>
          <p:blipFill>
            <a:blip r:embed="rId25"/>
            <a:stretch>
              <a:fillRect/>
            </a:stretch>
          </p:blipFill>
          <p:spPr>
            <a:xfrm>
              <a:off x="4250392" y="1617960"/>
              <a:ext cx="474657" cy="220830"/>
            </a:xfrm>
            <a:prstGeom prst="rect">
              <a:avLst/>
            </a:prstGeom>
          </p:spPr>
        </p:pic>
      </p:grpSp>
    </p:spTree>
    <p:extLst>
      <p:ext uri="{BB962C8B-B14F-4D97-AF65-F5344CB8AC3E}">
        <p14:creationId xmlns:p14="http://schemas.microsoft.com/office/powerpoint/2010/main" val="4034608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Graphique 5">
            <a:extLst>
              <a:ext uri="{FF2B5EF4-FFF2-40B4-BE49-F238E27FC236}">
                <a16:creationId xmlns:a16="http://schemas.microsoft.com/office/drawing/2014/main" id="{123649F4-0458-A09F-306E-9ADEA6FBAD88}"/>
              </a:ext>
            </a:extLst>
          </p:cNvPr>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107504" y="101079"/>
            <a:ext cx="4802848" cy="936104"/>
          </a:xfrm>
          <a:prstGeom prst="rect">
            <a:avLst/>
          </a:prstGeom>
        </p:spPr>
      </p:pic>
      <p:sp>
        <p:nvSpPr>
          <p:cNvPr id="4" name="Rectangle 3">
            <a:extLst>
              <a:ext uri="{FF2B5EF4-FFF2-40B4-BE49-F238E27FC236}">
                <a16:creationId xmlns:a16="http://schemas.microsoft.com/office/drawing/2014/main" id="{F2B5AFD4-A2DE-15C7-94C2-0095B3D07C19}"/>
              </a:ext>
            </a:extLst>
          </p:cNvPr>
          <p:cNvSpPr/>
          <p:nvPr/>
        </p:nvSpPr>
        <p:spPr>
          <a:xfrm>
            <a:off x="5004048" y="0"/>
            <a:ext cx="4139952" cy="5143500"/>
          </a:xfrm>
          <a:prstGeom prst="rect">
            <a:avLst/>
          </a:prstGeom>
          <a:solidFill>
            <a:srgbClr val="6B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Titre 6"/>
          <p:cNvSpPr>
            <a:spLocks noGrp="1"/>
          </p:cNvSpPr>
          <p:nvPr>
            <p:ph type="ctrTitle"/>
          </p:nvPr>
        </p:nvSpPr>
        <p:spPr>
          <a:xfrm>
            <a:off x="179512" y="101079"/>
            <a:ext cx="4608512" cy="958503"/>
          </a:xfrm>
        </p:spPr>
        <p:txBody>
          <a:bodyPr>
            <a:noAutofit/>
          </a:bodyPr>
          <a:lstStyle/>
          <a:p>
            <a:pPr algn="l"/>
            <a:r>
              <a:rPr lang="fr-FR" sz="2400" b="1" dirty="0">
                <a:solidFill>
                  <a:srgbClr val="6BBBAE"/>
                </a:solidFill>
                <a:latin typeface="Helvetica" panose="020B0604020202020204" pitchFamily="34" charset="0"/>
                <a:cs typeface="Helvetica" panose="020B0604020202020204" pitchFamily="34" charset="0"/>
              </a:rPr>
              <a:t>Fiche: Informer et sensibiliser les ME</a:t>
            </a:r>
            <a:endParaRPr lang="fr-CA" sz="2400" b="1" dirty="0">
              <a:solidFill>
                <a:srgbClr val="6BBBAE"/>
              </a:solidFill>
              <a:latin typeface="Helvetica" panose="020B0604020202020204" pitchFamily="34" charset="0"/>
              <a:cs typeface="Helvetica" panose="020B0604020202020204" pitchFamily="34" charset="0"/>
            </a:endParaRPr>
          </a:p>
        </p:txBody>
      </p:sp>
      <p:sp>
        <p:nvSpPr>
          <p:cNvPr id="8" name="Text Placeholder 6">
            <a:extLst>
              <a:ext uri="{FF2B5EF4-FFF2-40B4-BE49-F238E27FC236}">
                <a16:creationId xmlns:a16="http://schemas.microsoft.com/office/drawing/2014/main" id="{54E9E228-B02C-3941-B458-23CB2D67B476}"/>
              </a:ext>
            </a:extLst>
          </p:cNvPr>
          <p:cNvSpPr txBox="1">
            <a:spLocks/>
          </p:cNvSpPr>
          <p:nvPr/>
        </p:nvSpPr>
        <p:spPr>
          <a:xfrm>
            <a:off x="107504" y="1203599"/>
            <a:ext cx="4896544" cy="388843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6BBBAE"/>
              </a:buClr>
              <a:buFont typeface="+mj-lt"/>
              <a:buAutoNum type="arabicPeriod"/>
            </a:pPr>
            <a:r>
              <a:rPr lang="fr-CA" sz="1400" dirty="0">
                <a:latin typeface="Helvetica" panose="020B0604020202020204" pitchFamily="34" charset="0"/>
                <a:cs typeface="Helvetica" panose="020B0604020202020204" pitchFamily="34" charset="0"/>
              </a:rPr>
              <a:t>Pourquoi </a:t>
            </a:r>
            <a:r>
              <a:rPr lang="fr-CA" sz="1400" b="1" dirty="0">
                <a:latin typeface="Helvetica" panose="020B0604020202020204" pitchFamily="34" charset="0"/>
                <a:cs typeface="Helvetica" panose="020B0604020202020204" pitchFamily="34" charset="0"/>
              </a:rPr>
              <a:t>informer et sensibiliser</a:t>
            </a:r>
            <a:r>
              <a:rPr lang="fr-CA" sz="1400" dirty="0">
                <a:latin typeface="Helvetica" panose="020B0604020202020204" pitchFamily="34" charset="0"/>
                <a:cs typeface="Helvetica" panose="020B0604020202020204" pitchFamily="34" charset="0"/>
              </a:rPr>
              <a:t> les </a:t>
            </a:r>
            <a:r>
              <a:rPr lang="fr-CA" sz="1400" b="1" dirty="0">
                <a:solidFill>
                  <a:srgbClr val="6BBBAE"/>
                </a:solidFill>
                <a:latin typeface="Helvetica" panose="020B0604020202020204" pitchFamily="34" charset="0"/>
                <a:cs typeface="Helvetica" panose="020B0604020202020204" pitchFamily="34" charset="0"/>
              </a:rPr>
              <a:t>ME</a:t>
            </a:r>
            <a:r>
              <a:rPr lang="fr-CA" sz="1400" dirty="0">
                <a:latin typeface="Helvetica" panose="020B0604020202020204" pitchFamily="34" charset="0"/>
                <a:cs typeface="Helvetica" panose="020B0604020202020204" pitchFamily="34" charset="0"/>
              </a:rPr>
              <a:t> à propos de l’usage?</a:t>
            </a:r>
          </a:p>
          <a:p>
            <a:pPr>
              <a:buClr>
                <a:srgbClr val="6BBBAE"/>
              </a:buClr>
              <a:buFont typeface="+mj-lt"/>
              <a:buAutoNum type="arabicPeriod"/>
            </a:pPr>
            <a:endParaRPr lang="fr-CA" sz="1400" dirty="0">
              <a:latin typeface="Helvetica" panose="020B0604020202020204" pitchFamily="34" charset="0"/>
              <a:cs typeface="Helvetica" panose="020B0604020202020204" pitchFamily="34" charset="0"/>
            </a:endParaRPr>
          </a:p>
          <a:p>
            <a:pPr>
              <a:buClr>
                <a:srgbClr val="6BBBAE"/>
              </a:buClr>
              <a:buFont typeface="+mj-lt"/>
              <a:buAutoNum type="arabicPeriod"/>
            </a:pPr>
            <a:r>
              <a:rPr lang="fr-CA" sz="1400" dirty="0">
                <a:latin typeface="Helvetica" panose="020B0604020202020204" pitchFamily="34" charset="0"/>
                <a:cs typeface="Helvetica" panose="020B0604020202020204" pitchFamily="34" charset="0"/>
              </a:rPr>
              <a:t>Un peu de théorie</a:t>
            </a:r>
          </a:p>
          <a:p>
            <a:pPr marL="571500" lvl="1" indent="-171450">
              <a:buClr>
                <a:srgbClr val="6BBBAE"/>
              </a:buClr>
              <a:buFont typeface="Arial" panose="020B0604020202020204" pitchFamily="34" charset="0"/>
              <a:buChar char="•"/>
            </a:pPr>
            <a:r>
              <a:rPr lang="fr-CA" sz="1200" dirty="0">
                <a:latin typeface="Helvetica" panose="020B0604020202020204" pitchFamily="34" charset="0"/>
                <a:cs typeface="Helvetica" panose="020B0604020202020204" pitchFamily="34" charset="0"/>
              </a:rPr>
              <a:t>Les difficultés avec l’usage réparties sur un </a:t>
            </a:r>
            <a:r>
              <a:rPr lang="fr-CA" sz="1200" b="1" dirty="0">
                <a:latin typeface="Helvetica" panose="020B0604020202020204" pitchFamily="34" charset="0"/>
                <a:cs typeface="Helvetica" panose="020B0604020202020204" pitchFamily="34" charset="0"/>
              </a:rPr>
              <a:t>continuum</a:t>
            </a:r>
          </a:p>
          <a:p>
            <a:pPr marL="571500" lvl="1" indent="-171450">
              <a:buClr>
                <a:srgbClr val="6BBBAE"/>
              </a:buClr>
              <a:buFont typeface="Arial" panose="020B0604020202020204" pitchFamily="34" charset="0"/>
              <a:buChar char="•"/>
            </a:pPr>
            <a:r>
              <a:rPr lang="fr-CA" sz="1200" dirty="0">
                <a:latin typeface="Helvetica" panose="020B0604020202020204" pitchFamily="34" charset="0"/>
                <a:cs typeface="Helvetica" panose="020B0604020202020204" pitchFamily="34" charset="0"/>
              </a:rPr>
              <a:t>Le </a:t>
            </a:r>
            <a:r>
              <a:rPr lang="fr-CA" sz="1200" b="1" dirty="0">
                <a:latin typeface="Helvetica" panose="020B0604020202020204" pitchFamily="34" charset="0"/>
                <a:cs typeface="Helvetica" panose="020B0604020202020204" pitchFamily="34" charset="0"/>
              </a:rPr>
              <a:t>cycle</a:t>
            </a:r>
            <a:r>
              <a:rPr lang="fr-CA" sz="1200" dirty="0">
                <a:latin typeface="Helvetica" panose="020B0604020202020204" pitchFamily="34" charset="0"/>
                <a:cs typeface="Helvetica" panose="020B0604020202020204" pitchFamily="34" charset="0"/>
              </a:rPr>
              <a:t> de l’assuétude</a:t>
            </a:r>
          </a:p>
          <a:p>
            <a:pPr marL="571500" lvl="1" indent="-171450">
              <a:buClr>
                <a:srgbClr val="6BBBAE"/>
              </a:buClr>
              <a:buFont typeface="Arial" panose="020B0604020202020204" pitchFamily="34" charset="0"/>
              <a:buChar char="•"/>
            </a:pPr>
            <a:r>
              <a:rPr lang="fr-CA" sz="1200" dirty="0">
                <a:latin typeface="Helvetica" panose="020B0604020202020204" pitchFamily="34" charset="0"/>
                <a:cs typeface="Helvetica" panose="020B0604020202020204" pitchFamily="34" charset="0"/>
              </a:rPr>
              <a:t>Les </a:t>
            </a:r>
            <a:r>
              <a:rPr lang="fr-CA" sz="1200" b="1" dirty="0">
                <a:latin typeface="Helvetica" panose="020B0604020202020204" pitchFamily="34" charset="0"/>
                <a:cs typeface="Helvetica" panose="020B0604020202020204" pitchFamily="34" charset="0"/>
              </a:rPr>
              <a:t>besoins </a:t>
            </a:r>
            <a:r>
              <a:rPr lang="fr-CA" sz="1200" dirty="0">
                <a:latin typeface="Helvetica" panose="020B0604020202020204" pitchFamily="34" charset="0"/>
                <a:cs typeface="Helvetica" panose="020B0604020202020204" pitchFamily="34" charset="0"/>
              </a:rPr>
              <a:t>comblés par </a:t>
            </a:r>
            <a:r>
              <a:rPr lang="fr-CA" sz="1200" b="1" dirty="0">
                <a:latin typeface="Helvetica" panose="020B0604020202020204" pitchFamily="34" charset="0"/>
                <a:cs typeface="Helvetica" panose="020B0604020202020204" pitchFamily="34" charset="0"/>
              </a:rPr>
              <a:t>l’usage</a:t>
            </a:r>
          </a:p>
          <a:p>
            <a:pPr marL="571500" lvl="1" indent="-171450">
              <a:buClr>
                <a:srgbClr val="6BBBAE"/>
              </a:buClr>
              <a:buFont typeface="Arial" panose="020B0604020202020204" pitchFamily="34" charset="0"/>
              <a:buChar char="•"/>
            </a:pPr>
            <a:r>
              <a:rPr lang="fr-CA" sz="1200" dirty="0">
                <a:latin typeface="Helvetica" panose="020B0604020202020204" pitchFamily="34" charset="0"/>
                <a:cs typeface="Helvetica" panose="020B0604020202020204" pitchFamily="34" charset="0"/>
              </a:rPr>
              <a:t>L’usage comme </a:t>
            </a:r>
            <a:r>
              <a:rPr lang="fr-CA" sz="1200" b="1" dirty="0">
                <a:latin typeface="Helvetica" panose="020B0604020202020204" pitchFamily="34" charset="0"/>
                <a:cs typeface="Helvetica" panose="020B0604020202020204" pitchFamily="34" charset="0"/>
              </a:rPr>
              <a:t>stratégie d’adaptation </a:t>
            </a:r>
            <a:r>
              <a:rPr lang="fr-CA" sz="1200" dirty="0">
                <a:latin typeface="Helvetica" panose="020B0604020202020204" pitchFamily="34" charset="0"/>
                <a:cs typeface="Helvetica" panose="020B0604020202020204" pitchFamily="34" charset="0"/>
              </a:rPr>
              <a:t>priorisée </a:t>
            </a:r>
          </a:p>
          <a:p>
            <a:pPr lvl="1"/>
            <a:endParaRPr lang="fr-CA" sz="1400" dirty="0">
              <a:latin typeface="Helvetica" panose="020B0604020202020204" pitchFamily="34" charset="0"/>
              <a:cs typeface="Helvetica" panose="020B0604020202020204" pitchFamily="34" charset="0"/>
            </a:endParaRPr>
          </a:p>
          <a:p>
            <a:pPr>
              <a:buClr>
                <a:srgbClr val="6BBBAE"/>
              </a:buClr>
              <a:buFont typeface="+mj-lt"/>
              <a:buAutoNum type="arabicPeriod"/>
            </a:pPr>
            <a:r>
              <a:rPr lang="fr-CA" sz="1400" dirty="0">
                <a:latin typeface="Helvetica" panose="020B0604020202020204" pitchFamily="34" charset="0"/>
                <a:cs typeface="Helvetica" panose="020B0604020202020204" pitchFamily="34" charset="0"/>
              </a:rPr>
              <a:t>Dans l’intervention</a:t>
            </a:r>
          </a:p>
          <a:p>
            <a:pPr marL="571500" lvl="1" indent="-171450">
              <a:buClr>
                <a:srgbClr val="6BBBAE"/>
              </a:buClr>
              <a:buFont typeface="Arial" panose="020B0604020202020204" pitchFamily="34" charset="0"/>
              <a:buChar char="•"/>
            </a:pPr>
            <a:r>
              <a:rPr lang="fr-CA" sz="1200" dirty="0">
                <a:latin typeface="Helvetica" panose="020B0604020202020204" pitchFamily="34" charset="0"/>
                <a:cs typeface="Helvetica" panose="020B0604020202020204" pitchFamily="34" charset="0"/>
              </a:rPr>
              <a:t>Expliquez l’usage</a:t>
            </a:r>
          </a:p>
          <a:p>
            <a:pPr marL="571500" lvl="1" indent="-171450">
              <a:buClr>
                <a:srgbClr val="6BBBAE"/>
              </a:buClr>
              <a:buFont typeface="Arial" panose="020B0604020202020204" pitchFamily="34" charset="0"/>
              <a:buChar char="•"/>
            </a:pPr>
            <a:r>
              <a:rPr lang="fr-CA" sz="1200" dirty="0">
                <a:latin typeface="Helvetica" panose="020B0604020202020204" pitchFamily="34" charset="0"/>
                <a:cs typeface="Helvetica" panose="020B0604020202020204" pitchFamily="34" charset="0"/>
              </a:rPr>
              <a:t>Idées de sujets à aborder avec les </a:t>
            </a:r>
            <a:r>
              <a:rPr lang="fr-CA" sz="1200" b="1" dirty="0">
                <a:solidFill>
                  <a:srgbClr val="6BBBAE"/>
                </a:solidFill>
                <a:latin typeface="Helvetica" panose="020B0604020202020204" pitchFamily="34" charset="0"/>
                <a:cs typeface="Helvetica" panose="020B0604020202020204" pitchFamily="34" charset="0"/>
              </a:rPr>
              <a:t>ME</a:t>
            </a:r>
          </a:p>
          <a:p>
            <a:pPr marL="571500" lvl="1" indent="-171450">
              <a:buClr>
                <a:srgbClr val="6BBBAE"/>
              </a:buClr>
              <a:buFont typeface="Arial" panose="020B0604020202020204" pitchFamily="34" charset="0"/>
              <a:buChar char="•"/>
            </a:pPr>
            <a:r>
              <a:rPr lang="fr-CA" sz="1200" dirty="0">
                <a:latin typeface="Helvetica" panose="020B0604020202020204" pitchFamily="34" charset="0"/>
                <a:cs typeface="Helvetica" panose="020B0604020202020204" pitchFamily="34" charset="0"/>
              </a:rPr>
              <a:t>Expliquez le processus de rétablissement</a:t>
            </a:r>
          </a:p>
          <a:p>
            <a:pPr marL="571500" lvl="1" indent="-171450">
              <a:buClr>
                <a:srgbClr val="6BBBAE"/>
              </a:buClr>
              <a:buFont typeface="Arial" panose="020B0604020202020204" pitchFamily="34" charset="0"/>
              <a:buChar char="•"/>
            </a:pPr>
            <a:r>
              <a:rPr lang="fr-CA" sz="1200" dirty="0">
                <a:latin typeface="Helvetica" panose="020B0604020202020204" pitchFamily="34" charset="0"/>
                <a:cs typeface="Helvetica" panose="020B0604020202020204" pitchFamily="34" charset="0"/>
              </a:rPr>
              <a:t>Motivation au changement</a:t>
            </a:r>
          </a:p>
          <a:p>
            <a:pPr marL="571500" lvl="1" indent="-171450">
              <a:buClr>
                <a:srgbClr val="6BBBAE"/>
              </a:buClr>
              <a:buFont typeface="Arial" panose="020B0604020202020204" pitchFamily="34" charset="0"/>
              <a:buChar char="•"/>
            </a:pPr>
            <a:r>
              <a:rPr lang="fr-CA" sz="1200" dirty="0">
                <a:latin typeface="Helvetica" panose="020B0604020202020204" pitchFamily="34" charset="0"/>
                <a:cs typeface="Helvetica" panose="020B0604020202020204" pitchFamily="34" charset="0"/>
              </a:rPr>
              <a:t>Normalisez les chutes et rechutes</a:t>
            </a:r>
          </a:p>
        </p:txBody>
      </p:sp>
      <p:pic>
        <p:nvPicPr>
          <p:cNvPr id="5" name="Image 4">
            <a:extLst>
              <a:ext uri="{FF2B5EF4-FFF2-40B4-BE49-F238E27FC236}">
                <a16:creationId xmlns:a16="http://schemas.microsoft.com/office/drawing/2014/main" id="{306A356E-5AA5-9A5C-BAF0-AD942555112E}"/>
              </a:ext>
            </a:extLst>
          </p:cNvPr>
          <p:cNvPicPr>
            <a:picLocks noChangeAspect="1"/>
          </p:cNvPicPr>
          <p:nvPr/>
        </p:nvPicPr>
        <p:blipFill>
          <a:blip r:embed="rId6"/>
          <a:stretch>
            <a:fillRect/>
          </a:stretch>
        </p:blipFill>
        <p:spPr>
          <a:xfrm>
            <a:off x="5054368" y="33750"/>
            <a:ext cx="4054136" cy="5076000"/>
          </a:xfrm>
          <a:prstGeom prst="rect">
            <a:avLst/>
          </a:prstGeom>
        </p:spPr>
      </p:pic>
      <p:sp>
        <p:nvSpPr>
          <p:cNvPr id="3" name="Espace réservé du pied de page 2">
            <a:extLst>
              <a:ext uri="{FF2B5EF4-FFF2-40B4-BE49-F238E27FC236}">
                <a16:creationId xmlns:a16="http://schemas.microsoft.com/office/drawing/2014/main" id="{85D0B9FE-D537-4508-9658-A8EEEED0B0EF}"/>
              </a:ext>
            </a:extLst>
          </p:cNvPr>
          <p:cNvSpPr>
            <a:spLocks noGrp="1"/>
          </p:cNvSpPr>
          <p:nvPr>
            <p:ph type="ftr" sz="quarter" idx="11"/>
          </p:nvPr>
        </p:nvSpPr>
        <p:spPr/>
        <p:txBody>
          <a:bodyPr/>
          <a:lstStyle/>
          <a:p>
            <a:fld id="{EF9B1E8D-E2BE-421C-B045-964CA26024FF}" type="slidenum">
              <a:rPr lang="fr-CA" smtClean="0"/>
              <a:t>10</a:t>
            </a:fld>
            <a:endParaRPr lang="fr-CA" dirty="0"/>
          </a:p>
        </p:txBody>
      </p:sp>
    </p:spTree>
    <p:extLst>
      <p:ext uri="{BB962C8B-B14F-4D97-AF65-F5344CB8AC3E}">
        <p14:creationId xmlns:p14="http://schemas.microsoft.com/office/powerpoint/2010/main" val="4274368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Graphique 9">
            <a:extLst>
              <a:ext uri="{FF2B5EF4-FFF2-40B4-BE49-F238E27FC236}">
                <a16:creationId xmlns:a16="http://schemas.microsoft.com/office/drawing/2014/main" id="{055381D8-B852-C065-A21E-BC2CB11BDBF7}"/>
              </a:ext>
            </a:extLst>
          </p:cNvPr>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107504" y="101079"/>
            <a:ext cx="4802848" cy="936104"/>
          </a:xfrm>
          <a:prstGeom prst="rect">
            <a:avLst/>
          </a:prstGeom>
        </p:spPr>
      </p:pic>
      <p:sp>
        <p:nvSpPr>
          <p:cNvPr id="4" name="Rectangle 3">
            <a:extLst>
              <a:ext uri="{FF2B5EF4-FFF2-40B4-BE49-F238E27FC236}">
                <a16:creationId xmlns:a16="http://schemas.microsoft.com/office/drawing/2014/main" id="{F2B5AFD4-A2DE-15C7-94C2-0095B3D07C19}"/>
              </a:ext>
            </a:extLst>
          </p:cNvPr>
          <p:cNvSpPr/>
          <p:nvPr/>
        </p:nvSpPr>
        <p:spPr>
          <a:xfrm>
            <a:off x="5004048" y="0"/>
            <a:ext cx="4139952" cy="5143500"/>
          </a:xfrm>
          <a:prstGeom prst="rect">
            <a:avLst/>
          </a:prstGeom>
          <a:solidFill>
            <a:srgbClr val="6B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Titre 6"/>
          <p:cNvSpPr>
            <a:spLocks noGrp="1"/>
          </p:cNvSpPr>
          <p:nvPr>
            <p:ph type="ctrTitle"/>
          </p:nvPr>
        </p:nvSpPr>
        <p:spPr>
          <a:xfrm>
            <a:off x="201200" y="0"/>
            <a:ext cx="4802848" cy="1102519"/>
          </a:xfrm>
        </p:spPr>
        <p:txBody>
          <a:bodyPr>
            <a:noAutofit/>
          </a:bodyPr>
          <a:lstStyle/>
          <a:p>
            <a:pPr algn="l"/>
            <a:r>
              <a:rPr lang="fr-FR" sz="2400" b="1" dirty="0">
                <a:solidFill>
                  <a:srgbClr val="6BBBAE"/>
                </a:solidFill>
                <a:latin typeface="Helvetica" panose="020B0604020202020204" pitchFamily="34" charset="0"/>
                <a:cs typeface="Helvetica" panose="020B0604020202020204" pitchFamily="34" charset="0"/>
              </a:rPr>
              <a:t>Fiche: Favoriser le mieux-être personnel des ME</a:t>
            </a:r>
            <a:endParaRPr lang="fr-CA" sz="2400" b="1" dirty="0">
              <a:solidFill>
                <a:srgbClr val="6BBBAE"/>
              </a:solidFill>
              <a:latin typeface="Helvetica" panose="020B0604020202020204" pitchFamily="34" charset="0"/>
              <a:cs typeface="Helvetica" panose="020B0604020202020204" pitchFamily="34" charset="0"/>
            </a:endParaRPr>
          </a:p>
        </p:txBody>
      </p:sp>
      <p:sp>
        <p:nvSpPr>
          <p:cNvPr id="8" name="Text Placeholder 6">
            <a:extLst>
              <a:ext uri="{FF2B5EF4-FFF2-40B4-BE49-F238E27FC236}">
                <a16:creationId xmlns:a16="http://schemas.microsoft.com/office/drawing/2014/main" id="{54E9E228-B02C-3941-B458-23CB2D67B476}"/>
              </a:ext>
            </a:extLst>
          </p:cNvPr>
          <p:cNvSpPr txBox="1">
            <a:spLocks/>
          </p:cNvSpPr>
          <p:nvPr/>
        </p:nvSpPr>
        <p:spPr>
          <a:xfrm>
            <a:off x="107504" y="1203599"/>
            <a:ext cx="4896544" cy="388843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6BBBAE"/>
              </a:buClr>
              <a:buFont typeface="+mj-lt"/>
              <a:buAutoNum type="arabicPeriod"/>
            </a:pPr>
            <a:r>
              <a:rPr lang="fr-FR" sz="1400" dirty="0">
                <a:latin typeface="Helvetica" panose="020B0604020202020204" pitchFamily="34" charset="0"/>
                <a:cs typeface="Helvetica" panose="020B0604020202020204" pitchFamily="34" charset="0"/>
              </a:rPr>
              <a:t>Pourquoi encourager les </a:t>
            </a:r>
            <a:r>
              <a:rPr lang="fr-FR" sz="1400" b="1" dirty="0">
                <a:solidFill>
                  <a:srgbClr val="6BBBAE"/>
                </a:solidFill>
                <a:latin typeface="Helvetica" panose="020B0604020202020204" pitchFamily="34" charset="0"/>
                <a:cs typeface="Helvetica" panose="020B0604020202020204" pitchFamily="34" charset="0"/>
              </a:rPr>
              <a:t>ME</a:t>
            </a:r>
            <a:r>
              <a:rPr lang="fr-FR" sz="1400" dirty="0">
                <a:latin typeface="Helvetica" panose="020B0604020202020204" pitchFamily="34" charset="0"/>
                <a:cs typeface="Helvetica" panose="020B0604020202020204" pitchFamily="34" charset="0"/>
              </a:rPr>
              <a:t> à </a:t>
            </a:r>
            <a:r>
              <a:rPr lang="fr-FR" sz="1400" b="1" dirty="0">
                <a:latin typeface="Helvetica" panose="020B0604020202020204" pitchFamily="34" charset="0"/>
                <a:cs typeface="Helvetica" panose="020B0604020202020204" pitchFamily="34" charset="0"/>
              </a:rPr>
              <a:t>prendre soin d’eux</a:t>
            </a:r>
            <a:r>
              <a:rPr lang="fr-FR" sz="1400" dirty="0">
                <a:latin typeface="Helvetica" panose="020B0604020202020204" pitchFamily="34" charset="0"/>
                <a:cs typeface="Helvetica" panose="020B0604020202020204" pitchFamily="34" charset="0"/>
              </a:rPr>
              <a:t>?</a:t>
            </a:r>
          </a:p>
          <a:p>
            <a:pPr>
              <a:buClr>
                <a:srgbClr val="6BBBAE"/>
              </a:buClr>
              <a:buFont typeface="+mj-lt"/>
              <a:buAutoNum type="arabicPeriod"/>
            </a:pPr>
            <a:endParaRPr lang="fr-FR" sz="1400" dirty="0">
              <a:latin typeface="Helvetica" panose="020B0604020202020204" pitchFamily="34" charset="0"/>
              <a:cs typeface="Helvetica" panose="020B0604020202020204" pitchFamily="34" charset="0"/>
            </a:endParaRPr>
          </a:p>
          <a:p>
            <a:pPr>
              <a:buClr>
                <a:srgbClr val="6BBBAE"/>
              </a:buClr>
              <a:buFont typeface="+mj-lt"/>
              <a:buAutoNum type="arabicPeriod"/>
            </a:pPr>
            <a:r>
              <a:rPr lang="fr-FR" sz="1400" dirty="0">
                <a:latin typeface="Helvetica" panose="020B0604020202020204" pitchFamily="34" charset="0"/>
                <a:cs typeface="Helvetica" panose="020B0604020202020204" pitchFamily="34" charset="0"/>
              </a:rPr>
              <a:t>Un peu de théorie</a:t>
            </a:r>
          </a:p>
          <a:p>
            <a:pPr lvl="1">
              <a:buClr>
                <a:srgbClr val="6BBBAE"/>
              </a:buClr>
              <a:buFont typeface="Arial" panose="020B0604020202020204" pitchFamily="34" charset="0"/>
              <a:buChar char="•"/>
            </a:pPr>
            <a:r>
              <a:rPr lang="fr-FR" sz="1200" dirty="0">
                <a:latin typeface="Helvetica" panose="020B0604020202020204" pitchFamily="34" charset="0"/>
                <a:cs typeface="Helvetica" panose="020B0604020202020204" pitchFamily="34" charset="0"/>
              </a:rPr>
              <a:t>Un modèle </a:t>
            </a:r>
            <a:r>
              <a:rPr lang="fr-FR" sz="1200" b="1" dirty="0">
                <a:latin typeface="Helvetica" panose="020B0604020202020204" pitchFamily="34" charset="0"/>
                <a:cs typeface="Helvetica" panose="020B0604020202020204" pitchFamily="34" charset="0"/>
              </a:rPr>
              <a:t>multifactoriel</a:t>
            </a:r>
          </a:p>
          <a:p>
            <a:pPr marL="971550" lvl="2" indent="-171450">
              <a:buClr>
                <a:srgbClr val="6BBBAE"/>
              </a:buClr>
            </a:pPr>
            <a:r>
              <a:rPr lang="fr-FR" sz="1050" dirty="0">
                <a:latin typeface="Helvetica" panose="020B0604020202020204" pitchFamily="34" charset="0"/>
                <a:cs typeface="Helvetica" panose="020B0604020202020204" pitchFamily="34" charset="0"/>
              </a:rPr>
              <a:t>Stress-tensions-adaptations-soutien </a:t>
            </a:r>
          </a:p>
          <a:p>
            <a:pPr lvl="1">
              <a:buClr>
                <a:srgbClr val="6BBBAE"/>
              </a:buClr>
              <a:buFont typeface="Arial" panose="020B0604020202020204" pitchFamily="34" charset="0"/>
              <a:buChar char="•"/>
            </a:pPr>
            <a:r>
              <a:rPr lang="fr-FR" sz="1200" dirty="0">
                <a:latin typeface="Helvetica" panose="020B0604020202020204" pitchFamily="34" charset="0"/>
                <a:cs typeface="Helvetica" panose="020B0604020202020204" pitchFamily="34" charset="0"/>
              </a:rPr>
              <a:t>Le </a:t>
            </a:r>
            <a:r>
              <a:rPr lang="fr-FR" sz="1200" b="1" dirty="0">
                <a:latin typeface="Helvetica" panose="020B0604020202020204" pitchFamily="34" charset="0"/>
                <a:cs typeface="Helvetica" panose="020B0604020202020204" pitchFamily="34" charset="0"/>
              </a:rPr>
              <a:t>dilemme</a:t>
            </a:r>
            <a:r>
              <a:rPr lang="fr-FR" sz="1200" dirty="0">
                <a:latin typeface="Helvetica" panose="020B0604020202020204" pitchFamily="34" charset="0"/>
                <a:cs typeface="Helvetica" panose="020B0604020202020204" pitchFamily="34" charset="0"/>
              </a:rPr>
              <a:t> des </a:t>
            </a:r>
            <a:r>
              <a:rPr lang="fr-FR" sz="1200" b="1" dirty="0">
                <a:solidFill>
                  <a:srgbClr val="6BBBAE"/>
                </a:solidFill>
                <a:latin typeface="Helvetica" panose="020B0604020202020204" pitchFamily="34" charset="0"/>
                <a:cs typeface="Helvetica" panose="020B0604020202020204" pitchFamily="34" charset="0"/>
              </a:rPr>
              <a:t>ME </a:t>
            </a:r>
            <a:r>
              <a:rPr lang="fr-FR" sz="1200" dirty="0">
                <a:latin typeface="Helvetica" panose="020B0604020202020204" pitchFamily="34" charset="0"/>
                <a:cs typeface="Helvetica" panose="020B0604020202020204" pitchFamily="34" charset="0"/>
              </a:rPr>
              <a:t>à </a:t>
            </a:r>
            <a:r>
              <a:rPr lang="fr-FR" sz="1200" b="1" dirty="0">
                <a:latin typeface="Helvetica" panose="020B0604020202020204" pitchFamily="34" charset="0"/>
                <a:cs typeface="Helvetica" panose="020B0604020202020204" pitchFamily="34" charset="0"/>
              </a:rPr>
              <a:t>demander</a:t>
            </a:r>
            <a:r>
              <a:rPr lang="fr-FR" sz="1200" dirty="0">
                <a:latin typeface="Helvetica" panose="020B0604020202020204" pitchFamily="34" charset="0"/>
                <a:cs typeface="Helvetica" panose="020B0604020202020204" pitchFamily="34" charset="0"/>
              </a:rPr>
              <a:t> de l’aide </a:t>
            </a:r>
            <a:r>
              <a:rPr lang="fr-FR" sz="1200" b="1" dirty="0">
                <a:latin typeface="Helvetica" panose="020B0604020202020204" pitchFamily="34" charset="0"/>
                <a:cs typeface="Helvetica" panose="020B0604020202020204" pitchFamily="34" charset="0"/>
              </a:rPr>
              <a:t>pour eux</a:t>
            </a:r>
          </a:p>
          <a:p>
            <a:pPr>
              <a:buClr>
                <a:srgbClr val="6BBBAE"/>
              </a:buClr>
              <a:buFont typeface="+mj-lt"/>
              <a:buAutoNum type="arabicPeriod"/>
            </a:pPr>
            <a:endParaRPr lang="fr-FR" sz="1400" dirty="0">
              <a:latin typeface="Helvetica" panose="020B0604020202020204" pitchFamily="34" charset="0"/>
              <a:cs typeface="Helvetica" panose="020B0604020202020204" pitchFamily="34" charset="0"/>
            </a:endParaRPr>
          </a:p>
          <a:p>
            <a:pPr>
              <a:buClr>
                <a:srgbClr val="6BBBAE"/>
              </a:buClr>
              <a:buFont typeface="+mj-lt"/>
              <a:buAutoNum type="arabicPeriod"/>
            </a:pPr>
            <a:r>
              <a:rPr lang="fr-FR" sz="1400" dirty="0">
                <a:latin typeface="Helvetica" panose="020B0604020202020204" pitchFamily="34" charset="0"/>
                <a:cs typeface="Helvetica" panose="020B0604020202020204" pitchFamily="34" charset="0"/>
              </a:rPr>
              <a:t>Dans l’intervention</a:t>
            </a:r>
          </a:p>
          <a:p>
            <a:pPr lvl="1">
              <a:buClr>
                <a:srgbClr val="6BBBAE"/>
              </a:buClr>
              <a:buFont typeface="Arial" panose="020B0604020202020204" pitchFamily="34" charset="0"/>
              <a:buChar char="•"/>
            </a:pPr>
            <a:r>
              <a:rPr lang="fr-FR" sz="1200" dirty="0">
                <a:latin typeface="Helvetica" panose="020B0604020202020204" pitchFamily="34" charset="0"/>
                <a:cs typeface="Helvetica" panose="020B0604020202020204" pitchFamily="34" charset="0"/>
              </a:rPr>
              <a:t>Favoriser le bien-être personnel des </a:t>
            </a:r>
            <a:r>
              <a:rPr lang="fr-FR" sz="1200" b="1" dirty="0">
                <a:solidFill>
                  <a:srgbClr val="6BBBAE"/>
                </a:solidFill>
                <a:latin typeface="Helvetica" panose="020B0604020202020204" pitchFamily="34" charset="0"/>
                <a:cs typeface="Helvetica" panose="020B0604020202020204" pitchFamily="34" charset="0"/>
              </a:rPr>
              <a:t>ME</a:t>
            </a:r>
          </a:p>
          <a:p>
            <a:pPr lvl="1">
              <a:buClr>
                <a:srgbClr val="6BBBAE"/>
              </a:buClr>
              <a:buFont typeface="Arial" panose="020B0604020202020204" pitchFamily="34" charset="0"/>
              <a:buChar char="•"/>
            </a:pPr>
            <a:r>
              <a:rPr lang="fr-FR" sz="1200" dirty="0">
                <a:latin typeface="Helvetica" panose="020B0604020202020204" pitchFamily="34" charset="0"/>
                <a:cs typeface="Helvetica" panose="020B0604020202020204" pitchFamily="34" charset="0"/>
              </a:rPr>
              <a:t>Effets positifs de prendre soin de soi sur les sphères de vie du ME</a:t>
            </a:r>
          </a:p>
          <a:p>
            <a:pPr lvl="1">
              <a:buClr>
                <a:srgbClr val="6BBBAE"/>
              </a:buClr>
              <a:buFont typeface="Arial" panose="020B0604020202020204" pitchFamily="34" charset="0"/>
              <a:buChar char="•"/>
            </a:pPr>
            <a:r>
              <a:rPr lang="fr-FR" sz="1200" dirty="0">
                <a:latin typeface="Helvetica" panose="020B0604020202020204" pitchFamily="34" charset="0"/>
                <a:cs typeface="Helvetica" panose="020B0604020202020204" pitchFamily="34" charset="0"/>
              </a:rPr>
              <a:t>Développer le réseau de soutien des </a:t>
            </a:r>
            <a:r>
              <a:rPr lang="fr-FR" sz="1200" b="1" dirty="0">
                <a:solidFill>
                  <a:srgbClr val="6BBBAE"/>
                </a:solidFill>
                <a:latin typeface="Helvetica" panose="020B0604020202020204" pitchFamily="34" charset="0"/>
                <a:cs typeface="Helvetica" panose="020B0604020202020204" pitchFamily="34" charset="0"/>
              </a:rPr>
              <a:t>ME</a:t>
            </a:r>
          </a:p>
        </p:txBody>
      </p:sp>
      <p:pic>
        <p:nvPicPr>
          <p:cNvPr id="9" name="Image 8">
            <a:extLst>
              <a:ext uri="{FF2B5EF4-FFF2-40B4-BE49-F238E27FC236}">
                <a16:creationId xmlns:a16="http://schemas.microsoft.com/office/drawing/2014/main" id="{30644A48-6AB2-7187-B42A-60F829896E71}"/>
              </a:ext>
            </a:extLst>
          </p:cNvPr>
          <p:cNvPicPr>
            <a:picLocks noChangeAspect="1"/>
          </p:cNvPicPr>
          <p:nvPr/>
        </p:nvPicPr>
        <p:blipFill>
          <a:blip r:embed="rId6"/>
          <a:stretch>
            <a:fillRect/>
          </a:stretch>
        </p:blipFill>
        <p:spPr>
          <a:xfrm>
            <a:off x="5040504" y="84832"/>
            <a:ext cx="4068000" cy="5007198"/>
          </a:xfrm>
          <a:prstGeom prst="rect">
            <a:avLst/>
          </a:prstGeom>
        </p:spPr>
      </p:pic>
      <p:sp>
        <p:nvSpPr>
          <p:cNvPr id="3" name="Espace réservé du pied de page 2">
            <a:extLst>
              <a:ext uri="{FF2B5EF4-FFF2-40B4-BE49-F238E27FC236}">
                <a16:creationId xmlns:a16="http://schemas.microsoft.com/office/drawing/2014/main" id="{6B7F4A0F-80E7-4831-911F-D74E6407B10C}"/>
              </a:ext>
            </a:extLst>
          </p:cNvPr>
          <p:cNvSpPr>
            <a:spLocks noGrp="1"/>
          </p:cNvSpPr>
          <p:nvPr>
            <p:ph type="ftr" sz="quarter" idx="11"/>
          </p:nvPr>
        </p:nvSpPr>
        <p:spPr/>
        <p:txBody>
          <a:bodyPr/>
          <a:lstStyle/>
          <a:p>
            <a:fld id="{2AA1D014-9056-4E91-A47E-AE252C10641C}" type="slidenum">
              <a:rPr lang="fr-CA" smtClean="0"/>
              <a:t>11</a:t>
            </a:fld>
            <a:endParaRPr lang="fr-CA" dirty="0"/>
          </a:p>
        </p:txBody>
      </p:sp>
    </p:spTree>
    <p:extLst>
      <p:ext uri="{BB962C8B-B14F-4D97-AF65-F5344CB8AC3E}">
        <p14:creationId xmlns:p14="http://schemas.microsoft.com/office/powerpoint/2010/main" val="2806506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EAD67407-AB3F-119D-C0EB-B1D801BF62D1}"/>
              </a:ext>
            </a:extLst>
          </p:cNvPr>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107504" y="101079"/>
            <a:ext cx="4802848" cy="936104"/>
          </a:xfrm>
          <a:prstGeom prst="rect">
            <a:avLst/>
          </a:prstGeom>
        </p:spPr>
      </p:pic>
      <p:sp>
        <p:nvSpPr>
          <p:cNvPr id="4" name="Rectangle 3">
            <a:extLst>
              <a:ext uri="{FF2B5EF4-FFF2-40B4-BE49-F238E27FC236}">
                <a16:creationId xmlns:a16="http://schemas.microsoft.com/office/drawing/2014/main" id="{F2B5AFD4-A2DE-15C7-94C2-0095B3D07C19}"/>
              </a:ext>
            </a:extLst>
          </p:cNvPr>
          <p:cNvSpPr/>
          <p:nvPr/>
        </p:nvSpPr>
        <p:spPr>
          <a:xfrm>
            <a:off x="5004048" y="0"/>
            <a:ext cx="4139952" cy="5143500"/>
          </a:xfrm>
          <a:prstGeom prst="rect">
            <a:avLst/>
          </a:prstGeom>
          <a:solidFill>
            <a:srgbClr val="6B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Titre 6"/>
          <p:cNvSpPr>
            <a:spLocks noGrp="1"/>
          </p:cNvSpPr>
          <p:nvPr>
            <p:ph type="ctrTitle"/>
          </p:nvPr>
        </p:nvSpPr>
        <p:spPr>
          <a:xfrm>
            <a:off x="107504" y="0"/>
            <a:ext cx="4896544" cy="1102519"/>
          </a:xfrm>
        </p:spPr>
        <p:txBody>
          <a:bodyPr>
            <a:noAutofit/>
          </a:bodyPr>
          <a:lstStyle/>
          <a:p>
            <a:pPr algn="l"/>
            <a:r>
              <a:rPr lang="fr-FR" sz="2400" b="1" dirty="0">
                <a:solidFill>
                  <a:srgbClr val="6BBBAE"/>
                </a:solidFill>
                <a:latin typeface="Helvetica" panose="020B0604020202020204" pitchFamily="34" charset="0"/>
                <a:cs typeface="Helvetica" panose="020B0604020202020204" pitchFamily="34" charset="0"/>
              </a:rPr>
              <a:t>Fiche: Favoriser le mieux-être conjugal ou familial des ME</a:t>
            </a:r>
            <a:endParaRPr lang="fr-CA" sz="2400" b="1" dirty="0">
              <a:solidFill>
                <a:srgbClr val="6BBBAE"/>
              </a:solidFill>
              <a:latin typeface="Helvetica" panose="020B0604020202020204" pitchFamily="34" charset="0"/>
              <a:cs typeface="Helvetica" panose="020B0604020202020204" pitchFamily="34" charset="0"/>
            </a:endParaRPr>
          </a:p>
        </p:txBody>
      </p:sp>
      <p:sp>
        <p:nvSpPr>
          <p:cNvPr id="8" name="Text Placeholder 6">
            <a:extLst>
              <a:ext uri="{FF2B5EF4-FFF2-40B4-BE49-F238E27FC236}">
                <a16:creationId xmlns:a16="http://schemas.microsoft.com/office/drawing/2014/main" id="{54E9E228-B02C-3941-B458-23CB2D67B476}"/>
              </a:ext>
            </a:extLst>
          </p:cNvPr>
          <p:cNvSpPr txBox="1">
            <a:spLocks/>
          </p:cNvSpPr>
          <p:nvPr/>
        </p:nvSpPr>
        <p:spPr>
          <a:xfrm>
            <a:off x="107504" y="1203599"/>
            <a:ext cx="4896544" cy="388843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6BBBAE"/>
              </a:buClr>
              <a:buFont typeface="+mj-lt"/>
              <a:buAutoNum type="arabicPeriod"/>
            </a:pPr>
            <a:r>
              <a:rPr lang="fr-FR" sz="1400" dirty="0">
                <a:latin typeface="Helvetica" panose="020B0604020202020204" pitchFamily="34" charset="0"/>
                <a:cs typeface="Helvetica" panose="020B0604020202020204" pitchFamily="34" charset="0"/>
              </a:rPr>
              <a:t>Pourquoi encourager les </a:t>
            </a:r>
            <a:r>
              <a:rPr lang="fr-FR" sz="1400" b="1" dirty="0">
                <a:solidFill>
                  <a:srgbClr val="6BBBAE"/>
                </a:solidFill>
                <a:latin typeface="Helvetica" panose="020B0604020202020204" pitchFamily="34" charset="0"/>
                <a:cs typeface="Helvetica" panose="020B0604020202020204" pitchFamily="34" charset="0"/>
              </a:rPr>
              <a:t>ME</a:t>
            </a:r>
            <a:r>
              <a:rPr lang="fr-FR" sz="1400" dirty="0">
                <a:latin typeface="Helvetica" panose="020B0604020202020204" pitchFamily="34" charset="0"/>
                <a:cs typeface="Helvetica" panose="020B0604020202020204" pitchFamily="34" charset="0"/>
              </a:rPr>
              <a:t> à </a:t>
            </a:r>
            <a:r>
              <a:rPr lang="fr-FR" sz="1400" b="1" dirty="0">
                <a:latin typeface="Helvetica" panose="020B0604020202020204" pitchFamily="34" charset="0"/>
                <a:cs typeface="Helvetica" panose="020B0604020202020204" pitchFamily="34" charset="0"/>
              </a:rPr>
              <a:t>prendre soin de leur couple ou de leur famille</a:t>
            </a:r>
            <a:r>
              <a:rPr lang="fr-FR" sz="1400" dirty="0">
                <a:latin typeface="Helvetica" panose="020B0604020202020204" pitchFamily="34" charset="0"/>
                <a:cs typeface="Helvetica" panose="020B0604020202020204" pitchFamily="34" charset="0"/>
              </a:rPr>
              <a:t>?</a:t>
            </a:r>
          </a:p>
          <a:p>
            <a:pPr>
              <a:buClr>
                <a:srgbClr val="6BBBAE"/>
              </a:buClr>
              <a:buFont typeface="+mj-lt"/>
              <a:buAutoNum type="arabicPeriod"/>
            </a:pPr>
            <a:endParaRPr lang="fr-FR" sz="1400" dirty="0">
              <a:latin typeface="Helvetica" panose="020B0604020202020204" pitchFamily="34" charset="0"/>
              <a:cs typeface="Helvetica" panose="020B0604020202020204" pitchFamily="34" charset="0"/>
            </a:endParaRPr>
          </a:p>
          <a:p>
            <a:pPr>
              <a:buClr>
                <a:srgbClr val="6BBBAE"/>
              </a:buClr>
              <a:buFont typeface="+mj-lt"/>
              <a:buAutoNum type="arabicPeriod"/>
            </a:pPr>
            <a:r>
              <a:rPr lang="fr-FR" sz="1400" dirty="0">
                <a:latin typeface="Helvetica" panose="020B0604020202020204" pitchFamily="34" charset="0"/>
                <a:cs typeface="Helvetica" panose="020B0604020202020204" pitchFamily="34" charset="0"/>
              </a:rPr>
              <a:t>Un peu de théorie</a:t>
            </a:r>
          </a:p>
          <a:p>
            <a:pPr marL="571500" lvl="1" indent="-171450">
              <a:buClr>
                <a:srgbClr val="6BBBAE"/>
              </a:buClr>
              <a:buFont typeface="Arial" panose="020B0604020202020204" pitchFamily="34" charset="0"/>
              <a:buChar char="•"/>
            </a:pPr>
            <a:r>
              <a:rPr lang="fr-FR" sz="1200" dirty="0">
                <a:latin typeface="Helvetica" panose="020B0604020202020204" pitchFamily="34" charset="0"/>
                <a:cs typeface="Helvetica" panose="020B0604020202020204" pitchFamily="34" charset="0"/>
              </a:rPr>
              <a:t>L’inter-influence des membres</a:t>
            </a:r>
          </a:p>
          <a:p>
            <a:pPr marL="571500" lvl="1" indent="-171450">
              <a:buClr>
                <a:srgbClr val="6BBBAE"/>
              </a:buClr>
              <a:buFont typeface="Arial" panose="020B0604020202020204" pitchFamily="34" charset="0"/>
              <a:buChar char="•"/>
            </a:pPr>
            <a:r>
              <a:rPr lang="fr-FR" sz="1200" dirty="0">
                <a:latin typeface="Helvetica" panose="020B0604020202020204" pitchFamily="34" charset="0"/>
                <a:cs typeface="Helvetica" panose="020B0604020202020204" pitchFamily="34" charset="0"/>
              </a:rPr>
              <a:t>Les systèmes en interaction</a:t>
            </a:r>
          </a:p>
          <a:p>
            <a:pPr>
              <a:buClr>
                <a:srgbClr val="6BBBAE"/>
              </a:buClr>
              <a:buFont typeface="+mj-lt"/>
              <a:buAutoNum type="arabicPeriod"/>
            </a:pPr>
            <a:endParaRPr lang="fr-FR" sz="1400" dirty="0">
              <a:latin typeface="Helvetica" panose="020B0604020202020204" pitchFamily="34" charset="0"/>
              <a:cs typeface="Helvetica" panose="020B0604020202020204" pitchFamily="34" charset="0"/>
            </a:endParaRPr>
          </a:p>
          <a:p>
            <a:pPr>
              <a:buClr>
                <a:srgbClr val="6BBBAE"/>
              </a:buClr>
              <a:buFont typeface="+mj-lt"/>
              <a:buAutoNum type="arabicPeriod"/>
            </a:pPr>
            <a:r>
              <a:rPr lang="fr-FR" sz="1400" dirty="0">
                <a:latin typeface="Helvetica" panose="020B0604020202020204" pitchFamily="34" charset="0"/>
                <a:cs typeface="Helvetica" panose="020B0604020202020204" pitchFamily="34" charset="0"/>
              </a:rPr>
              <a:t>Dans l’intervention</a:t>
            </a:r>
          </a:p>
          <a:p>
            <a:pPr marL="571500" lvl="1" indent="-171450">
              <a:buClr>
                <a:srgbClr val="6BBBAE"/>
              </a:buClr>
              <a:buFont typeface="Arial" panose="020B0604020202020204" pitchFamily="34" charset="0"/>
              <a:buChar char="•"/>
            </a:pPr>
            <a:r>
              <a:rPr lang="fr-FR" sz="1200" dirty="0">
                <a:latin typeface="Helvetica" panose="020B0604020202020204" pitchFamily="34" charset="0"/>
                <a:cs typeface="Helvetica" panose="020B0604020202020204" pitchFamily="34" charset="0"/>
              </a:rPr>
              <a:t>Prendre soin de la relation</a:t>
            </a:r>
          </a:p>
          <a:p>
            <a:pPr marL="571500" lvl="1" indent="-171450">
              <a:buClr>
                <a:srgbClr val="6BBBAE"/>
              </a:buClr>
              <a:buFont typeface="Arial" panose="020B0604020202020204" pitchFamily="34" charset="0"/>
              <a:buChar char="•"/>
            </a:pPr>
            <a:r>
              <a:rPr lang="fr-FR" sz="1200" dirty="0">
                <a:latin typeface="Helvetica" panose="020B0604020202020204" pitchFamily="34" charset="0"/>
                <a:cs typeface="Helvetica" panose="020B0604020202020204" pitchFamily="34" charset="0"/>
              </a:rPr>
              <a:t>Favoriser la réflexion des </a:t>
            </a:r>
            <a:r>
              <a:rPr lang="fr-FR" sz="1200" b="1" dirty="0">
                <a:solidFill>
                  <a:srgbClr val="6BBBAE"/>
                </a:solidFill>
                <a:latin typeface="Helvetica" panose="020B0604020202020204" pitchFamily="34" charset="0"/>
                <a:cs typeface="Helvetica" panose="020B0604020202020204" pitchFamily="34" charset="0"/>
              </a:rPr>
              <a:t>ME</a:t>
            </a:r>
          </a:p>
          <a:p>
            <a:pPr marL="571500" lvl="1" indent="-171450">
              <a:buClr>
                <a:srgbClr val="6BBBAE"/>
              </a:buClr>
              <a:buFont typeface="Arial" panose="020B0604020202020204" pitchFamily="34" charset="0"/>
              <a:buChar char="•"/>
            </a:pPr>
            <a:r>
              <a:rPr lang="fr-FR" sz="1200" dirty="0">
                <a:latin typeface="Helvetica" panose="020B0604020202020204" pitchFamily="34" charset="0"/>
                <a:cs typeface="Helvetica" panose="020B0604020202020204" pitchFamily="34" charset="0"/>
              </a:rPr>
              <a:t>La communication</a:t>
            </a:r>
          </a:p>
        </p:txBody>
      </p:sp>
      <p:pic>
        <p:nvPicPr>
          <p:cNvPr id="3" name="Image 2">
            <a:extLst>
              <a:ext uri="{FF2B5EF4-FFF2-40B4-BE49-F238E27FC236}">
                <a16:creationId xmlns:a16="http://schemas.microsoft.com/office/drawing/2014/main" id="{820052B4-A2E0-150C-B1F9-D00E5E85E62A}"/>
              </a:ext>
            </a:extLst>
          </p:cNvPr>
          <p:cNvPicPr>
            <a:picLocks noChangeAspect="1"/>
          </p:cNvPicPr>
          <p:nvPr/>
        </p:nvPicPr>
        <p:blipFill>
          <a:blip r:embed="rId6"/>
          <a:stretch>
            <a:fillRect/>
          </a:stretch>
        </p:blipFill>
        <p:spPr>
          <a:xfrm>
            <a:off x="5076504" y="123478"/>
            <a:ext cx="4032000" cy="4894432"/>
          </a:xfrm>
          <a:prstGeom prst="rect">
            <a:avLst/>
          </a:prstGeom>
        </p:spPr>
      </p:pic>
      <p:sp>
        <p:nvSpPr>
          <p:cNvPr id="6" name="Espace réservé du pied de page 5">
            <a:extLst>
              <a:ext uri="{FF2B5EF4-FFF2-40B4-BE49-F238E27FC236}">
                <a16:creationId xmlns:a16="http://schemas.microsoft.com/office/drawing/2014/main" id="{8E0A3055-24C1-4986-A58F-4C94D37076A8}"/>
              </a:ext>
            </a:extLst>
          </p:cNvPr>
          <p:cNvSpPr>
            <a:spLocks noGrp="1"/>
          </p:cNvSpPr>
          <p:nvPr>
            <p:ph type="ftr" sz="quarter" idx="11"/>
          </p:nvPr>
        </p:nvSpPr>
        <p:spPr/>
        <p:txBody>
          <a:bodyPr/>
          <a:lstStyle/>
          <a:p>
            <a:fld id="{72A592F9-F261-4EA7-A152-42222D6390C6}" type="slidenum">
              <a:rPr lang="fr-CA" smtClean="0"/>
              <a:t>12</a:t>
            </a:fld>
            <a:endParaRPr lang="fr-CA" dirty="0"/>
          </a:p>
        </p:txBody>
      </p:sp>
    </p:spTree>
    <p:extLst>
      <p:ext uri="{BB962C8B-B14F-4D97-AF65-F5344CB8AC3E}">
        <p14:creationId xmlns:p14="http://schemas.microsoft.com/office/powerpoint/2010/main" val="793854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A77149BF-9646-A24B-87E5-820CF400AFF2}"/>
              </a:ext>
            </a:extLst>
          </p:cNvPr>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107504" y="101079"/>
            <a:ext cx="4802848" cy="936104"/>
          </a:xfrm>
          <a:prstGeom prst="rect">
            <a:avLst/>
          </a:prstGeom>
        </p:spPr>
      </p:pic>
      <p:sp>
        <p:nvSpPr>
          <p:cNvPr id="4" name="Rectangle 3">
            <a:extLst>
              <a:ext uri="{FF2B5EF4-FFF2-40B4-BE49-F238E27FC236}">
                <a16:creationId xmlns:a16="http://schemas.microsoft.com/office/drawing/2014/main" id="{F2B5AFD4-A2DE-15C7-94C2-0095B3D07C19}"/>
              </a:ext>
            </a:extLst>
          </p:cNvPr>
          <p:cNvSpPr/>
          <p:nvPr/>
        </p:nvSpPr>
        <p:spPr>
          <a:xfrm>
            <a:off x="5004048" y="0"/>
            <a:ext cx="4139952" cy="5143500"/>
          </a:xfrm>
          <a:prstGeom prst="rect">
            <a:avLst/>
          </a:prstGeom>
          <a:solidFill>
            <a:srgbClr val="6B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Titre 6"/>
          <p:cNvSpPr>
            <a:spLocks noGrp="1"/>
          </p:cNvSpPr>
          <p:nvPr>
            <p:ph type="ctrTitle"/>
          </p:nvPr>
        </p:nvSpPr>
        <p:spPr>
          <a:xfrm>
            <a:off x="107504" y="0"/>
            <a:ext cx="4896544" cy="1102519"/>
          </a:xfrm>
        </p:spPr>
        <p:txBody>
          <a:bodyPr>
            <a:noAutofit/>
          </a:bodyPr>
          <a:lstStyle/>
          <a:p>
            <a:pPr algn="l"/>
            <a:r>
              <a:rPr lang="fr-FR" sz="2400" b="1" dirty="0">
                <a:solidFill>
                  <a:srgbClr val="6BBBAE"/>
                </a:solidFill>
                <a:latin typeface="Helvetica" panose="020B0604020202020204" pitchFamily="34" charset="0"/>
                <a:cs typeface="Helvetica" panose="020B0604020202020204" pitchFamily="34" charset="0"/>
              </a:rPr>
              <a:t>Fiche: Outiller les ME à faire face à l’usage de leur proche</a:t>
            </a:r>
            <a:endParaRPr lang="fr-CA" sz="2400" b="1" dirty="0">
              <a:solidFill>
                <a:srgbClr val="6BBBAE"/>
              </a:solidFill>
              <a:latin typeface="Helvetica" panose="020B0604020202020204" pitchFamily="34" charset="0"/>
              <a:cs typeface="Helvetica" panose="020B0604020202020204" pitchFamily="34" charset="0"/>
            </a:endParaRPr>
          </a:p>
        </p:txBody>
      </p:sp>
      <p:sp>
        <p:nvSpPr>
          <p:cNvPr id="8" name="Text Placeholder 6">
            <a:extLst>
              <a:ext uri="{FF2B5EF4-FFF2-40B4-BE49-F238E27FC236}">
                <a16:creationId xmlns:a16="http://schemas.microsoft.com/office/drawing/2014/main" id="{54E9E228-B02C-3941-B458-23CB2D67B476}"/>
              </a:ext>
            </a:extLst>
          </p:cNvPr>
          <p:cNvSpPr txBox="1">
            <a:spLocks/>
          </p:cNvSpPr>
          <p:nvPr/>
        </p:nvSpPr>
        <p:spPr>
          <a:xfrm>
            <a:off x="107502" y="1203599"/>
            <a:ext cx="4896545" cy="388843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6BBBAE"/>
              </a:buClr>
              <a:buFont typeface="+mj-lt"/>
              <a:buAutoNum type="arabicPeriod"/>
            </a:pPr>
            <a:r>
              <a:rPr lang="fr-FR" sz="1400" dirty="0">
                <a:latin typeface="Helvetica" panose="020B0604020202020204" pitchFamily="34" charset="0"/>
                <a:cs typeface="Helvetica" panose="020B0604020202020204" pitchFamily="34" charset="0"/>
              </a:rPr>
              <a:t>Pourquoi explorer les </a:t>
            </a:r>
            <a:r>
              <a:rPr lang="fr-FR" sz="1400" b="1" dirty="0">
                <a:latin typeface="Helvetica" panose="020B0604020202020204" pitchFamily="34" charset="0"/>
                <a:cs typeface="Helvetica" panose="020B0604020202020204" pitchFamily="34" charset="0"/>
              </a:rPr>
              <a:t>stratégies d’adaptation </a:t>
            </a:r>
            <a:r>
              <a:rPr lang="fr-FR" sz="1400" dirty="0">
                <a:latin typeface="Helvetica" panose="020B0604020202020204" pitchFamily="34" charset="0"/>
                <a:cs typeface="Helvetica" panose="020B0604020202020204" pitchFamily="34" charset="0"/>
              </a:rPr>
              <a:t>des </a:t>
            </a:r>
            <a:r>
              <a:rPr lang="fr-FR" sz="1400" b="1" dirty="0">
                <a:solidFill>
                  <a:srgbClr val="6BBBAE"/>
                </a:solidFill>
                <a:latin typeface="Helvetica" panose="020B0604020202020204" pitchFamily="34" charset="0"/>
                <a:cs typeface="Helvetica" panose="020B0604020202020204" pitchFamily="34" charset="0"/>
              </a:rPr>
              <a:t>ME</a:t>
            </a:r>
            <a:r>
              <a:rPr lang="fr-FR" sz="1400" dirty="0">
                <a:latin typeface="Helvetica" panose="020B0604020202020204" pitchFamily="34" charset="0"/>
                <a:cs typeface="Helvetica" panose="020B0604020202020204" pitchFamily="34" charset="0"/>
              </a:rPr>
              <a:t>?</a:t>
            </a:r>
          </a:p>
          <a:p>
            <a:pPr>
              <a:buClr>
                <a:srgbClr val="6BBBAE"/>
              </a:buClr>
              <a:buFont typeface="+mj-lt"/>
              <a:buAutoNum type="arabicPeriod"/>
            </a:pPr>
            <a:endParaRPr lang="fr-FR" sz="1400" dirty="0">
              <a:latin typeface="Helvetica" panose="020B0604020202020204" pitchFamily="34" charset="0"/>
              <a:cs typeface="Helvetica" panose="020B0604020202020204" pitchFamily="34" charset="0"/>
            </a:endParaRPr>
          </a:p>
          <a:p>
            <a:pPr>
              <a:buClr>
                <a:srgbClr val="6BBBAE"/>
              </a:buClr>
              <a:buFont typeface="+mj-lt"/>
              <a:buAutoNum type="arabicPeriod"/>
            </a:pPr>
            <a:r>
              <a:rPr lang="fr-FR" sz="1400" dirty="0">
                <a:latin typeface="Helvetica" panose="020B0604020202020204" pitchFamily="34" charset="0"/>
                <a:cs typeface="Helvetica" panose="020B0604020202020204" pitchFamily="34" charset="0"/>
              </a:rPr>
              <a:t>Un peu de théorie</a:t>
            </a:r>
          </a:p>
          <a:p>
            <a:pPr marL="571500" lvl="1" indent="-171450">
              <a:buClr>
                <a:srgbClr val="6BBBAE"/>
              </a:buClr>
              <a:buFont typeface="Arial" panose="020B0604020202020204" pitchFamily="34" charset="0"/>
              <a:buChar char="•"/>
            </a:pPr>
            <a:r>
              <a:rPr lang="fr-FR" sz="1200" dirty="0">
                <a:latin typeface="Helvetica" panose="020B0604020202020204" pitchFamily="34" charset="0"/>
                <a:cs typeface="Helvetica" panose="020B0604020202020204" pitchFamily="34" charset="0"/>
              </a:rPr>
              <a:t>Stratégies d’adaptation des </a:t>
            </a:r>
            <a:r>
              <a:rPr lang="fr-FR" sz="1200" b="1" dirty="0">
                <a:solidFill>
                  <a:srgbClr val="6BBBAE"/>
                </a:solidFill>
                <a:latin typeface="Helvetica" panose="020B0604020202020204" pitchFamily="34" charset="0"/>
                <a:cs typeface="Helvetica" panose="020B0604020202020204" pitchFamily="34" charset="0"/>
              </a:rPr>
              <a:t>ME</a:t>
            </a:r>
          </a:p>
          <a:p>
            <a:pPr>
              <a:buClr>
                <a:srgbClr val="6BBBAE"/>
              </a:buClr>
              <a:buFont typeface="+mj-lt"/>
              <a:buAutoNum type="arabicPeriod"/>
            </a:pPr>
            <a:endParaRPr lang="fr-FR" sz="1400" dirty="0">
              <a:latin typeface="Helvetica" panose="020B0604020202020204" pitchFamily="34" charset="0"/>
              <a:cs typeface="Helvetica" panose="020B0604020202020204" pitchFamily="34" charset="0"/>
            </a:endParaRPr>
          </a:p>
          <a:p>
            <a:pPr>
              <a:buClr>
                <a:srgbClr val="6BBBAE"/>
              </a:buClr>
              <a:buFont typeface="+mj-lt"/>
              <a:buAutoNum type="arabicPeriod"/>
            </a:pPr>
            <a:r>
              <a:rPr lang="fr-FR" sz="1400" dirty="0">
                <a:latin typeface="Helvetica" panose="020B0604020202020204" pitchFamily="34" charset="0"/>
                <a:cs typeface="Helvetica" panose="020B0604020202020204" pitchFamily="34" charset="0"/>
              </a:rPr>
              <a:t>Dans l’intervention</a:t>
            </a:r>
          </a:p>
          <a:p>
            <a:pPr marL="571500" lvl="1" indent="-171450">
              <a:buClr>
                <a:srgbClr val="6BBBAE"/>
              </a:buClr>
              <a:buFont typeface="Arial" panose="020B0604020202020204" pitchFamily="34" charset="0"/>
              <a:buChar char="•"/>
            </a:pPr>
            <a:r>
              <a:rPr lang="fr-FR" sz="1200" dirty="0">
                <a:latin typeface="Helvetica" panose="020B0604020202020204" pitchFamily="34" charset="0"/>
                <a:cs typeface="Helvetica" panose="020B0604020202020204" pitchFamily="34" charset="0"/>
              </a:rPr>
              <a:t>Intervenir sur les stratégies d’adaptation des </a:t>
            </a:r>
            <a:r>
              <a:rPr lang="fr-FR" sz="1200" b="1" dirty="0">
                <a:solidFill>
                  <a:srgbClr val="6BBBAE"/>
                </a:solidFill>
                <a:latin typeface="Helvetica" panose="020B0604020202020204" pitchFamily="34" charset="0"/>
                <a:cs typeface="Helvetica" panose="020B0604020202020204" pitchFamily="34" charset="0"/>
              </a:rPr>
              <a:t>ME</a:t>
            </a:r>
          </a:p>
        </p:txBody>
      </p:sp>
      <p:pic>
        <p:nvPicPr>
          <p:cNvPr id="3" name="Image 2">
            <a:extLst>
              <a:ext uri="{FF2B5EF4-FFF2-40B4-BE49-F238E27FC236}">
                <a16:creationId xmlns:a16="http://schemas.microsoft.com/office/drawing/2014/main" id="{0B183439-0CFC-0241-71ED-12D508E04362}"/>
              </a:ext>
            </a:extLst>
          </p:cNvPr>
          <p:cNvPicPr>
            <a:picLocks noChangeAspect="1"/>
          </p:cNvPicPr>
          <p:nvPr/>
        </p:nvPicPr>
        <p:blipFill>
          <a:blip r:embed="rId6"/>
          <a:stretch>
            <a:fillRect/>
          </a:stretch>
        </p:blipFill>
        <p:spPr>
          <a:xfrm>
            <a:off x="5076056" y="63792"/>
            <a:ext cx="4016677" cy="5040000"/>
          </a:xfrm>
          <a:prstGeom prst="rect">
            <a:avLst/>
          </a:prstGeom>
        </p:spPr>
      </p:pic>
      <p:sp>
        <p:nvSpPr>
          <p:cNvPr id="6" name="Espace réservé du pied de page 5">
            <a:extLst>
              <a:ext uri="{FF2B5EF4-FFF2-40B4-BE49-F238E27FC236}">
                <a16:creationId xmlns:a16="http://schemas.microsoft.com/office/drawing/2014/main" id="{5F9B0BE1-38C1-44C0-9E3C-3D7BC3A817D7}"/>
              </a:ext>
            </a:extLst>
          </p:cNvPr>
          <p:cNvSpPr>
            <a:spLocks noGrp="1"/>
          </p:cNvSpPr>
          <p:nvPr>
            <p:ph type="ftr" sz="quarter" idx="11"/>
          </p:nvPr>
        </p:nvSpPr>
        <p:spPr/>
        <p:txBody>
          <a:bodyPr/>
          <a:lstStyle/>
          <a:p>
            <a:fld id="{63B338D1-8D99-46E8-BC21-FD3EDACEB815}" type="slidenum">
              <a:rPr lang="fr-CA" smtClean="0"/>
              <a:t>13</a:t>
            </a:fld>
            <a:endParaRPr lang="fr-CA" dirty="0"/>
          </a:p>
        </p:txBody>
      </p:sp>
    </p:spTree>
    <p:extLst>
      <p:ext uri="{BB962C8B-B14F-4D97-AF65-F5344CB8AC3E}">
        <p14:creationId xmlns:p14="http://schemas.microsoft.com/office/powerpoint/2010/main" val="2919348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D0F0150-3967-1D00-8A11-5BF8624D3FD8}"/>
              </a:ext>
            </a:extLst>
          </p:cNvPr>
          <p:cNvSpPr>
            <a:spLocks noGrp="1"/>
          </p:cNvSpPr>
          <p:nvPr>
            <p:ph type="ctrTitle"/>
          </p:nvPr>
        </p:nvSpPr>
        <p:spPr/>
        <p:txBody>
          <a:bodyPr/>
          <a:lstStyle/>
          <a:p>
            <a:endParaRPr lang="en-CA"/>
          </a:p>
        </p:txBody>
      </p:sp>
      <p:pic>
        <p:nvPicPr>
          <p:cNvPr id="4" name="Image 3">
            <a:extLst>
              <a:ext uri="{FF2B5EF4-FFF2-40B4-BE49-F238E27FC236}">
                <a16:creationId xmlns:a16="http://schemas.microsoft.com/office/drawing/2014/main" id="{EE203683-3FE5-8806-7324-9A06D9D2C4D3}"/>
              </a:ext>
            </a:extLst>
          </p:cNvPr>
          <p:cNvPicPr>
            <a:picLocks noChangeAspect="1"/>
          </p:cNvPicPr>
          <p:nvPr/>
        </p:nvPicPr>
        <p:blipFill>
          <a:blip r:embed="rId4"/>
          <a:srcRect b="12201"/>
          <a:stretch/>
        </p:blipFill>
        <p:spPr>
          <a:xfrm>
            <a:off x="899592" y="150065"/>
            <a:ext cx="7546868" cy="4891041"/>
          </a:xfrm>
          <a:prstGeom prst="rect">
            <a:avLst/>
          </a:prstGeom>
        </p:spPr>
      </p:pic>
      <p:sp>
        <p:nvSpPr>
          <p:cNvPr id="5" name="Espace réservé du pied de page 4">
            <a:extLst>
              <a:ext uri="{FF2B5EF4-FFF2-40B4-BE49-F238E27FC236}">
                <a16:creationId xmlns:a16="http://schemas.microsoft.com/office/drawing/2014/main" id="{3E126A1F-2EDC-47FD-8C33-370C04F36587}"/>
              </a:ext>
            </a:extLst>
          </p:cNvPr>
          <p:cNvSpPr>
            <a:spLocks noGrp="1"/>
          </p:cNvSpPr>
          <p:nvPr>
            <p:ph type="ftr" sz="quarter" idx="11"/>
          </p:nvPr>
        </p:nvSpPr>
        <p:spPr/>
        <p:txBody>
          <a:bodyPr/>
          <a:lstStyle/>
          <a:p>
            <a:fld id="{E5673575-E73A-41D0-A030-9078B16C69F8}" type="slidenum">
              <a:rPr lang="fr-CA" smtClean="0"/>
              <a:t>14</a:t>
            </a:fld>
            <a:endParaRPr lang="fr-CA" dirty="0"/>
          </a:p>
        </p:txBody>
      </p:sp>
    </p:spTree>
    <p:extLst>
      <p:ext uri="{BB962C8B-B14F-4D97-AF65-F5344CB8AC3E}">
        <p14:creationId xmlns:p14="http://schemas.microsoft.com/office/powerpoint/2010/main" val="794227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7760E3AE-00F2-9C3D-3777-D4131BE3964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95AD4B7-3C04-B4FB-10FE-C40FFCEB9F1F}"/>
              </a:ext>
            </a:extLst>
          </p:cNvPr>
          <p:cNvSpPr/>
          <p:nvPr/>
        </p:nvSpPr>
        <p:spPr>
          <a:xfrm>
            <a:off x="0" y="0"/>
            <a:ext cx="9144000" cy="915566"/>
          </a:xfrm>
          <a:prstGeom prst="rect">
            <a:avLst/>
          </a:prstGeom>
          <a:solidFill>
            <a:srgbClr val="6B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Text Placeholder 6">
            <a:extLst>
              <a:ext uri="{FF2B5EF4-FFF2-40B4-BE49-F238E27FC236}">
                <a16:creationId xmlns:a16="http://schemas.microsoft.com/office/drawing/2014/main" id="{CDE97A70-5B28-7128-11D3-4D4CF6B0485A}"/>
              </a:ext>
            </a:extLst>
          </p:cNvPr>
          <p:cNvSpPr txBox="1">
            <a:spLocks/>
          </p:cNvSpPr>
          <p:nvPr/>
        </p:nvSpPr>
        <p:spPr>
          <a:xfrm>
            <a:off x="251521" y="1046293"/>
            <a:ext cx="8640959" cy="397372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fr-CA" sz="1000" dirty="0">
                <a:latin typeface="Helvetica" panose="020B0604020202020204" pitchFamily="34" charset="0"/>
                <a:ea typeface="Sans Serif Collection" panose="020B0502040504020204" pitchFamily="34" charset="0"/>
                <a:cs typeface="Helvetica" panose="020B0604020202020204" pitchFamily="34" charset="0"/>
              </a:rPr>
              <a:t>Côté, M. et al. (2018). A new look at the coping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strategies</a:t>
            </a:r>
            <a:r>
              <a:rPr lang="fr-CA" sz="1000" dirty="0">
                <a:latin typeface="Helvetica" panose="020B0604020202020204" pitchFamily="34" charset="0"/>
                <a:ea typeface="Sans Serif Collection" panose="020B0502040504020204" pitchFamily="34" charset="0"/>
                <a:cs typeface="Helvetica" panose="020B0604020202020204" pitchFamily="34" charset="0"/>
              </a:rPr>
              <a:t>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used</a:t>
            </a:r>
            <a:r>
              <a:rPr lang="fr-CA" sz="1000" dirty="0">
                <a:latin typeface="Helvetica" panose="020B0604020202020204" pitchFamily="34" charset="0"/>
                <a:ea typeface="Sans Serif Collection" panose="020B0502040504020204" pitchFamily="34" charset="0"/>
                <a:cs typeface="Helvetica" panose="020B0604020202020204" pitchFamily="34" charset="0"/>
              </a:rPr>
              <a:t> by the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partners</a:t>
            </a:r>
            <a:r>
              <a:rPr lang="fr-CA" sz="1000" dirty="0">
                <a:latin typeface="Helvetica" panose="020B0604020202020204" pitchFamily="34" charset="0"/>
                <a:ea typeface="Sans Serif Collection" panose="020B0502040504020204" pitchFamily="34" charset="0"/>
                <a:cs typeface="Helvetica" panose="020B0604020202020204" pitchFamily="34" charset="0"/>
              </a:rPr>
              <a:t> of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pathological</a:t>
            </a:r>
            <a:r>
              <a:rPr lang="fr-CA" sz="1000" dirty="0">
                <a:latin typeface="Helvetica" panose="020B0604020202020204" pitchFamily="34" charset="0"/>
                <a:ea typeface="Sans Serif Collection" panose="020B0502040504020204" pitchFamily="34" charset="0"/>
                <a:cs typeface="Helvetica" panose="020B0604020202020204" pitchFamily="34" charset="0"/>
              </a:rPr>
              <a:t>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gamblers</a:t>
            </a:r>
            <a:r>
              <a:rPr lang="fr-CA" sz="1000" dirty="0">
                <a:latin typeface="Helvetica" panose="020B0604020202020204" pitchFamily="34" charset="0"/>
                <a:ea typeface="Sans Serif Collection" panose="020B0502040504020204" pitchFamily="34" charset="0"/>
                <a:cs typeface="Helvetica" panose="020B0604020202020204" pitchFamily="34" charset="0"/>
              </a:rPr>
              <a:t>. Journal of Gambling Issues, 38, 27-66. https://doi.org/10.4309/jgi.2018.38.3 </a:t>
            </a:r>
          </a:p>
          <a:p>
            <a:pPr marL="0" indent="0">
              <a:spcBef>
                <a:spcPts val="0"/>
              </a:spcBef>
              <a:spcAft>
                <a:spcPts val="600"/>
              </a:spcAft>
              <a:buNone/>
            </a:pPr>
            <a:r>
              <a:rPr lang="fr-CA" sz="1000" dirty="0">
                <a:latin typeface="Helvetica" panose="020B0604020202020204" pitchFamily="34" charset="0"/>
                <a:ea typeface="Sans Serif Collection" panose="020B0502040504020204" pitchFamily="34" charset="0"/>
                <a:cs typeface="Helvetica" panose="020B0604020202020204" pitchFamily="34" charset="0"/>
              </a:rPr>
              <a:t>Côté, M. et al. (2019). How can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partners</a:t>
            </a:r>
            <a:r>
              <a:rPr lang="fr-CA" sz="1000" dirty="0">
                <a:latin typeface="Helvetica" panose="020B0604020202020204" pitchFamily="34" charset="0"/>
                <a:ea typeface="Sans Serif Collection" panose="020B0502040504020204" pitchFamily="34" charset="0"/>
                <a:cs typeface="Helvetica" panose="020B0604020202020204" pitchFamily="34" charset="0"/>
              </a:rPr>
              <a:t> influence the gambling habits of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their</a:t>
            </a:r>
            <a:r>
              <a:rPr lang="fr-CA" sz="1000" dirty="0">
                <a:latin typeface="Helvetica" panose="020B0604020202020204" pitchFamily="34" charset="0"/>
                <a:ea typeface="Sans Serif Collection" panose="020B0502040504020204" pitchFamily="34" charset="0"/>
                <a:cs typeface="Helvetica" panose="020B0604020202020204" pitchFamily="34" charset="0"/>
              </a:rPr>
              <a:t>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gambler</a:t>
            </a:r>
            <a:r>
              <a:rPr lang="fr-CA" sz="1000" dirty="0">
                <a:latin typeface="Helvetica" panose="020B0604020202020204" pitchFamily="34" charset="0"/>
                <a:ea typeface="Sans Serif Collection" panose="020B0502040504020204" pitchFamily="34" charset="0"/>
                <a:cs typeface="Helvetica" panose="020B0604020202020204" pitchFamily="34" charset="0"/>
              </a:rPr>
              <a:t>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spouse</a:t>
            </a:r>
            <a:r>
              <a:rPr lang="fr-CA" sz="1000" dirty="0">
                <a:latin typeface="Helvetica" panose="020B0604020202020204" pitchFamily="34" charset="0"/>
                <a:ea typeface="Sans Serif Collection" panose="020B0502040504020204" pitchFamily="34" charset="0"/>
                <a:cs typeface="Helvetica" panose="020B0604020202020204" pitchFamily="34" charset="0"/>
              </a:rPr>
              <a:t>? Journal of Gambling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Studies</a:t>
            </a:r>
            <a:r>
              <a:rPr lang="fr-CA" sz="1000" dirty="0">
                <a:latin typeface="Helvetica" panose="020B0604020202020204" pitchFamily="34" charset="0"/>
                <a:ea typeface="Sans Serif Collection" panose="020B0502040504020204" pitchFamily="34" charset="0"/>
                <a:cs typeface="Helvetica" panose="020B0604020202020204" pitchFamily="34" charset="0"/>
              </a:rPr>
              <a:t>, 36, 783-808. https://doi.org/10.1007/s10899-019-09917-1 </a:t>
            </a:r>
          </a:p>
          <a:p>
            <a:pPr marL="0" indent="0">
              <a:spcBef>
                <a:spcPts val="0"/>
              </a:spcBef>
              <a:spcAft>
                <a:spcPts val="600"/>
              </a:spcAft>
              <a:buNone/>
            </a:pPr>
            <a:r>
              <a:rPr lang="en-US" sz="1000" dirty="0">
                <a:latin typeface="Helvetica" panose="020B0604020202020204" pitchFamily="34" charset="0"/>
                <a:ea typeface="Sans Serif Collection" panose="020B0502040504020204" pitchFamily="34" charset="0"/>
                <a:cs typeface="Helvetica" panose="020B0604020202020204" pitchFamily="34" charset="0"/>
              </a:rPr>
              <a:t>Gottlieb, B. H. et Bergen, A. E. (2010). Social support concepts and measures. Journal of Psychosomatic Research, 69(5), 511-520. https://doi.org/10.1016/j.jpsychores.2009.10.001</a:t>
            </a:r>
          </a:p>
          <a:p>
            <a:pPr marL="0" indent="0">
              <a:spcBef>
                <a:spcPts val="0"/>
              </a:spcBef>
              <a:spcAft>
                <a:spcPts val="600"/>
              </a:spcAft>
              <a:buNone/>
            </a:pPr>
            <a:r>
              <a:rPr lang="en-US" sz="1000" dirty="0">
                <a:latin typeface="Helvetica" panose="020B0604020202020204" pitchFamily="34" charset="0"/>
                <a:ea typeface="Sans Serif Collection" panose="020B0502040504020204" pitchFamily="34" charset="0"/>
                <a:cs typeface="Helvetica" panose="020B0604020202020204" pitchFamily="34" charset="0"/>
              </a:rPr>
              <a:t>Grav, S. et al. (2012). Association between social support and depression in the general population: The HUNT study, a cross-sectional survey. Journal of Clinical Nursing, 21(1-2), 111-120. https://doi.org/10.1111/j.1365-2702.2011.03868.x</a:t>
            </a:r>
          </a:p>
          <a:p>
            <a:pPr marL="0" indent="0">
              <a:spcBef>
                <a:spcPts val="0"/>
              </a:spcBef>
              <a:spcAft>
                <a:spcPts val="600"/>
              </a:spcAft>
              <a:buNone/>
            </a:pPr>
            <a:r>
              <a:rPr lang="fr-CA" sz="1000" dirty="0" err="1">
                <a:latin typeface="Helvetica" panose="020B0604020202020204" pitchFamily="34" charset="0"/>
                <a:ea typeface="Sans Serif Collection" panose="020B0502040504020204" pitchFamily="34" charset="0"/>
                <a:cs typeface="Helvetica" panose="020B0604020202020204" pitchFamily="34" charset="0"/>
              </a:rPr>
              <a:t>Langham</a:t>
            </a:r>
            <a:r>
              <a:rPr lang="fr-CA" sz="1000" dirty="0">
                <a:latin typeface="Helvetica" panose="020B0604020202020204" pitchFamily="34" charset="0"/>
                <a:ea typeface="Sans Serif Collection" panose="020B0502040504020204" pitchFamily="34" charset="0"/>
                <a:cs typeface="Helvetica" panose="020B0604020202020204" pitchFamily="34" charset="0"/>
              </a:rPr>
              <a:t>, E. et al. (2016).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Understanding</a:t>
            </a:r>
            <a:r>
              <a:rPr lang="fr-CA" sz="1000" dirty="0">
                <a:latin typeface="Helvetica" panose="020B0604020202020204" pitchFamily="34" charset="0"/>
                <a:ea typeface="Sans Serif Collection" panose="020B0502040504020204" pitchFamily="34" charset="0"/>
                <a:cs typeface="Helvetica" panose="020B0604020202020204" pitchFamily="34" charset="0"/>
              </a:rPr>
              <a:t> gambling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related</a:t>
            </a:r>
            <a:r>
              <a:rPr lang="fr-CA" sz="1000" dirty="0">
                <a:latin typeface="Helvetica" panose="020B0604020202020204" pitchFamily="34" charset="0"/>
                <a:ea typeface="Sans Serif Collection" panose="020B0502040504020204" pitchFamily="34" charset="0"/>
                <a:cs typeface="Helvetica" panose="020B0604020202020204" pitchFamily="34" charset="0"/>
              </a:rPr>
              <a:t>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harm</a:t>
            </a:r>
            <a:r>
              <a:rPr lang="fr-CA" sz="1000" dirty="0">
                <a:latin typeface="Helvetica" panose="020B0604020202020204" pitchFamily="34" charset="0"/>
                <a:ea typeface="Sans Serif Collection" panose="020B0502040504020204" pitchFamily="34" charset="0"/>
                <a:cs typeface="Helvetica" panose="020B0604020202020204" pitchFamily="34" charset="0"/>
              </a:rPr>
              <a:t>: A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proposed</a:t>
            </a:r>
            <a:r>
              <a:rPr lang="fr-CA" sz="1000" dirty="0">
                <a:latin typeface="Helvetica" panose="020B0604020202020204" pitchFamily="34" charset="0"/>
                <a:ea typeface="Sans Serif Collection" panose="020B0502040504020204" pitchFamily="34" charset="0"/>
                <a:cs typeface="Helvetica" panose="020B0604020202020204" pitchFamily="34" charset="0"/>
              </a:rPr>
              <a:t>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definition</a:t>
            </a:r>
            <a:r>
              <a:rPr lang="fr-CA" sz="1000" dirty="0">
                <a:latin typeface="Helvetica" panose="020B0604020202020204" pitchFamily="34" charset="0"/>
                <a:ea typeface="Sans Serif Collection" panose="020B0502040504020204" pitchFamily="34" charset="0"/>
                <a:cs typeface="Helvetica" panose="020B0604020202020204" pitchFamily="34" charset="0"/>
              </a:rPr>
              <a:t>,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conceptual</a:t>
            </a:r>
            <a:r>
              <a:rPr lang="fr-CA" sz="1000" dirty="0">
                <a:latin typeface="Helvetica" panose="020B0604020202020204" pitchFamily="34" charset="0"/>
                <a:ea typeface="Sans Serif Collection" panose="020B0502040504020204" pitchFamily="34" charset="0"/>
                <a:cs typeface="Helvetica" panose="020B0604020202020204" pitchFamily="34" charset="0"/>
              </a:rPr>
              <a:t>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framework</a:t>
            </a:r>
            <a:r>
              <a:rPr lang="fr-CA" sz="1000" dirty="0">
                <a:latin typeface="Helvetica" panose="020B0604020202020204" pitchFamily="34" charset="0"/>
                <a:ea typeface="Sans Serif Collection" panose="020B0502040504020204" pitchFamily="34" charset="0"/>
                <a:cs typeface="Helvetica" panose="020B0604020202020204" pitchFamily="34" charset="0"/>
              </a:rPr>
              <a:t>, and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taxonomy</a:t>
            </a:r>
            <a:r>
              <a:rPr lang="fr-CA" sz="1000" dirty="0">
                <a:latin typeface="Helvetica" panose="020B0604020202020204" pitchFamily="34" charset="0"/>
                <a:ea typeface="Sans Serif Collection" panose="020B0502040504020204" pitchFamily="34" charset="0"/>
                <a:cs typeface="Helvetica" panose="020B0604020202020204" pitchFamily="34" charset="0"/>
              </a:rPr>
              <a:t> of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harms</a:t>
            </a:r>
            <a:r>
              <a:rPr lang="fr-CA" sz="1000" dirty="0">
                <a:latin typeface="Helvetica" panose="020B0604020202020204" pitchFamily="34" charset="0"/>
                <a:ea typeface="Sans Serif Collection" panose="020B0502040504020204" pitchFamily="34" charset="0"/>
                <a:cs typeface="Helvetica" panose="020B0604020202020204" pitchFamily="34" charset="0"/>
              </a:rPr>
              <a:t>. BMC Public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Health</a:t>
            </a:r>
            <a:r>
              <a:rPr lang="fr-CA" sz="1000" dirty="0">
                <a:latin typeface="Helvetica" panose="020B0604020202020204" pitchFamily="34" charset="0"/>
                <a:ea typeface="Sans Serif Collection" panose="020B0502040504020204" pitchFamily="34" charset="0"/>
                <a:cs typeface="Helvetica" panose="020B0604020202020204" pitchFamily="34" charset="0"/>
              </a:rPr>
              <a:t>, 16, 80. https://doi.org/10.1186/s12889-016-2747-0</a:t>
            </a:r>
          </a:p>
          <a:p>
            <a:pPr marL="0" indent="0">
              <a:spcBef>
                <a:spcPts val="0"/>
              </a:spcBef>
              <a:spcAft>
                <a:spcPts val="600"/>
              </a:spcAft>
              <a:buNone/>
            </a:pPr>
            <a:r>
              <a:rPr lang="fr-CA" sz="1000" dirty="0" err="1">
                <a:latin typeface="Helvetica" panose="020B0604020202020204" pitchFamily="34" charset="0"/>
                <a:ea typeface="Sans Serif Collection" panose="020B0502040504020204" pitchFamily="34" charset="0"/>
                <a:cs typeface="Helvetica" panose="020B0604020202020204" pitchFamily="34" charset="0"/>
              </a:rPr>
              <a:t>Marlatt</a:t>
            </a:r>
            <a:r>
              <a:rPr lang="fr-CA" sz="1000" dirty="0">
                <a:latin typeface="Helvetica" panose="020B0604020202020204" pitchFamily="34" charset="0"/>
                <a:ea typeface="Sans Serif Collection" panose="020B0502040504020204" pitchFamily="34" charset="0"/>
                <a:cs typeface="Helvetica" panose="020B0604020202020204" pitchFamily="34" charset="0"/>
              </a:rPr>
              <a:t>, G. A. et George, W. H. (1984). Relapse prevention: Introduction and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overview</a:t>
            </a:r>
            <a:r>
              <a:rPr lang="fr-CA" sz="1000" dirty="0">
                <a:latin typeface="Helvetica" panose="020B0604020202020204" pitchFamily="34" charset="0"/>
                <a:ea typeface="Sans Serif Collection" panose="020B0502040504020204" pitchFamily="34" charset="0"/>
                <a:cs typeface="Helvetica" panose="020B0604020202020204" pitchFamily="34" charset="0"/>
              </a:rPr>
              <a:t> of the model. British Journal of Addiction, 79(3), 261-273. https://doi.org/10.1111/j.1360-0443.1984.tb00274.x </a:t>
            </a:r>
          </a:p>
          <a:p>
            <a:pPr marL="0" indent="0">
              <a:spcBef>
                <a:spcPts val="0"/>
              </a:spcBef>
              <a:spcAft>
                <a:spcPts val="600"/>
              </a:spcAft>
              <a:buNone/>
            </a:pPr>
            <a:r>
              <a:rPr lang="fr-CA" sz="1000" dirty="0" err="1">
                <a:latin typeface="Helvetica" panose="020B0604020202020204" pitchFamily="34" charset="0"/>
                <a:ea typeface="Sans Serif Collection" panose="020B0502040504020204" pitchFamily="34" charset="0"/>
                <a:cs typeface="Helvetica" panose="020B0604020202020204" pitchFamily="34" charset="0"/>
              </a:rPr>
              <a:t>McDonagh</a:t>
            </a:r>
            <a:r>
              <a:rPr lang="fr-CA" sz="1000" dirty="0">
                <a:latin typeface="Helvetica" panose="020B0604020202020204" pitchFamily="34" charset="0"/>
                <a:ea typeface="Sans Serif Collection" panose="020B0502040504020204" pitchFamily="34" charset="0"/>
                <a:cs typeface="Helvetica" panose="020B0604020202020204" pitchFamily="34" charset="0"/>
              </a:rPr>
              <a:t>, D. et al. (2019). “Bury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don’t</a:t>
            </a:r>
            <a:r>
              <a:rPr lang="fr-CA" sz="1000" dirty="0">
                <a:latin typeface="Helvetica" panose="020B0604020202020204" pitchFamily="34" charset="0"/>
                <a:ea typeface="Sans Serif Collection" panose="020B0502040504020204" pitchFamily="34" charset="0"/>
                <a:cs typeface="Helvetica" panose="020B0604020202020204" pitchFamily="34" charset="0"/>
              </a:rPr>
              <a:t>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discuss</a:t>
            </a:r>
            <a:r>
              <a:rPr lang="fr-CA" sz="1000" dirty="0">
                <a:latin typeface="Helvetica" panose="020B0604020202020204" pitchFamily="34" charset="0"/>
                <a:ea typeface="Sans Serif Collection" panose="020B0502040504020204" pitchFamily="34" charset="0"/>
                <a:cs typeface="Helvetica" panose="020B0604020202020204" pitchFamily="34" charset="0"/>
              </a:rPr>
              <a:t>”: The help-</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seeking</a:t>
            </a:r>
            <a:r>
              <a:rPr lang="fr-CA" sz="1000" dirty="0">
                <a:latin typeface="Helvetica" panose="020B0604020202020204" pitchFamily="34" charset="0"/>
                <a:ea typeface="Sans Serif Collection" panose="020B0502040504020204" pitchFamily="34" charset="0"/>
                <a:cs typeface="Helvetica" panose="020B0604020202020204" pitchFamily="34" charset="0"/>
              </a:rPr>
              <a:t>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behaviour</a:t>
            </a:r>
            <a:r>
              <a:rPr lang="fr-CA" sz="1000" dirty="0">
                <a:latin typeface="Helvetica" panose="020B0604020202020204" pitchFamily="34" charset="0"/>
                <a:ea typeface="Sans Serif Collection" panose="020B0502040504020204" pitchFamily="34" charset="0"/>
                <a:cs typeface="Helvetica" panose="020B0604020202020204" pitchFamily="34" charset="0"/>
              </a:rPr>
              <a:t> of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family</a:t>
            </a:r>
            <a:r>
              <a:rPr lang="fr-CA" sz="1000" dirty="0">
                <a:latin typeface="Helvetica" panose="020B0604020202020204" pitchFamily="34" charset="0"/>
                <a:ea typeface="Sans Serif Collection" panose="020B0502040504020204" pitchFamily="34" charset="0"/>
                <a:cs typeface="Helvetica" panose="020B0604020202020204" pitchFamily="34" charset="0"/>
              </a:rPr>
              <a:t>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members</a:t>
            </a:r>
            <a:r>
              <a:rPr lang="fr-CA" sz="1000" dirty="0">
                <a:latin typeface="Helvetica" panose="020B0604020202020204" pitchFamily="34" charset="0"/>
                <a:ea typeface="Sans Serif Collection" panose="020B0502040504020204" pitchFamily="34" charset="0"/>
                <a:cs typeface="Helvetica" panose="020B0604020202020204" pitchFamily="34" charset="0"/>
              </a:rPr>
              <a:t>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affected</a:t>
            </a:r>
            <a:r>
              <a:rPr lang="fr-CA" sz="1000" dirty="0">
                <a:latin typeface="Helvetica" panose="020B0604020202020204" pitchFamily="34" charset="0"/>
                <a:ea typeface="Sans Serif Collection" panose="020B0502040504020204" pitchFamily="34" charset="0"/>
                <a:cs typeface="Helvetica" panose="020B0604020202020204" pitchFamily="34" charset="0"/>
              </a:rPr>
              <a:t> by substance-use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disorders</a:t>
            </a:r>
            <a:r>
              <a:rPr lang="fr-CA" sz="1000" dirty="0">
                <a:latin typeface="Helvetica" panose="020B0604020202020204" pitchFamily="34" charset="0"/>
                <a:ea typeface="Sans Serif Collection" panose="020B0502040504020204" pitchFamily="34" charset="0"/>
                <a:cs typeface="Helvetica" panose="020B0604020202020204" pitchFamily="34" charset="0"/>
              </a:rPr>
              <a:t>. Child Care in Practice, 25(2), 175‑188. https://doi.org/10.1080/13575279.2018.1448258</a:t>
            </a:r>
          </a:p>
          <a:p>
            <a:pPr marL="0" indent="0">
              <a:spcBef>
                <a:spcPts val="0"/>
              </a:spcBef>
              <a:spcAft>
                <a:spcPts val="600"/>
              </a:spcAft>
              <a:buNone/>
            </a:pPr>
            <a:r>
              <a:rPr lang="fr-CA" sz="1000" dirty="0">
                <a:latin typeface="Helvetica" panose="020B0604020202020204" pitchFamily="34" charset="0"/>
                <a:ea typeface="Sans Serif Collection" panose="020B0502040504020204" pitchFamily="34" charset="0"/>
                <a:cs typeface="Helvetica" panose="020B0604020202020204" pitchFamily="34" charset="0"/>
              </a:rPr>
              <a:t>Ordre des psychoéducateurs et psychoéducatrices du Québec. (2014). L’évaluation psychoéducative de la personne en difficulté d’adaptation. Lignes directrices. Montréal.</a:t>
            </a:r>
          </a:p>
          <a:p>
            <a:pPr marL="0" indent="0">
              <a:spcBef>
                <a:spcPts val="0"/>
              </a:spcBef>
              <a:spcAft>
                <a:spcPts val="600"/>
              </a:spcAft>
              <a:buNone/>
            </a:pPr>
            <a:r>
              <a:rPr lang="en-US" sz="1000" dirty="0">
                <a:latin typeface="Helvetica" panose="020B0604020202020204" pitchFamily="34" charset="0"/>
                <a:ea typeface="Sans Serif Collection" panose="020B0502040504020204" pitchFamily="34" charset="0"/>
                <a:cs typeface="Helvetica" panose="020B0604020202020204" pitchFamily="34" charset="0"/>
              </a:rPr>
              <a:t>Orford, J. et al. (2010). Family members affected by a close relative’s addiction: The stress-strain-coping-support model. Drugs: Education, Prevention and Policy, 17(sup1), 36-43. https://doi.org/10.3109/09687637.2010.514801</a:t>
            </a:r>
          </a:p>
          <a:p>
            <a:pPr marL="0" indent="0">
              <a:spcBef>
                <a:spcPts val="0"/>
              </a:spcBef>
              <a:spcAft>
                <a:spcPts val="600"/>
              </a:spcAft>
              <a:buNone/>
            </a:pPr>
            <a:r>
              <a:rPr lang="fr-CA" sz="1000" dirty="0">
                <a:latin typeface="Helvetica" panose="020B0604020202020204" pitchFamily="34" charset="0"/>
                <a:ea typeface="Sans Serif Collection" panose="020B0502040504020204" pitchFamily="34" charset="0"/>
                <a:cs typeface="Helvetica" panose="020B0604020202020204" pitchFamily="34" charset="0"/>
              </a:rPr>
              <a:t>Orford, J. et al. (2010). The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experiences</a:t>
            </a:r>
            <a:r>
              <a:rPr lang="fr-CA" sz="1000" dirty="0">
                <a:latin typeface="Helvetica" panose="020B0604020202020204" pitchFamily="34" charset="0"/>
                <a:ea typeface="Sans Serif Collection" panose="020B0502040504020204" pitchFamily="34" charset="0"/>
                <a:cs typeface="Helvetica" panose="020B0604020202020204" pitchFamily="34" charset="0"/>
              </a:rPr>
              <a:t> of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affected</a:t>
            </a:r>
            <a:r>
              <a:rPr lang="fr-CA" sz="1000" dirty="0">
                <a:latin typeface="Helvetica" panose="020B0604020202020204" pitchFamily="34" charset="0"/>
                <a:ea typeface="Sans Serif Collection" panose="020B0502040504020204" pitchFamily="34" charset="0"/>
                <a:cs typeface="Helvetica" panose="020B0604020202020204" pitchFamily="34" charset="0"/>
              </a:rPr>
              <a:t>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family</a:t>
            </a:r>
            <a:r>
              <a:rPr lang="fr-CA" sz="1000" dirty="0">
                <a:latin typeface="Helvetica" panose="020B0604020202020204" pitchFamily="34" charset="0"/>
                <a:ea typeface="Sans Serif Collection" panose="020B0502040504020204" pitchFamily="34" charset="0"/>
                <a:cs typeface="Helvetica" panose="020B0604020202020204" pitchFamily="34" charset="0"/>
              </a:rPr>
              <a:t>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members</a:t>
            </a:r>
            <a:r>
              <a:rPr lang="fr-CA" sz="1000" dirty="0">
                <a:latin typeface="Helvetica" panose="020B0604020202020204" pitchFamily="34" charset="0"/>
                <a:ea typeface="Sans Serif Collection" panose="020B0502040504020204" pitchFamily="34" charset="0"/>
                <a:cs typeface="Helvetica" panose="020B0604020202020204" pitchFamily="34" charset="0"/>
              </a:rPr>
              <a:t>: A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summary</a:t>
            </a:r>
            <a:r>
              <a:rPr lang="fr-CA" sz="1000" dirty="0">
                <a:latin typeface="Helvetica" panose="020B0604020202020204" pitchFamily="34" charset="0"/>
                <a:ea typeface="Sans Serif Collection" panose="020B0502040504020204" pitchFamily="34" charset="0"/>
                <a:cs typeface="Helvetica" panose="020B0604020202020204" pitchFamily="34" charset="0"/>
              </a:rPr>
              <a:t> of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two</a:t>
            </a:r>
            <a:r>
              <a:rPr lang="fr-CA" sz="1000" dirty="0">
                <a:latin typeface="Helvetica" panose="020B0604020202020204" pitchFamily="34" charset="0"/>
                <a:ea typeface="Sans Serif Collection" panose="020B0502040504020204" pitchFamily="34" charset="0"/>
                <a:cs typeface="Helvetica" panose="020B0604020202020204" pitchFamily="34" charset="0"/>
              </a:rPr>
              <a:t>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decades</a:t>
            </a:r>
            <a:r>
              <a:rPr lang="fr-CA" sz="1000" dirty="0">
                <a:latin typeface="Helvetica" panose="020B0604020202020204" pitchFamily="34" charset="0"/>
                <a:ea typeface="Sans Serif Collection" panose="020B0502040504020204" pitchFamily="34" charset="0"/>
                <a:cs typeface="Helvetica" panose="020B0604020202020204" pitchFamily="34" charset="0"/>
              </a:rPr>
              <a:t> of qualitative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research</a:t>
            </a:r>
            <a:r>
              <a:rPr lang="fr-CA" sz="1000" dirty="0">
                <a:latin typeface="Helvetica" panose="020B0604020202020204" pitchFamily="34" charset="0"/>
                <a:ea typeface="Sans Serif Collection" panose="020B0502040504020204" pitchFamily="34" charset="0"/>
                <a:cs typeface="Helvetica" panose="020B0604020202020204" pitchFamily="34" charset="0"/>
              </a:rPr>
              <a:t>.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Drugs</a:t>
            </a:r>
            <a:r>
              <a:rPr lang="fr-CA" sz="1000" dirty="0">
                <a:latin typeface="Helvetica" panose="020B0604020202020204" pitchFamily="34" charset="0"/>
                <a:ea typeface="Sans Serif Collection" panose="020B0502040504020204" pitchFamily="34" charset="0"/>
                <a:cs typeface="Helvetica" panose="020B0604020202020204" pitchFamily="34" charset="0"/>
              </a:rPr>
              <a:t>: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Education</a:t>
            </a:r>
            <a:r>
              <a:rPr lang="fr-CA" sz="1000" dirty="0">
                <a:latin typeface="Helvetica" panose="020B0604020202020204" pitchFamily="34" charset="0"/>
                <a:ea typeface="Sans Serif Collection" panose="020B0502040504020204" pitchFamily="34" charset="0"/>
                <a:cs typeface="Helvetica" panose="020B0604020202020204" pitchFamily="34" charset="0"/>
              </a:rPr>
              <a:t> Prevention and Policy, 17, 44-62. https://doi.org/10.3109/09687637.2010.514192</a:t>
            </a:r>
          </a:p>
        </p:txBody>
      </p:sp>
      <p:sp>
        <p:nvSpPr>
          <p:cNvPr id="5" name="Title 2">
            <a:extLst>
              <a:ext uri="{FF2B5EF4-FFF2-40B4-BE49-F238E27FC236}">
                <a16:creationId xmlns:a16="http://schemas.microsoft.com/office/drawing/2014/main" id="{8E6241EE-2738-2609-B8E0-1D7CFC5F6B5F}"/>
              </a:ext>
            </a:extLst>
          </p:cNvPr>
          <p:cNvSpPr>
            <a:spLocks noGrp="1"/>
          </p:cNvSpPr>
          <p:nvPr>
            <p:ph type="ctrTitle"/>
          </p:nvPr>
        </p:nvSpPr>
        <p:spPr>
          <a:xfrm>
            <a:off x="251520" y="-14978"/>
            <a:ext cx="5184576" cy="1002552"/>
          </a:xfrm>
        </p:spPr>
        <p:txBody>
          <a:bodyPr>
            <a:normAutofit/>
          </a:bodyPr>
          <a:lstStyle/>
          <a:p>
            <a:pPr algn="l"/>
            <a:r>
              <a:rPr lang="fr-CA" b="1" dirty="0">
                <a:solidFill>
                  <a:schemeClr val="bg1"/>
                </a:solidFill>
                <a:latin typeface="Helvetica" panose="020B0604020202020204" pitchFamily="34" charset="0"/>
                <a:cs typeface="Helvetica" panose="020B0604020202020204" pitchFamily="34" charset="0"/>
              </a:rPr>
              <a:t>Références</a:t>
            </a:r>
          </a:p>
        </p:txBody>
      </p:sp>
      <p:sp>
        <p:nvSpPr>
          <p:cNvPr id="4" name="Espace réservé du pied de page 3">
            <a:extLst>
              <a:ext uri="{FF2B5EF4-FFF2-40B4-BE49-F238E27FC236}">
                <a16:creationId xmlns:a16="http://schemas.microsoft.com/office/drawing/2014/main" id="{1860C884-7442-478B-B731-F921EC0B8051}"/>
              </a:ext>
            </a:extLst>
          </p:cNvPr>
          <p:cNvSpPr>
            <a:spLocks noGrp="1"/>
          </p:cNvSpPr>
          <p:nvPr>
            <p:ph type="ftr" sz="quarter" idx="11"/>
          </p:nvPr>
        </p:nvSpPr>
        <p:spPr/>
        <p:txBody>
          <a:bodyPr/>
          <a:lstStyle/>
          <a:p>
            <a:fld id="{16985B22-E5F5-4EBC-9070-AA52324A7E0C}" type="slidenum">
              <a:rPr lang="fr-CA" smtClean="0"/>
              <a:t>15</a:t>
            </a:fld>
            <a:endParaRPr lang="fr-CA" dirty="0"/>
          </a:p>
        </p:txBody>
      </p:sp>
    </p:spTree>
    <p:extLst>
      <p:ext uri="{BB962C8B-B14F-4D97-AF65-F5344CB8AC3E}">
        <p14:creationId xmlns:p14="http://schemas.microsoft.com/office/powerpoint/2010/main" val="3457729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702844FC-EF30-D776-E2C0-BF7A8D8A168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5CB986C0-B8B5-A3B3-0207-AC5424267E23}"/>
              </a:ext>
            </a:extLst>
          </p:cNvPr>
          <p:cNvSpPr/>
          <p:nvPr/>
        </p:nvSpPr>
        <p:spPr>
          <a:xfrm>
            <a:off x="0" y="0"/>
            <a:ext cx="9144000" cy="915566"/>
          </a:xfrm>
          <a:prstGeom prst="rect">
            <a:avLst/>
          </a:prstGeom>
          <a:solidFill>
            <a:srgbClr val="6B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Text Placeholder 6">
            <a:extLst>
              <a:ext uri="{FF2B5EF4-FFF2-40B4-BE49-F238E27FC236}">
                <a16:creationId xmlns:a16="http://schemas.microsoft.com/office/drawing/2014/main" id="{DC60EF8C-416C-6DCD-41CD-874A94D31964}"/>
              </a:ext>
            </a:extLst>
          </p:cNvPr>
          <p:cNvSpPr txBox="1">
            <a:spLocks/>
          </p:cNvSpPr>
          <p:nvPr/>
        </p:nvSpPr>
        <p:spPr>
          <a:xfrm>
            <a:off x="251521" y="1046293"/>
            <a:ext cx="8640959" cy="397372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fr-CA" sz="1000" dirty="0">
                <a:latin typeface="Helvetica" panose="020B0604020202020204" pitchFamily="34" charset="0"/>
                <a:ea typeface="Sans Serif Collection" panose="020B0502040504020204" pitchFamily="34" charset="0"/>
                <a:cs typeface="Helvetica" panose="020B0604020202020204" pitchFamily="34" charset="0"/>
              </a:rPr>
              <a:t>Orford, J. et al. (2010). The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experiences</a:t>
            </a:r>
            <a:r>
              <a:rPr lang="fr-CA" sz="1000" dirty="0">
                <a:latin typeface="Helvetica" panose="020B0604020202020204" pitchFamily="34" charset="0"/>
                <a:ea typeface="Sans Serif Collection" panose="020B0502040504020204" pitchFamily="34" charset="0"/>
                <a:cs typeface="Helvetica" panose="020B0604020202020204" pitchFamily="34" charset="0"/>
              </a:rPr>
              <a:t> of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affected</a:t>
            </a:r>
            <a:r>
              <a:rPr lang="fr-CA" sz="1000" dirty="0">
                <a:latin typeface="Helvetica" panose="020B0604020202020204" pitchFamily="34" charset="0"/>
                <a:ea typeface="Sans Serif Collection" panose="020B0502040504020204" pitchFamily="34" charset="0"/>
                <a:cs typeface="Helvetica" panose="020B0604020202020204" pitchFamily="34" charset="0"/>
              </a:rPr>
              <a:t>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family</a:t>
            </a:r>
            <a:r>
              <a:rPr lang="fr-CA" sz="1000" dirty="0">
                <a:latin typeface="Helvetica" panose="020B0604020202020204" pitchFamily="34" charset="0"/>
                <a:ea typeface="Sans Serif Collection" panose="020B0502040504020204" pitchFamily="34" charset="0"/>
                <a:cs typeface="Helvetica" panose="020B0604020202020204" pitchFamily="34" charset="0"/>
              </a:rPr>
              <a:t>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members</a:t>
            </a:r>
            <a:r>
              <a:rPr lang="fr-CA" sz="1000" dirty="0">
                <a:latin typeface="Helvetica" panose="020B0604020202020204" pitchFamily="34" charset="0"/>
                <a:ea typeface="Sans Serif Collection" panose="020B0502040504020204" pitchFamily="34" charset="0"/>
                <a:cs typeface="Helvetica" panose="020B0604020202020204" pitchFamily="34" charset="0"/>
              </a:rPr>
              <a:t>: A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summary</a:t>
            </a:r>
            <a:r>
              <a:rPr lang="fr-CA" sz="1000" dirty="0">
                <a:latin typeface="Helvetica" panose="020B0604020202020204" pitchFamily="34" charset="0"/>
                <a:ea typeface="Sans Serif Collection" panose="020B0502040504020204" pitchFamily="34" charset="0"/>
                <a:cs typeface="Helvetica" panose="020B0604020202020204" pitchFamily="34" charset="0"/>
              </a:rPr>
              <a:t> of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two</a:t>
            </a:r>
            <a:r>
              <a:rPr lang="fr-CA" sz="1000" dirty="0">
                <a:latin typeface="Helvetica" panose="020B0604020202020204" pitchFamily="34" charset="0"/>
                <a:ea typeface="Sans Serif Collection" panose="020B0502040504020204" pitchFamily="34" charset="0"/>
                <a:cs typeface="Helvetica" panose="020B0604020202020204" pitchFamily="34" charset="0"/>
              </a:rPr>
              <a:t>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decades</a:t>
            </a:r>
            <a:r>
              <a:rPr lang="fr-CA" sz="1000" dirty="0">
                <a:latin typeface="Helvetica" panose="020B0604020202020204" pitchFamily="34" charset="0"/>
                <a:ea typeface="Sans Serif Collection" panose="020B0502040504020204" pitchFamily="34" charset="0"/>
                <a:cs typeface="Helvetica" panose="020B0604020202020204" pitchFamily="34" charset="0"/>
              </a:rPr>
              <a:t> of qualitative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research</a:t>
            </a:r>
            <a:r>
              <a:rPr lang="fr-CA" sz="1000" dirty="0">
                <a:latin typeface="Helvetica" panose="020B0604020202020204" pitchFamily="34" charset="0"/>
                <a:ea typeface="Sans Serif Collection" panose="020B0502040504020204" pitchFamily="34" charset="0"/>
                <a:cs typeface="Helvetica" panose="020B0604020202020204" pitchFamily="34" charset="0"/>
              </a:rPr>
              <a:t>.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Drugs</a:t>
            </a:r>
            <a:r>
              <a:rPr lang="fr-CA" sz="1000" dirty="0">
                <a:latin typeface="Helvetica" panose="020B0604020202020204" pitchFamily="34" charset="0"/>
                <a:ea typeface="Sans Serif Collection" panose="020B0502040504020204" pitchFamily="34" charset="0"/>
                <a:cs typeface="Helvetica" panose="020B0604020202020204" pitchFamily="34" charset="0"/>
              </a:rPr>
              <a:t>: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Education</a:t>
            </a:r>
            <a:r>
              <a:rPr lang="fr-CA" sz="1000" dirty="0">
                <a:latin typeface="Helvetica" panose="020B0604020202020204" pitchFamily="34" charset="0"/>
                <a:ea typeface="Sans Serif Collection" panose="020B0502040504020204" pitchFamily="34" charset="0"/>
                <a:cs typeface="Helvetica" panose="020B0604020202020204" pitchFamily="34" charset="0"/>
              </a:rPr>
              <a:t> Prevention and Policy, 17, 44-62. https://doi.org/10.3109/09687637.2010.514192</a:t>
            </a:r>
          </a:p>
          <a:p>
            <a:pPr marL="0" indent="0">
              <a:spcBef>
                <a:spcPts val="0"/>
              </a:spcBef>
              <a:spcAft>
                <a:spcPts val="600"/>
              </a:spcAft>
              <a:buNone/>
            </a:pPr>
            <a:r>
              <a:rPr lang="en-US" sz="1000" dirty="0">
                <a:latin typeface="Helvetica" panose="020B0604020202020204" pitchFamily="34" charset="0"/>
                <a:ea typeface="Sans Serif Collection" panose="020B0502040504020204" pitchFamily="34" charset="0"/>
                <a:cs typeface="Helvetica" panose="020B0604020202020204" pitchFamily="34" charset="0"/>
              </a:rPr>
              <a:t>Orford, J. et al. (2013). Addiction in the family is a major but neglected contributor to the global burden of adult ill-health. Social Science &amp; Medicine, 78, 70-77. https://doi.org/10.1016/j.socscimed.2012.11.036</a:t>
            </a:r>
          </a:p>
          <a:p>
            <a:pPr marL="0" indent="0">
              <a:spcBef>
                <a:spcPts val="0"/>
              </a:spcBef>
              <a:spcAft>
                <a:spcPts val="600"/>
              </a:spcAft>
              <a:buNone/>
            </a:pPr>
            <a:r>
              <a:rPr lang="fr-CA" sz="1000" dirty="0">
                <a:latin typeface="Helvetica" panose="020B0604020202020204" pitchFamily="34" charset="0"/>
                <a:ea typeface="Sans Serif Collection" panose="020B0502040504020204" pitchFamily="34" charset="0"/>
                <a:cs typeface="Helvetica" panose="020B0604020202020204" pitchFamily="34" charset="0"/>
              </a:rPr>
              <a:t>Miller, W. R. et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Rollnick</a:t>
            </a:r>
            <a:r>
              <a:rPr lang="fr-CA" sz="1000" dirty="0">
                <a:latin typeface="Helvetica" panose="020B0604020202020204" pitchFamily="34" charset="0"/>
                <a:ea typeface="Sans Serif Collection" panose="020B0502040504020204" pitchFamily="34" charset="0"/>
                <a:cs typeface="Helvetica" panose="020B0604020202020204" pitchFamily="34" charset="0"/>
              </a:rPr>
              <a:t>, S. (2013). L’entretien motivationnel - Aider la personne à engager le changement (2e éd.).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InterÉditions</a:t>
            </a:r>
            <a:endParaRPr lang="fr-CA" sz="1000" dirty="0">
              <a:latin typeface="Helvetica" panose="020B0604020202020204" pitchFamily="34" charset="0"/>
              <a:ea typeface="Sans Serif Collection" panose="020B0502040504020204" pitchFamily="34" charset="0"/>
              <a:cs typeface="Helvetica" panose="020B0604020202020204" pitchFamily="34" charset="0"/>
            </a:endParaRPr>
          </a:p>
          <a:p>
            <a:pPr marL="0" indent="0">
              <a:spcBef>
                <a:spcPts val="0"/>
              </a:spcBef>
              <a:spcAft>
                <a:spcPts val="600"/>
              </a:spcAft>
              <a:buNone/>
            </a:pPr>
            <a:r>
              <a:rPr lang="fr-CA" sz="1000" dirty="0">
                <a:latin typeface="Helvetica" panose="020B0604020202020204" pitchFamily="34" charset="0"/>
                <a:ea typeface="Sans Serif Collection" panose="020B0502040504020204" pitchFamily="34" charset="0"/>
                <a:cs typeface="Helvetica" panose="020B0604020202020204" pitchFamily="34" charset="0"/>
              </a:rPr>
              <a:t>Peele, S. (1982). L’expérience de l’assuétude. Université de Montréal.</a:t>
            </a:r>
          </a:p>
          <a:p>
            <a:pPr marL="0" indent="0">
              <a:spcBef>
                <a:spcPts val="0"/>
              </a:spcBef>
              <a:spcAft>
                <a:spcPts val="600"/>
              </a:spcAft>
              <a:buNone/>
            </a:pPr>
            <a:r>
              <a:rPr lang="fr-CA" sz="1000" dirty="0">
                <a:latin typeface="Helvetica" panose="020B0604020202020204" pitchFamily="34" charset="0"/>
                <a:ea typeface="Sans Serif Collection" panose="020B0502040504020204" pitchFamily="34" charset="0"/>
                <a:cs typeface="Helvetica" panose="020B0604020202020204" pitchFamily="34" charset="0"/>
              </a:rPr>
              <a:t>Plourde, C. et Laventure, M. (2019). Vivre avec un proche ayant une dépendance. Bayard Canada.</a:t>
            </a:r>
          </a:p>
          <a:p>
            <a:pPr marL="0" indent="0">
              <a:spcBef>
                <a:spcPts val="0"/>
              </a:spcBef>
              <a:spcAft>
                <a:spcPts val="600"/>
              </a:spcAft>
              <a:buNone/>
            </a:pPr>
            <a:r>
              <a:rPr lang="fr-CA" sz="1000" dirty="0" err="1">
                <a:latin typeface="Helvetica" panose="020B0604020202020204" pitchFamily="34" charset="0"/>
                <a:ea typeface="Sans Serif Collection" panose="020B0502040504020204" pitchFamily="34" charset="0"/>
                <a:cs typeface="Helvetica" panose="020B0604020202020204" pitchFamily="34" charset="0"/>
              </a:rPr>
              <a:t>Prochaska</a:t>
            </a:r>
            <a:r>
              <a:rPr lang="fr-CA" sz="1000" dirty="0">
                <a:latin typeface="Helvetica" panose="020B0604020202020204" pitchFamily="34" charset="0"/>
                <a:ea typeface="Sans Serif Collection" panose="020B0502040504020204" pitchFamily="34" charset="0"/>
                <a:cs typeface="Helvetica" panose="020B0604020202020204" pitchFamily="34" charset="0"/>
              </a:rPr>
              <a:t>, J. O. et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DiClemente</a:t>
            </a:r>
            <a:r>
              <a:rPr lang="fr-CA" sz="1000" dirty="0">
                <a:latin typeface="Helvetica" panose="020B0604020202020204" pitchFamily="34" charset="0"/>
                <a:ea typeface="Sans Serif Collection" panose="020B0502040504020204" pitchFamily="34" charset="0"/>
                <a:cs typeface="Helvetica" panose="020B0604020202020204" pitchFamily="34" charset="0"/>
              </a:rPr>
              <a:t>, C. C. (1992). Stages of change in the modification of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problem</a:t>
            </a:r>
            <a:r>
              <a:rPr lang="fr-CA" sz="1000" dirty="0">
                <a:latin typeface="Helvetica" panose="020B0604020202020204" pitchFamily="34" charset="0"/>
                <a:ea typeface="Sans Serif Collection" panose="020B0502040504020204" pitchFamily="34" charset="0"/>
                <a:cs typeface="Helvetica" panose="020B0604020202020204" pitchFamily="34" charset="0"/>
              </a:rPr>
              <a:t>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behaviors</a:t>
            </a:r>
            <a:r>
              <a:rPr lang="fr-CA" sz="1000" dirty="0">
                <a:latin typeface="Helvetica" panose="020B0604020202020204" pitchFamily="34" charset="0"/>
                <a:ea typeface="Sans Serif Collection" panose="020B0502040504020204" pitchFamily="34" charset="0"/>
                <a:cs typeface="Helvetica" panose="020B0604020202020204" pitchFamily="34" charset="0"/>
              </a:rPr>
              <a:t>. Progress in </a:t>
            </a:r>
            <a:r>
              <a:rPr lang="fr-CA" sz="1000" dirty="0" err="1">
                <a:latin typeface="Helvetica" panose="020B0604020202020204" pitchFamily="34" charset="0"/>
                <a:ea typeface="Sans Serif Collection" panose="020B0502040504020204" pitchFamily="34" charset="0"/>
                <a:cs typeface="Helvetica" panose="020B0604020202020204" pitchFamily="34" charset="0"/>
              </a:rPr>
              <a:t>Behavior</a:t>
            </a:r>
            <a:r>
              <a:rPr lang="fr-CA" sz="1000" dirty="0">
                <a:latin typeface="Helvetica" panose="020B0604020202020204" pitchFamily="34" charset="0"/>
                <a:ea typeface="Sans Serif Collection" panose="020B0502040504020204" pitchFamily="34" charset="0"/>
                <a:cs typeface="Helvetica" panose="020B0604020202020204" pitchFamily="34" charset="0"/>
              </a:rPr>
              <a:t> Modification, 28, 183-218. https://doi.org/10.1901/jaba.1991.24-717. </a:t>
            </a:r>
          </a:p>
          <a:p>
            <a:pPr marL="0" indent="0">
              <a:spcBef>
                <a:spcPts val="0"/>
              </a:spcBef>
              <a:spcAft>
                <a:spcPts val="600"/>
              </a:spcAft>
              <a:buNone/>
            </a:pPr>
            <a:r>
              <a:rPr lang="fr-CA" sz="1000" dirty="0">
                <a:latin typeface="Helvetica" panose="020B0604020202020204" pitchFamily="34" charset="0"/>
                <a:ea typeface="Sans Serif Collection" panose="020B0502040504020204" pitchFamily="34" charset="0"/>
                <a:cs typeface="Helvetica" panose="020B0604020202020204" pitchFamily="34" charset="0"/>
              </a:rPr>
              <a:t>Tremblay, J. et al. (2023). Traitement conjugal intégratif des dépendances (TCI-D). Guide à l’intention des usagers des services spécialisés en dépendance – CRD. 59p.</a:t>
            </a:r>
          </a:p>
          <a:p>
            <a:pPr marL="0" indent="0">
              <a:spcBef>
                <a:spcPts val="0"/>
              </a:spcBef>
              <a:spcAft>
                <a:spcPts val="600"/>
              </a:spcAft>
              <a:buNone/>
            </a:pPr>
            <a:endParaRPr lang="fr-CA" sz="1000" dirty="0">
              <a:latin typeface="Helvetica" panose="020B0604020202020204" pitchFamily="34" charset="0"/>
              <a:ea typeface="Sans Serif Collection" panose="020B0502040504020204" pitchFamily="34" charset="0"/>
              <a:cs typeface="Helvetica" panose="020B0604020202020204" pitchFamily="34" charset="0"/>
            </a:endParaRPr>
          </a:p>
          <a:p>
            <a:pPr marL="0" indent="0">
              <a:spcBef>
                <a:spcPts val="0"/>
              </a:spcBef>
              <a:spcAft>
                <a:spcPts val="600"/>
              </a:spcAft>
              <a:buNone/>
            </a:pPr>
            <a:endParaRPr lang="fr-CA" sz="1000" dirty="0">
              <a:latin typeface="Helvetica" panose="020B0604020202020204" pitchFamily="34" charset="0"/>
              <a:ea typeface="Sans Serif Collection" panose="020B0502040504020204" pitchFamily="34" charset="0"/>
              <a:cs typeface="Helvetica" panose="020B0604020202020204" pitchFamily="34" charset="0"/>
            </a:endParaRPr>
          </a:p>
          <a:p>
            <a:pPr marL="0" indent="0">
              <a:spcBef>
                <a:spcPts val="0"/>
              </a:spcBef>
              <a:spcAft>
                <a:spcPts val="600"/>
              </a:spcAft>
              <a:buNone/>
            </a:pPr>
            <a:endParaRPr lang="fr-CA" sz="1000" dirty="0">
              <a:latin typeface="Helvetica" panose="020B0604020202020204" pitchFamily="34" charset="0"/>
              <a:ea typeface="Sans Serif Collection" panose="020B0502040504020204" pitchFamily="34" charset="0"/>
              <a:cs typeface="Helvetica" panose="020B0604020202020204" pitchFamily="34" charset="0"/>
            </a:endParaRPr>
          </a:p>
          <a:p>
            <a:pPr marL="0" indent="0">
              <a:spcBef>
                <a:spcPts val="0"/>
              </a:spcBef>
              <a:spcAft>
                <a:spcPts val="600"/>
              </a:spcAft>
              <a:buNone/>
            </a:pPr>
            <a:endParaRPr lang="fr-CA" sz="1000" dirty="0">
              <a:latin typeface="Helvetica" panose="020B0604020202020204" pitchFamily="34" charset="0"/>
              <a:ea typeface="Sans Serif Collection" panose="020B0502040504020204" pitchFamily="34" charset="0"/>
              <a:cs typeface="Helvetica" panose="020B0604020202020204" pitchFamily="34" charset="0"/>
            </a:endParaRPr>
          </a:p>
        </p:txBody>
      </p:sp>
      <p:sp>
        <p:nvSpPr>
          <p:cNvPr id="5" name="Title 2">
            <a:extLst>
              <a:ext uri="{FF2B5EF4-FFF2-40B4-BE49-F238E27FC236}">
                <a16:creationId xmlns:a16="http://schemas.microsoft.com/office/drawing/2014/main" id="{65B208DF-9E65-576F-A4C2-DF839BCF01DB}"/>
              </a:ext>
            </a:extLst>
          </p:cNvPr>
          <p:cNvSpPr>
            <a:spLocks noGrp="1"/>
          </p:cNvSpPr>
          <p:nvPr>
            <p:ph type="ctrTitle"/>
          </p:nvPr>
        </p:nvSpPr>
        <p:spPr>
          <a:xfrm>
            <a:off x="251520" y="-14978"/>
            <a:ext cx="5184576" cy="1002552"/>
          </a:xfrm>
        </p:spPr>
        <p:txBody>
          <a:bodyPr>
            <a:normAutofit/>
          </a:bodyPr>
          <a:lstStyle/>
          <a:p>
            <a:pPr algn="l"/>
            <a:r>
              <a:rPr lang="fr-CA" b="1" dirty="0">
                <a:solidFill>
                  <a:schemeClr val="bg1"/>
                </a:solidFill>
                <a:latin typeface="Helvetica" panose="020B0604020202020204" pitchFamily="34" charset="0"/>
                <a:cs typeface="Helvetica" panose="020B0604020202020204" pitchFamily="34" charset="0"/>
              </a:rPr>
              <a:t>Références</a:t>
            </a:r>
          </a:p>
        </p:txBody>
      </p:sp>
      <p:sp>
        <p:nvSpPr>
          <p:cNvPr id="4" name="Espace réservé du pied de page 3">
            <a:extLst>
              <a:ext uri="{FF2B5EF4-FFF2-40B4-BE49-F238E27FC236}">
                <a16:creationId xmlns:a16="http://schemas.microsoft.com/office/drawing/2014/main" id="{6E08F41D-F807-4AE3-9AB4-FC1A516560CB}"/>
              </a:ext>
            </a:extLst>
          </p:cNvPr>
          <p:cNvSpPr>
            <a:spLocks noGrp="1"/>
          </p:cNvSpPr>
          <p:nvPr>
            <p:ph type="ftr" sz="quarter" idx="11"/>
          </p:nvPr>
        </p:nvSpPr>
        <p:spPr/>
        <p:txBody>
          <a:bodyPr/>
          <a:lstStyle/>
          <a:p>
            <a:fld id="{BC722F4F-0214-4C21-BE9E-3A0CAC6E5EBC}" type="slidenum">
              <a:rPr lang="fr-CA" smtClean="0"/>
              <a:t>16</a:t>
            </a:fld>
            <a:endParaRPr lang="fr-CA" dirty="0"/>
          </a:p>
        </p:txBody>
      </p:sp>
    </p:spTree>
    <p:extLst>
      <p:ext uri="{BB962C8B-B14F-4D97-AF65-F5344CB8AC3E}">
        <p14:creationId xmlns:p14="http://schemas.microsoft.com/office/powerpoint/2010/main" val="649901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074" y="-71335"/>
            <a:ext cx="1599483" cy="5143500"/>
          </a:xfrm>
          <a:prstGeom prst="rect">
            <a:avLst/>
          </a:prstGeom>
          <a:solidFill>
            <a:srgbClr val="6B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Text Placeholder 6">
            <a:extLst>
              <a:ext uri="{FF2B5EF4-FFF2-40B4-BE49-F238E27FC236}">
                <a16:creationId xmlns:a16="http://schemas.microsoft.com/office/drawing/2014/main" id="{54E9E228-B02C-3941-B458-23CB2D67B476}"/>
              </a:ext>
            </a:extLst>
          </p:cNvPr>
          <p:cNvSpPr txBox="1">
            <a:spLocks/>
          </p:cNvSpPr>
          <p:nvPr/>
        </p:nvSpPr>
        <p:spPr>
          <a:xfrm>
            <a:off x="1630557" y="1635646"/>
            <a:ext cx="7544517" cy="397372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buNone/>
            </a:pPr>
            <a:r>
              <a:rPr lang="fr-CA" sz="1800" dirty="0">
                <a:latin typeface="Helvetica" panose="020B0604020202020204" pitchFamily="34" charset="0"/>
                <a:ea typeface="Sans Serif Collection" panose="020B0502040504020204" pitchFamily="34" charset="0"/>
                <a:cs typeface="Helvetica" panose="020B0604020202020204" pitchFamily="34" charset="0"/>
              </a:rPr>
              <a:t>Fiches destinées aux ME</a:t>
            </a:r>
          </a:p>
          <a:p>
            <a:pPr marL="57150" indent="0">
              <a:buNone/>
            </a:pPr>
            <a:endParaRPr lang="fr-CA" sz="1800" dirty="0">
              <a:latin typeface="Helvetica" panose="020B0604020202020204" pitchFamily="34" charset="0"/>
              <a:ea typeface="Sans Serif Collection" panose="020B0502040504020204" pitchFamily="34" charset="0"/>
              <a:cs typeface="Helvetica" panose="020B0604020202020204" pitchFamily="34" charset="0"/>
            </a:endParaRPr>
          </a:p>
          <a:p>
            <a:pPr marL="57150" indent="0" algn="ctr">
              <a:buNone/>
            </a:pPr>
            <a:endParaRPr lang="fr-CA" sz="1800" dirty="0">
              <a:latin typeface="Helvetica" panose="020B0604020202020204" pitchFamily="34" charset="0"/>
              <a:ea typeface="Sans Serif Collection" panose="020B0502040504020204" pitchFamily="34" charset="0"/>
              <a:cs typeface="Helvetica" panose="020B0604020202020204" pitchFamily="34" charset="0"/>
            </a:endParaRPr>
          </a:p>
        </p:txBody>
      </p:sp>
      <p:pic>
        <p:nvPicPr>
          <p:cNvPr id="2" name="Graphique 1">
            <a:extLst>
              <a:ext uri="{FF2B5EF4-FFF2-40B4-BE49-F238E27FC236}">
                <a16:creationId xmlns:a16="http://schemas.microsoft.com/office/drawing/2014/main" id="{6D2329B4-93E9-21FA-816F-D6AAC34C6B03}"/>
              </a:ext>
            </a:extLst>
          </p:cNvPr>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107504" y="101079"/>
            <a:ext cx="5112568" cy="936104"/>
          </a:xfrm>
          <a:prstGeom prst="rect">
            <a:avLst/>
          </a:prstGeom>
        </p:spPr>
      </p:pic>
      <p:sp>
        <p:nvSpPr>
          <p:cNvPr id="5" name="Title 2">
            <a:extLst>
              <a:ext uri="{FF2B5EF4-FFF2-40B4-BE49-F238E27FC236}">
                <a16:creationId xmlns:a16="http://schemas.microsoft.com/office/drawing/2014/main" id="{12B178B4-CDED-454C-BED2-2E2B10ADA703}"/>
              </a:ext>
            </a:extLst>
          </p:cNvPr>
          <p:cNvSpPr>
            <a:spLocks noGrp="1"/>
          </p:cNvSpPr>
          <p:nvPr>
            <p:ph type="ctrTitle"/>
          </p:nvPr>
        </p:nvSpPr>
        <p:spPr>
          <a:xfrm>
            <a:off x="1691680" y="38180"/>
            <a:ext cx="3744416" cy="1002552"/>
          </a:xfrm>
        </p:spPr>
        <p:txBody>
          <a:bodyPr>
            <a:normAutofit/>
          </a:bodyPr>
          <a:lstStyle/>
          <a:p>
            <a:pPr algn="l"/>
            <a:r>
              <a:rPr lang="fr-CA" b="1" dirty="0">
                <a:solidFill>
                  <a:srgbClr val="6BBBAE"/>
                </a:solidFill>
                <a:latin typeface="Helvetica" panose="020B0604020202020204" pitchFamily="34" charset="0"/>
                <a:cs typeface="Helvetica" panose="020B0604020202020204" pitchFamily="34" charset="0"/>
              </a:rPr>
              <a:t>À venir</a:t>
            </a:r>
          </a:p>
        </p:txBody>
      </p:sp>
      <p:sp>
        <p:nvSpPr>
          <p:cNvPr id="6" name="Espace réservé du pied de page 5">
            <a:extLst>
              <a:ext uri="{FF2B5EF4-FFF2-40B4-BE49-F238E27FC236}">
                <a16:creationId xmlns:a16="http://schemas.microsoft.com/office/drawing/2014/main" id="{4223C9CC-28FC-418B-9C2B-5647B8EB93AF}"/>
              </a:ext>
            </a:extLst>
          </p:cNvPr>
          <p:cNvSpPr>
            <a:spLocks noGrp="1"/>
          </p:cNvSpPr>
          <p:nvPr>
            <p:ph type="ftr" sz="quarter" idx="11"/>
          </p:nvPr>
        </p:nvSpPr>
        <p:spPr/>
        <p:txBody>
          <a:bodyPr/>
          <a:lstStyle/>
          <a:p>
            <a:fld id="{507C5CA2-3DFE-49D0-9562-5455BEBBF7D2}" type="slidenum">
              <a:rPr lang="fr-CA" smtClean="0"/>
              <a:t>17</a:t>
            </a:fld>
            <a:endParaRPr lang="fr-CA" dirty="0"/>
          </a:p>
        </p:txBody>
      </p:sp>
    </p:spTree>
    <p:extLst>
      <p:ext uri="{BB962C8B-B14F-4D97-AF65-F5344CB8AC3E}">
        <p14:creationId xmlns:p14="http://schemas.microsoft.com/office/powerpoint/2010/main" val="3299339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2843808" y="1995686"/>
            <a:ext cx="3312368" cy="1102519"/>
          </a:xfrm>
        </p:spPr>
        <p:txBody>
          <a:bodyPr>
            <a:noAutofit/>
          </a:bodyPr>
          <a:lstStyle/>
          <a:p>
            <a:r>
              <a:rPr lang="fr-CA" sz="6600" b="1" dirty="0">
                <a:solidFill>
                  <a:srgbClr val="6BBBAE"/>
                </a:solidFill>
              </a:rPr>
              <a:t>MERCI!</a:t>
            </a:r>
          </a:p>
        </p:txBody>
      </p:sp>
      <p:sp>
        <p:nvSpPr>
          <p:cNvPr id="2" name="Rectangle 1">
            <a:extLst>
              <a:ext uri="{FF2B5EF4-FFF2-40B4-BE49-F238E27FC236}">
                <a16:creationId xmlns:a16="http://schemas.microsoft.com/office/drawing/2014/main" id="{5C9077EC-EB05-76C7-3DF7-5EA0BA0BBC86}"/>
              </a:ext>
            </a:extLst>
          </p:cNvPr>
          <p:cNvSpPr/>
          <p:nvPr/>
        </p:nvSpPr>
        <p:spPr>
          <a:xfrm>
            <a:off x="7452320" y="4443958"/>
            <a:ext cx="1512168" cy="504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Espace réservé du pied de page 3">
            <a:extLst>
              <a:ext uri="{FF2B5EF4-FFF2-40B4-BE49-F238E27FC236}">
                <a16:creationId xmlns:a16="http://schemas.microsoft.com/office/drawing/2014/main" id="{602AEA8B-25CB-40A4-845B-812EA8299B2F}"/>
              </a:ext>
            </a:extLst>
          </p:cNvPr>
          <p:cNvSpPr>
            <a:spLocks noGrp="1"/>
          </p:cNvSpPr>
          <p:nvPr>
            <p:ph type="ftr" sz="quarter" idx="11"/>
          </p:nvPr>
        </p:nvSpPr>
        <p:spPr/>
        <p:txBody>
          <a:bodyPr/>
          <a:lstStyle/>
          <a:p>
            <a:fld id="{3549247E-B209-457F-91A3-37067714AAD3}" type="slidenum">
              <a:rPr lang="fr-CA" smtClean="0"/>
              <a:t>18</a:t>
            </a:fld>
            <a:endParaRPr lang="fr-CA" dirty="0"/>
          </a:p>
        </p:txBody>
      </p:sp>
    </p:spTree>
    <p:extLst>
      <p:ext uri="{BB962C8B-B14F-4D97-AF65-F5344CB8AC3E}">
        <p14:creationId xmlns:p14="http://schemas.microsoft.com/office/powerpoint/2010/main" val="177201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1599483" cy="5143500"/>
          </a:xfrm>
          <a:prstGeom prst="rect">
            <a:avLst/>
          </a:prstGeom>
          <a:solidFill>
            <a:srgbClr val="6B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Text Placeholder 6">
            <a:extLst>
              <a:ext uri="{FF2B5EF4-FFF2-40B4-BE49-F238E27FC236}">
                <a16:creationId xmlns:a16="http://schemas.microsoft.com/office/drawing/2014/main" id="{54E9E228-B02C-3941-B458-23CB2D67B476}"/>
              </a:ext>
            </a:extLst>
          </p:cNvPr>
          <p:cNvSpPr txBox="1">
            <a:spLocks/>
          </p:cNvSpPr>
          <p:nvPr/>
        </p:nvSpPr>
        <p:spPr>
          <a:xfrm>
            <a:off x="1547664" y="1707654"/>
            <a:ext cx="7544517" cy="151216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lgn="ctr">
              <a:buNone/>
            </a:pPr>
            <a:r>
              <a:rPr lang="fr-CA" sz="2400" dirty="0"/>
              <a:t>Nous reconnaissons que les terres sur lesquelles nous travaillons et sur lesquelles nous présentons aujourd'hui font partie de territoires traditionnels non cédés, qui ont servi, sert et servira encore de lieu de rassemblement et d’échange entre les nations.</a:t>
            </a:r>
            <a:endParaRPr lang="fr-CA" sz="2400" dirty="0">
              <a:latin typeface="Helvetica" panose="020B0604020202020204" pitchFamily="34" charset="0"/>
              <a:ea typeface="Sans Serif Collection" panose="020B0502040504020204" pitchFamily="34" charset="0"/>
              <a:cs typeface="Helvetica" panose="020B0604020202020204" pitchFamily="34" charset="0"/>
            </a:endParaRPr>
          </a:p>
        </p:txBody>
      </p:sp>
      <p:pic>
        <p:nvPicPr>
          <p:cNvPr id="4" name="Graphique 3">
            <a:extLst>
              <a:ext uri="{FF2B5EF4-FFF2-40B4-BE49-F238E27FC236}">
                <a16:creationId xmlns:a16="http://schemas.microsoft.com/office/drawing/2014/main" id="{F9DB4C3F-014F-4F8E-98DE-886EBA9B1D4D}"/>
              </a:ext>
            </a:extLst>
          </p:cNvPr>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107504" y="101079"/>
            <a:ext cx="8784976" cy="936104"/>
          </a:xfrm>
          <a:prstGeom prst="rect">
            <a:avLst/>
          </a:prstGeom>
        </p:spPr>
      </p:pic>
      <p:sp>
        <p:nvSpPr>
          <p:cNvPr id="5" name="Title 2">
            <a:extLst>
              <a:ext uri="{FF2B5EF4-FFF2-40B4-BE49-F238E27FC236}">
                <a16:creationId xmlns:a16="http://schemas.microsoft.com/office/drawing/2014/main" id="{12B178B4-CDED-454C-BED2-2E2B10ADA703}"/>
              </a:ext>
            </a:extLst>
          </p:cNvPr>
          <p:cNvSpPr>
            <a:spLocks noGrp="1"/>
          </p:cNvSpPr>
          <p:nvPr>
            <p:ph type="ctrTitle"/>
          </p:nvPr>
        </p:nvSpPr>
        <p:spPr>
          <a:xfrm>
            <a:off x="1547664" y="38180"/>
            <a:ext cx="7128792" cy="1002552"/>
          </a:xfrm>
        </p:spPr>
        <p:txBody>
          <a:bodyPr>
            <a:normAutofit fontScale="90000"/>
          </a:bodyPr>
          <a:lstStyle/>
          <a:p>
            <a:pPr algn="l"/>
            <a:r>
              <a:rPr lang="fr-CA" b="1" dirty="0">
                <a:solidFill>
                  <a:srgbClr val="6BBBAE"/>
                </a:solidFill>
                <a:latin typeface="Helvetica" panose="020B0604020202020204" pitchFamily="34" charset="0"/>
                <a:cs typeface="Helvetica" panose="020B0604020202020204" pitchFamily="34" charset="0"/>
              </a:rPr>
              <a:t>Reconnaissance territoriale</a:t>
            </a:r>
          </a:p>
        </p:txBody>
      </p:sp>
      <p:sp>
        <p:nvSpPr>
          <p:cNvPr id="8" name="Espace réservé du pied de page 7">
            <a:extLst>
              <a:ext uri="{FF2B5EF4-FFF2-40B4-BE49-F238E27FC236}">
                <a16:creationId xmlns:a16="http://schemas.microsoft.com/office/drawing/2014/main" id="{6B790BD8-E4DF-449E-830E-83AA308FD76E}"/>
              </a:ext>
            </a:extLst>
          </p:cNvPr>
          <p:cNvSpPr>
            <a:spLocks noGrp="1"/>
          </p:cNvSpPr>
          <p:nvPr>
            <p:ph type="ftr" sz="quarter" idx="11"/>
          </p:nvPr>
        </p:nvSpPr>
        <p:spPr/>
        <p:txBody>
          <a:bodyPr/>
          <a:lstStyle/>
          <a:p>
            <a:fld id="{F752D112-480D-4C4A-84B5-A9D6CD77B9B2}" type="slidenum">
              <a:rPr lang="fr-CA" smtClean="0"/>
              <a:t>2</a:t>
            </a:fld>
            <a:endParaRPr lang="fr-CA" dirty="0"/>
          </a:p>
        </p:txBody>
      </p:sp>
    </p:spTree>
    <p:extLst>
      <p:ext uri="{BB962C8B-B14F-4D97-AF65-F5344CB8AC3E}">
        <p14:creationId xmlns:p14="http://schemas.microsoft.com/office/powerpoint/2010/main" val="1249424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1599483" cy="5143500"/>
          </a:xfrm>
          <a:prstGeom prst="rect">
            <a:avLst/>
          </a:prstGeom>
          <a:solidFill>
            <a:srgbClr val="6B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Text Placeholder 6">
            <a:extLst>
              <a:ext uri="{FF2B5EF4-FFF2-40B4-BE49-F238E27FC236}">
                <a16:creationId xmlns:a16="http://schemas.microsoft.com/office/drawing/2014/main" id="{54E9E228-B02C-3941-B458-23CB2D67B476}"/>
              </a:ext>
            </a:extLst>
          </p:cNvPr>
          <p:cNvSpPr txBox="1">
            <a:spLocks/>
          </p:cNvSpPr>
          <p:nvPr/>
        </p:nvSpPr>
        <p:spPr>
          <a:xfrm>
            <a:off x="1599483" y="1131590"/>
            <a:ext cx="7544517" cy="397372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buNone/>
            </a:pPr>
            <a:r>
              <a:rPr lang="fr-CA" sz="1800" dirty="0">
                <a:latin typeface="Helvetica" panose="020B0604020202020204" pitchFamily="34" charset="0"/>
                <a:ea typeface="Sans Serif Collection" panose="020B0502040504020204" pitchFamily="34" charset="0"/>
                <a:cs typeface="Helvetica" panose="020B0604020202020204" pitchFamily="34" charset="0"/>
              </a:rPr>
              <a:t>Documenter les besoins d’intervention auprès des membres de l’entourage (</a:t>
            </a:r>
            <a:r>
              <a:rPr lang="fr-CA" sz="1800" b="1" dirty="0">
                <a:solidFill>
                  <a:srgbClr val="6BBBAE"/>
                </a:solidFill>
                <a:latin typeface="Helvetica" panose="020B0604020202020204" pitchFamily="34" charset="0"/>
                <a:ea typeface="Sans Serif Collection" panose="020B0502040504020204" pitchFamily="34" charset="0"/>
                <a:cs typeface="Helvetica" panose="020B0604020202020204" pitchFamily="34" charset="0"/>
              </a:rPr>
              <a:t>ME</a:t>
            </a:r>
            <a:r>
              <a:rPr lang="fr-CA" sz="1800" dirty="0">
                <a:latin typeface="Helvetica" panose="020B0604020202020204" pitchFamily="34" charset="0"/>
                <a:ea typeface="Sans Serif Collection" panose="020B0502040504020204" pitchFamily="34" charset="0"/>
                <a:cs typeface="Helvetica" panose="020B0604020202020204" pitchFamily="34" charset="0"/>
              </a:rPr>
              <a:t>) au Québec</a:t>
            </a:r>
          </a:p>
          <a:p>
            <a:pPr marL="57150" indent="0">
              <a:buNone/>
            </a:pPr>
            <a:endParaRPr lang="fr-CA" sz="1800" dirty="0">
              <a:latin typeface="Helvetica" panose="020B0604020202020204" pitchFamily="34" charset="0"/>
              <a:ea typeface="Sans Serif Collection" panose="020B0502040504020204" pitchFamily="34" charset="0"/>
              <a:cs typeface="Helvetica" panose="020B0604020202020204" pitchFamily="34" charset="0"/>
            </a:endParaRPr>
          </a:p>
          <a:p>
            <a:pPr marL="57150" indent="0">
              <a:buNone/>
            </a:pPr>
            <a:r>
              <a:rPr lang="fr-CA" sz="1800" dirty="0">
                <a:latin typeface="Helvetica" panose="020B0604020202020204" pitchFamily="34" charset="0"/>
                <a:ea typeface="Sans Serif Collection" panose="020B0502040504020204" pitchFamily="34" charset="0"/>
                <a:cs typeface="Helvetica" panose="020B0604020202020204" pitchFamily="34" charset="0"/>
              </a:rPr>
              <a:t>Identifier :</a:t>
            </a:r>
          </a:p>
          <a:p>
            <a:pPr indent="-285750">
              <a:buClr>
                <a:srgbClr val="6BBBAE"/>
              </a:buClr>
              <a:buFont typeface="Wingdings" panose="05000000000000000000" pitchFamily="2" charset="2"/>
              <a:buChar char="Ø"/>
            </a:pPr>
            <a:r>
              <a:rPr lang="fr-CA" sz="1600" dirty="0">
                <a:latin typeface="Helvetica" panose="020B0604020202020204" pitchFamily="34" charset="0"/>
                <a:ea typeface="Sans Serif Collection" panose="020B0502040504020204" pitchFamily="34" charset="0"/>
                <a:cs typeface="Helvetica" panose="020B0604020202020204" pitchFamily="34" charset="0"/>
              </a:rPr>
              <a:t>Quels sont les besoins des </a:t>
            </a:r>
            <a:r>
              <a:rPr lang="fr-CA" sz="1600" b="1" dirty="0">
                <a:solidFill>
                  <a:srgbClr val="6BBBAE"/>
                </a:solidFill>
                <a:latin typeface="Helvetica" panose="020B0604020202020204" pitchFamily="34" charset="0"/>
                <a:ea typeface="Sans Serif Collection" panose="020B0502040504020204" pitchFamily="34" charset="0"/>
                <a:cs typeface="Helvetica" panose="020B0604020202020204" pitchFamily="34" charset="0"/>
              </a:rPr>
              <a:t>ME</a:t>
            </a:r>
            <a:r>
              <a:rPr lang="fr-CA" sz="1600" dirty="0">
                <a:latin typeface="Helvetica" panose="020B0604020202020204" pitchFamily="34" charset="0"/>
                <a:ea typeface="Sans Serif Collection" panose="020B0502040504020204" pitchFamily="34" charset="0"/>
                <a:cs typeface="Helvetica" panose="020B0604020202020204" pitchFamily="34" charset="0"/>
              </a:rPr>
              <a:t>?</a:t>
            </a:r>
          </a:p>
          <a:p>
            <a:pPr indent="-285750">
              <a:buClr>
                <a:srgbClr val="6BBBAE"/>
              </a:buClr>
              <a:buFont typeface="Wingdings" panose="05000000000000000000" pitchFamily="2" charset="2"/>
              <a:buChar char="Ø"/>
            </a:pPr>
            <a:r>
              <a:rPr lang="fr-CA" sz="1600" dirty="0">
                <a:latin typeface="Helvetica" panose="020B0604020202020204" pitchFamily="34" charset="0"/>
                <a:ea typeface="Sans Serif Collection" panose="020B0502040504020204" pitchFamily="34" charset="0"/>
                <a:cs typeface="Helvetica" panose="020B0604020202020204" pitchFamily="34" charset="0"/>
              </a:rPr>
              <a:t>Quels sont les besoins des personnes intervenantes qui œuvrent auprès des </a:t>
            </a:r>
            <a:r>
              <a:rPr lang="fr-CA" sz="1600" b="1" dirty="0">
                <a:solidFill>
                  <a:srgbClr val="6BBBAE"/>
                </a:solidFill>
                <a:latin typeface="Helvetica" panose="020B0604020202020204" pitchFamily="34" charset="0"/>
                <a:cs typeface="Helvetica" panose="020B0604020202020204" pitchFamily="34" charset="0"/>
              </a:rPr>
              <a:t>ME</a:t>
            </a:r>
            <a:r>
              <a:rPr lang="fr-CA" sz="1600" dirty="0">
                <a:latin typeface="Helvetica" panose="020B0604020202020204" pitchFamily="34" charset="0"/>
                <a:ea typeface="Sans Serif Collection" panose="020B0502040504020204" pitchFamily="34" charset="0"/>
                <a:cs typeface="Helvetica" panose="020B0604020202020204" pitchFamily="34" charset="0"/>
              </a:rPr>
              <a:t>?</a:t>
            </a:r>
          </a:p>
          <a:p>
            <a:pPr indent="-285750">
              <a:buClr>
                <a:srgbClr val="6BBBAE"/>
              </a:buClr>
              <a:buFont typeface="Wingdings" panose="05000000000000000000" pitchFamily="2" charset="2"/>
              <a:buChar char="Ø"/>
            </a:pPr>
            <a:r>
              <a:rPr lang="fr-CA" sz="1600" dirty="0">
                <a:latin typeface="Helvetica" panose="020B0604020202020204" pitchFamily="34" charset="0"/>
                <a:ea typeface="Sans Serif Collection" panose="020B0502040504020204" pitchFamily="34" charset="0"/>
                <a:cs typeface="Helvetica" panose="020B0604020202020204" pitchFamily="34" charset="0"/>
              </a:rPr>
              <a:t>Comment outiller les personnes intervenantes pour mieux répondre aux besoins des </a:t>
            </a:r>
            <a:r>
              <a:rPr lang="fr-CA" sz="1600" b="1" dirty="0">
                <a:solidFill>
                  <a:srgbClr val="6BBBAE"/>
                </a:solidFill>
                <a:latin typeface="Helvetica" panose="020B0604020202020204" pitchFamily="34" charset="0"/>
                <a:ea typeface="Sans Serif Collection" panose="020B0502040504020204" pitchFamily="34" charset="0"/>
                <a:cs typeface="Helvetica" panose="020B0604020202020204" pitchFamily="34" charset="0"/>
              </a:rPr>
              <a:t>ME</a:t>
            </a:r>
            <a:r>
              <a:rPr lang="fr-CA" sz="1600" dirty="0">
                <a:latin typeface="Helvetica" panose="020B0604020202020204" pitchFamily="34" charset="0"/>
                <a:ea typeface="Sans Serif Collection" panose="020B0502040504020204" pitchFamily="34" charset="0"/>
                <a:cs typeface="Helvetica" panose="020B0604020202020204" pitchFamily="34" charset="0"/>
              </a:rPr>
              <a:t>?</a:t>
            </a:r>
          </a:p>
          <a:p>
            <a:pPr marL="57150" indent="0" algn="ctr">
              <a:buNone/>
            </a:pPr>
            <a:endParaRPr lang="fr-CA" sz="1800" dirty="0">
              <a:latin typeface="Helvetica" panose="020B0604020202020204" pitchFamily="34" charset="0"/>
              <a:ea typeface="Sans Serif Collection" panose="020B0502040504020204" pitchFamily="34" charset="0"/>
              <a:cs typeface="Helvetica" panose="020B0604020202020204" pitchFamily="34" charset="0"/>
            </a:endParaRPr>
          </a:p>
          <a:p>
            <a:pPr marL="57150" indent="0" algn="ctr">
              <a:buNone/>
            </a:pPr>
            <a:r>
              <a:rPr lang="fr-CA" sz="1800" dirty="0">
                <a:latin typeface="Helvetica" panose="020B0604020202020204" pitchFamily="34" charset="0"/>
                <a:ea typeface="Sans Serif Collection" panose="020B0502040504020204" pitchFamily="34" charset="0"/>
                <a:cs typeface="Helvetica" panose="020B0604020202020204" pitchFamily="34" charset="0"/>
              </a:rPr>
              <a:t>Volets </a:t>
            </a:r>
            <a:r>
              <a:rPr lang="fr-CA" sz="1800" b="1" dirty="0">
                <a:latin typeface="Helvetica" panose="020B0604020202020204" pitchFamily="34" charset="0"/>
                <a:ea typeface="Sans Serif Collection" panose="020B0502040504020204" pitchFamily="34" charset="0"/>
                <a:cs typeface="Helvetica" panose="020B0604020202020204" pitchFamily="34" charset="0"/>
              </a:rPr>
              <a:t>allochtones </a:t>
            </a:r>
            <a:r>
              <a:rPr lang="fr-CA" sz="1800" dirty="0">
                <a:latin typeface="Helvetica" panose="020B0604020202020204" pitchFamily="34" charset="0"/>
                <a:ea typeface="Sans Serif Collection" panose="020B0502040504020204" pitchFamily="34" charset="0"/>
                <a:cs typeface="Helvetica" panose="020B0604020202020204" pitchFamily="34" charset="0"/>
              </a:rPr>
              <a:t>et autochtones</a:t>
            </a:r>
            <a:endParaRPr lang="fr-CA" sz="1800" b="1" dirty="0">
              <a:latin typeface="Helvetica" panose="020B0604020202020204" pitchFamily="34" charset="0"/>
              <a:ea typeface="Sans Serif Collection" panose="020B0502040504020204" pitchFamily="34" charset="0"/>
              <a:cs typeface="Helvetica" panose="020B0604020202020204" pitchFamily="34" charset="0"/>
            </a:endParaRPr>
          </a:p>
        </p:txBody>
      </p:sp>
      <p:pic>
        <p:nvPicPr>
          <p:cNvPr id="4" name="Graphique 3">
            <a:extLst>
              <a:ext uri="{FF2B5EF4-FFF2-40B4-BE49-F238E27FC236}">
                <a16:creationId xmlns:a16="http://schemas.microsoft.com/office/drawing/2014/main" id="{F9DB4C3F-014F-4F8E-98DE-886EBA9B1D4D}"/>
              </a:ext>
            </a:extLst>
          </p:cNvPr>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107504" y="101079"/>
            <a:ext cx="4802848" cy="936104"/>
          </a:xfrm>
          <a:prstGeom prst="rect">
            <a:avLst/>
          </a:prstGeom>
        </p:spPr>
      </p:pic>
      <p:sp>
        <p:nvSpPr>
          <p:cNvPr id="5" name="Title 2">
            <a:extLst>
              <a:ext uri="{FF2B5EF4-FFF2-40B4-BE49-F238E27FC236}">
                <a16:creationId xmlns:a16="http://schemas.microsoft.com/office/drawing/2014/main" id="{12B178B4-CDED-454C-BED2-2E2B10ADA703}"/>
              </a:ext>
            </a:extLst>
          </p:cNvPr>
          <p:cNvSpPr>
            <a:spLocks noGrp="1"/>
          </p:cNvSpPr>
          <p:nvPr>
            <p:ph type="ctrTitle"/>
          </p:nvPr>
        </p:nvSpPr>
        <p:spPr>
          <a:xfrm>
            <a:off x="1691680" y="38180"/>
            <a:ext cx="2520280" cy="1002552"/>
          </a:xfrm>
        </p:spPr>
        <p:txBody>
          <a:bodyPr>
            <a:normAutofit fontScale="90000"/>
          </a:bodyPr>
          <a:lstStyle/>
          <a:p>
            <a:pPr algn="l"/>
            <a:r>
              <a:rPr lang="fr-CA" b="1" dirty="0">
                <a:solidFill>
                  <a:srgbClr val="6BBBAE"/>
                </a:solidFill>
                <a:latin typeface="Helvetica" panose="020B0604020202020204" pitchFamily="34" charset="0"/>
                <a:cs typeface="Helvetica" panose="020B0604020202020204" pitchFamily="34" charset="0"/>
              </a:rPr>
              <a:t>Contexte</a:t>
            </a:r>
          </a:p>
        </p:txBody>
      </p:sp>
      <p:sp>
        <p:nvSpPr>
          <p:cNvPr id="2" name="Freeform 28">
            <a:extLst>
              <a:ext uri="{FF2B5EF4-FFF2-40B4-BE49-F238E27FC236}">
                <a16:creationId xmlns:a16="http://schemas.microsoft.com/office/drawing/2014/main" id="{E4CB544A-0598-17C5-52AA-133F43C0ACDB}"/>
              </a:ext>
            </a:extLst>
          </p:cNvPr>
          <p:cNvSpPr>
            <a:spLocks noChangeArrowheads="1"/>
          </p:cNvSpPr>
          <p:nvPr/>
        </p:nvSpPr>
        <p:spPr bwMode="auto">
          <a:xfrm>
            <a:off x="3419872" y="4155926"/>
            <a:ext cx="223838" cy="187325"/>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6BBBAE"/>
          </a:solidFill>
          <a:ln>
            <a:noFill/>
          </a:ln>
          <a:effectLst/>
        </p:spPr>
        <p:txBody>
          <a:bodyPr wrap="none" lIns="34284" tIns="17142" rIns="34284" bIns="17142" anchor="ctr"/>
          <a:lstStyle/>
          <a:p>
            <a:pPr>
              <a:defRPr/>
            </a:pPr>
            <a:endParaRPr lang="en-US" dirty="0"/>
          </a:p>
        </p:txBody>
      </p:sp>
      <p:sp>
        <p:nvSpPr>
          <p:cNvPr id="8" name="Espace réservé du pied de page 7">
            <a:extLst>
              <a:ext uri="{FF2B5EF4-FFF2-40B4-BE49-F238E27FC236}">
                <a16:creationId xmlns:a16="http://schemas.microsoft.com/office/drawing/2014/main" id="{1DDC18E9-9BEC-45C1-995F-EFCA7886BC0A}"/>
              </a:ext>
            </a:extLst>
          </p:cNvPr>
          <p:cNvSpPr>
            <a:spLocks noGrp="1"/>
          </p:cNvSpPr>
          <p:nvPr>
            <p:ph type="ftr" sz="quarter" idx="11"/>
          </p:nvPr>
        </p:nvSpPr>
        <p:spPr/>
        <p:txBody>
          <a:bodyPr/>
          <a:lstStyle/>
          <a:p>
            <a:fld id="{52F039F1-2833-4560-B390-2C16199F79B1}" type="slidenum">
              <a:rPr lang="fr-CA" smtClean="0"/>
              <a:t>3</a:t>
            </a:fld>
            <a:endParaRPr lang="fr-CA" dirty="0"/>
          </a:p>
        </p:txBody>
      </p:sp>
    </p:spTree>
    <p:extLst>
      <p:ext uri="{BB962C8B-B14F-4D97-AF65-F5344CB8AC3E}">
        <p14:creationId xmlns:p14="http://schemas.microsoft.com/office/powerpoint/2010/main" val="14273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1599483" cy="5143500"/>
          </a:xfrm>
          <a:prstGeom prst="rect">
            <a:avLst/>
          </a:prstGeom>
          <a:solidFill>
            <a:srgbClr val="6B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Text Placeholder 6">
            <a:extLst>
              <a:ext uri="{FF2B5EF4-FFF2-40B4-BE49-F238E27FC236}">
                <a16:creationId xmlns:a16="http://schemas.microsoft.com/office/drawing/2014/main" id="{54E9E228-B02C-3941-B458-23CB2D67B476}"/>
              </a:ext>
            </a:extLst>
          </p:cNvPr>
          <p:cNvSpPr txBox="1">
            <a:spLocks/>
          </p:cNvSpPr>
          <p:nvPr/>
        </p:nvSpPr>
        <p:spPr>
          <a:xfrm>
            <a:off x="1599483" y="1131590"/>
            <a:ext cx="7544517" cy="397372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buNone/>
            </a:pPr>
            <a:r>
              <a:rPr lang="fr-CA" sz="1800" dirty="0">
                <a:latin typeface="Helvetica" panose="020B0604020202020204" pitchFamily="34" charset="0"/>
                <a:ea typeface="Sans Serif Collection" panose="020B0502040504020204" pitchFamily="34" charset="0"/>
                <a:cs typeface="Helvetica" panose="020B0604020202020204" pitchFamily="34" charset="0"/>
              </a:rPr>
              <a:t>Volet 1</a:t>
            </a:r>
          </a:p>
          <a:p>
            <a:pPr indent="-285750">
              <a:buClr>
                <a:srgbClr val="6BBBAE"/>
              </a:buClr>
              <a:buFont typeface="Wingdings" panose="05000000000000000000" pitchFamily="2" charset="2"/>
              <a:buChar char="Ø"/>
            </a:pPr>
            <a:r>
              <a:rPr lang="fr-CA" sz="1600" dirty="0">
                <a:latin typeface="Helvetica" panose="020B0604020202020204" pitchFamily="34" charset="0"/>
                <a:ea typeface="Sans Serif Collection" panose="020B0502040504020204" pitchFamily="34" charset="0"/>
                <a:cs typeface="Helvetica" panose="020B0604020202020204" pitchFamily="34" charset="0"/>
              </a:rPr>
              <a:t>Identification des cibles d’intervention utilisées par les personnes intervenants (</a:t>
            </a:r>
            <a:r>
              <a:rPr lang="fr-CA" sz="1600" i="1" dirty="0">
                <a:latin typeface="Helvetica" panose="020B0604020202020204" pitchFamily="34" charset="0"/>
                <a:ea typeface="Sans Serif Collection" panose="020B0502040504020204" pitchFamily="34" charset="0"/>
                <a:cs typeface="Helvetica" panose="020B0604020202020204" pitchFamily="34" charset="0"/>
              </a:rPr>
              <a:t>N</a:t>
            </a:r>
            <a:r>
              <a:rPr lang="fr-CA" sz="1600" dirty="0">
                <a:latin typeface="Helvetica" panose="020B0604020202020204" pitchFamily="34" charset="0"/>
                <a:ea typeface="Sans Serif Collection" panose="020B0502040504020204" pitchFamily="34" charset="0"/>
                <a:cs typeface="Helvetica" panose="020B0604020202020204" pitchFamily="34" charset="0"/>
              </a:rPr>
              <a:t> = 48) en dépendance auprès des </a:t>
            </a:r>
            <a:r>
              <a:rPr lang="fr-CA" sz="1600" b="1" dirty="0">
                <a:solidFill>
                  <a:srgbClr val="6BBBAE"/>
                </a:solidFill>
                <a:latin typeface="Helvetica" panose="020B0604020202020204" pitchFamily="34" charset="0"/>
                <a:ea typeface="Sans Serif Collection" panose="020B0502040504020204" pitchFamily="34" charset="0"/>
                <a:cs typeface="Helvetica" panose="020B0604020202020204" pitchFamily="34" charset="0"/>
              </a:rPr>
              <a:t>ME</a:t>
            </a:r>
            <a:r>
              <a:rPr lang="fr-CA" sz="1600" dirty="0">
                <a:latin typeface="Helvetica" panose="020B0604020202020204" pitchFamily="34" charset="0"/>
                <a:ea typeface="Sans Serif Collection" panose="020B0502040504020204" pitchFamily="34" charset="0"/>
                <a:cs typeface="Helvetica" panose="020B0604020202020204" pitchFamily="34" charset="0"/>
              </a:rPr>
              <a:t>?</a:t>
            </a:r>
          </a:p>
          <a:p>
            <a:pPr indent="-285750">
              <a:buClr>
                <a:srgbClr val="6BBBAE"/>
              </a:buClr>
              <a:buFont typeface="Wingdings" panose="05000000000000000000" pitchFamily="2" charset="2"/>
              <a:buChar char="Ø"/>
            </a:pPr>
            <a:endParaRPr lang="fr-CA" sz="1600" dirty="0">
              <a:latin typeface="Helvetica" panose="020B0604020202020204" pitchFamily="34" charset="0"/>
              <a:ea typeface="Sans Serif Collection" panose="020B0502040504020204" pitchFamily="34" charset="0"/>
              <a:cs typeface="Helvetica" panose="020B0604020202020204" pitchFamily="34" charset="0"/>
            </a:endParaRPr>
          </a:p>
          <a:p>
            <a:pPr marL="57150" indent="0">
              <a:buClr>
                <a:srgbClr val="6BBBAE"/>
              </a:buClr>
              <a:buNone/>
            </a:pPr>
            <a:r>
              <a:rPr lang="fr-CA" sz="1600" dirty="0">
                <a:latin typeface="Helvetica" panose="020B0604020202020204" pitchFamily="34" charset="0"/>
                <a:ea typeface="Sans Serif Collection" panose="020B0502040504020204" pitchFamily="34" charset="0"/>
                <a:cs typeface="Helvetica" panose="020B0604020202020204" pitchFamily="34" charset="0"/>
              </a:rPr>
              <a:t>Volet 2</a:t>
            </a:r>
          </a:p>
          <a:p>
            <a:pPr indent="-285750">
              <a:buClr>
                <a:srgbClr val="6BBBAE"/>
              </a:buClr>
              <a:buFont typeface="Wingdings" panose="05000000000000000000" pitchFamily="2" charset="2"/>
              <a:buChar char="Ø"/>
            </a:pPr>
            <a:r>
              <a:rPr lang="fr-CA" sz="1600" dirty="0">
                <a:latin typeface="Helvetica" panose="020B0604020202020204" pitchFamily="34" charset="0"/>
                <a:ea typeface="Sans Serif Collection" panose="020B0502040504020204" pitchFamily="34" charset="0"/>
                <a:cs typeface="Helvetica" panose="020B0604020202020204" pitchFamily="34" charset="0"/>
              </a:rPr>
              <a:t>Identification des besoins des </a:t>
            </a:r>
            <a:r>
              <a:rPr lang="fr-CA" sz="1600" b="1" dirty="0">
                <a:solidFill>
                  <a:srgbClr val="6BBBAE"/>
                </a:solidFill>
                <a:latin typeface="Helvetica" panose="020B0604020202020204" pitchFamily="34" charset="0"/>
                <a:cs typeface="Helvetica" panose="020B0604020202020204" pitchFamily="34" charset="0"/>
              </a:rPr>
              <a:t>ME </a:t>
            </a:r>
            <a:r>
              <a:rPr lang="fr-CA" sz="1600" dirty="0">
                <a:latin typeface="Helvetica" panose="020B0604020202020204" pitchFamily="34" charset="0"/>
                <a:cs typeface="Helvetica" panose="020B0604020202020204" pitchFamily="34" charset="0"/>
              </a:rPr>
              <a:t>(</a:t>
            </a:r>
            <a:r>
              <a:rPr lang="fr-CA" sz="1600" i="1" dirty="0">
                <a:latin typeface="Helvetica" panose="020B0604020202020204" pitchFamily="34" charset="0"/>
                <a:cs typeface="Helvetica" panose="020B0604020202020204" pitchFamily="34" charset="0"/>
              </a:rPr>
              <a:t>N</a:t>
            </a:r>
            <a:r>
              <a:rPr lang="fr-CA" sz="1600" dirty="0">
                <a:latin typeface="Helvetica" panose="020B0604020202020204" pitchFamily="34" charset="0"/>
                <a:cs typeface="Helvetica" panose="020B0604020202020204" pitchFamily="34" charset="0"/>
              </a:rPr>
              <a:t> = 31)?</a:t>
            </a:r>
          </a:p>
          <a:p>
            <a:pPr indent="-285750">
              <a:buClr>
                <a:srgbClr val="6BBBAE"/>
              </a:buClr>
              <a:buFont typeface="Wingdings" panose="05000000000000000000" pitchFamily="2" charset="2"/>
              <a:buChar char="Ø"/>
            </a:pPr>
            <a:endParaRPr lang="fr-CA" sz="1600" dirty="0">
              <a:latin typeface="Helvetica" panose="020B0604020202020204" pitchFamily="34" charset="0"/>
              <a:ea typeface="Sans Serif Collection" panose="020B0502040504020204" pitchFamily="34" charset="0"/>
              <a:cs typeface="Helvetica" panose="020B0604020202020204" pitchFamily="34" charset="0"/>
            </a:endParaRPr>
          </a:p>
          <a:p>
            <a:pPr marL="57150" indent="0">
              <a:buClr>
                <a:srgbClr val="6BBBAE"/>
              </a:buClr>
              <a:buNone/>
            </a:pPr>
            <a:r>
              <a:rPr lang="fr-CA" sz="1600" dirty="0">
                <a:latin typeface="Helvetica" panose="020B0604020202020204" pitchFamily="34" charset="0"/>
                <a:ea typeface="Sans Serif Collection" panose="020B0502040504020204" pitchFamily="34" charset="0"/>
                <a:cs typeface="Helvetica" panose="020B0604020202020204" pitchFamily="34" charset="0"/>
              </a:rPr>
              <a:t>Volet 3</a:t>
            </a:r>
          </a:p>
          <a:p>
            <a:pPr indent="-285750">
              <a:buClr>
                <a:srgbClr val="6BBBAE"/>
              </a:buClr>
              <a:buFont typeface="Wingdings" panose="05000000000000000000" pitchFamily="2" charset="2"/>
              <a:buChar char="Ø"/>
            </a:pPr>
            <a:r>
              <a:rPr lang="fr-CA" sz="1600" dirty="0">
                <a:latin typeface="Helvetica" panose="020B0604020202020204" pitchFamily="34" charset="0"/>
                <a:ea typeface="Sans Serif Collection" panose="020B0502040504020204" pitchFamily="34" charset="0"/>
                <a:cs typeface="Helvetica" panose="020B0604020202020204" pitchFamily="34" charset="0"/>
              </a:rPr>
              <a:t>Revue de la portée documentant les programmes d’intervention en dépendance pour les </a:t>
            </a:r>
            <a:r>
              <a:rPr lang="fr-CA" sz="1600" b="1" dirty="0">
                <a:solidFill>
                  <a:srgbClr val="6BBBAE"/>
                </a:solidFill>
                <a:latin typeface="Helvetica" panose="020B0604020202020204" pitchFamily="34" charset="0"/>
                <a:ea typeface="Sans Serif Collection" panose="020B0502040504020204" pitchFamily="34" charset="0"/>
                <a:cs typeface="Helvetica" panose="020B0604020202020204" pitchFamily="34" charset="0"/>
              </a:rPr>
              <a:t>ME</a:t>
            </a:r>
            <a:r>
              <a:rPr lang="fr-CA" sz="1600" dirty="0">
                <a:latin typeface="Helvetica" panose="020B0604020202020204" pitchFamily="34" charset="0"/>
                <a:ea typeface="Sans Serif Collection" panose="020B0502040504020204" pitchFamily="34" charset="0"/>
                <a:cs typeface="Helvetica" panose="020B0604020202020204" pitchFamily="34" charset="0"/>
              </a:rPr>
              <a:t>?</a:t>
            </a:r>
          </a:p>
          <a:p>
            <a:pPr marL="57150" indent="0" algn="ctr">
              <a:buNone/>
            </a:pPr>
            <a:endParaRPr lang="fr-CA" sz="1800" dirty="0">
              <a:latin typeface="Helvetica" panose="020B0604020202020204" pitchFamily="34" charset="0"/>
              <a:ea typeface="Sans Serif Collection" panose="020B0502040504020204" pitchFamily="34" charset="0"/>
              <a:cs typeface="Helvetica" panose="020B0604020202020204" pitchFamily="34" charset="0"/>
            </a:endParaRPr>
          </a:p>
        </p:txBody>
      </p:sp>
      <p:pic>
        <p:nvPicPr>
          <p:cNvPr id="2" name="Graphique 1">
            <a:extLst>
              <a:ext uri="{FF2B5EF4-FFF2-40B4-BE49-F238E27FC236}">
                <a16:creationId xmlns:a16="http://schemas.microsoft.com/office/drawing/2014/main" id="{6D2329B4-93E9-21FA-816F-D6AAC34C6B03}"/>
              </a:ext>
            </a:extLst>
          </p:cNvPr>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107504" y="101079"/>
            <a:ext cx="5112568" cy="936104"/>
          </a:xfrm>
          <a:prstGeom prst="rect">
            <a:avLst/>
          </a:prstGeom>
        </p:spPr>
      </p:pic>
      <p:sp>
        <p:nvSpPr>
          <p:cNvPr id="5" name="Title 2">
            <a:extLst>
              <a:ext uri="{FF2B5EF4-FFF2-40B4-BE49-F238E27FC236}">
                <a16:creationId xmlns:a16="http://schemas.microsoft.com/office/drawing/2014/main" id="{12B178B4-CDED-454C-BED2-2E2B10ADA703}"/>
              </a:ext>
            </a:extLst>
          </p:cNvPr>
          <p:cNvSpPr>
            <a:spLocks noGrp="1"/>
          </p:cNvSpPr>
          <p:nvPr>
            <p:ph type="ctrTitle"/>
          </p:nvPr>
        </p:nvSpPr>
        <p:spPr>
          <a:xfrm>
            <a:off x="1691680" y="38180"/>
            <a:ext cx="3744416" cy="1002552"/>
          </a:xfrm>
        </p:spPr>
        <p:txBody>
          <a:bodyPr>
            <a:normAutofit fontScale="90000"/>
          </a:bodyPr>
          <a:lstStyle/>
          <a:p>
            <a:pPr algn="l"/>
            <a:r>
              <a:rPr lang="fr-CA" b="1" dirty="0">
                <a:solidFill>
                  <a:srgbClr val="6BBBAE"/>
                </a:solidFill>
                <a:latin typeface="Helvetica" panose="020B0604020202020204" pitchFamily="34" charset="0"/>
                <a:cs typeface="Helvetica" panose="020B0604020202020204" pitchFamily="34" charset="0"/>
              </a:rPr>
              <a:t>Méthodologie</a:t>
            </a:r>
          </a:p>
        </p:txBody>
      </p:sp>
      <p:sp>
        <p:nvSpPr>
          <p:cNvPr id="6" name="Espace réservé du pied de page 5">
            <a:extLst>
              <a:ext uri="{FF2B5EF4-FFF2-40B4-BE49-F238E27FC236}">
                <a16:creationId xmlns:a16="http://schemas.microsoft.com/office/drawing/2014/main" id="{4223C9CC-28FC-418B-9C2B-5647B8EB93AF}"/>
              </a:ext>
            </a:extLst>
          </p:cNvPr>
          <p:cNvSpPr>
            <a:spLocks noGrp="1"/>
          </p:cNvSpPr>
          <p:nvPr>
            <p:ph type="ftr" sz="quarter" idx="11"/>
          </p:nvPr>
        </p:nvSpPr>
        <p:spPr/>
        <p:txBody>
          <a:bodyPr/>
          <a:lstStyle/>
          <a:p>
            <a:fld id="{507C5CA2-3DFE-49D0-9562-5455BEBBF7D2}" type="slidenum">
              <a:rPr lang="fr-CA" smtClean="0"/>
              <a:t>4</a:t>
            </a:fld>
            <a:endParaRPr lang="fr-CA" dirty="0"/>
          </a:p>
        </p:txBody>
      </p:sp>
    </p:spTree>
    <p:extLst>
      <p:ext uri="{BB962C8B-B14F-4D97-AF65-F5344CB8AC3E}">
        <p14:creationId xmlns:p14="http://schemas.microsoft.com/office/powerpoint/2010/main" val="2608869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54E9E228-B02C-3941-B458-23CB2D67B476}"/>
              </a:ext>
            </a:extLst>
          </p:cNvPr>
          <p:cNvSpPr txBox="1">
            <a:spLocks/>
          </p:cNvSpPr>
          <p:nvPr/>
        </p:nvSpPr>
        <p:spPr>
          <a:xfrm>
            <a:off x="4067944" y="627534"/>
            <a:ext cx="4968552" cy="4515966"/>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SzPct val="150000"/>
              <a:buBlip>
                <a:blip r:embed="rId3">
                  <a:extLst>
                    <a:ext uri="{96DAC541-7B7A-43D3-8B79-37D633B846F1}">
                      <asvg:svgBlip xmlns:asvg="http://schemas.microsoft.com/office/drawing/2016/SVG/main" r:embed="rId4"/>
                    </a:ext>
                  </a:extLst>
                </a:blip>
              </a:buBlip>
            </a:pPr>
            <a:r>
              <a:rPr lang="fr-CA" sz="1600" dirty="0">
                <a:latin typeface="Helvetica" panose="020B0604020202020204" pitchFamily="34" charset="0"/>
                <a:cs typeface="Helvetica" panose="020B0604020202020204" pitchFamily="34" charset="0"/>
              </a:rPr>
              <a:t>Modalités privilégiées: Individuelle et groupe</a:t>
            </a:r>
          </a:p>
          <a:p>
            <a:pPr marL="0" indent="0">
              <a:buNone/>
            </a:pPr>
            <a:r>
              <a:rPr lang="fr-CA" sz="1600" dirty="0">
                <a:latin typeface="Helvetica" panose="020B0604020202020204" pitchFamily="34" charset="0"/>
                <a:cs typeface="Helvetica" panose="020B0604020202020204" pitchFamily="34" charset="0"/>
              </a:rPr>
              <a:t> </a:t>
            </a:r>
          </a:p>
          <a:p>
            <a:pPr>
              <a:buBlip>
                <a:blip r:embed="rId5">
                  <a:extLst>
                    <a:ext uri="{96DAC541-7B7A-43D3-8B79-37D633B846F1}">
                      <asvg:svgBlip xmlns:asvg="http://schemas.microsoft.com/office/drawing/2016/SVG/main" r:embed="rId6"/>
                    </a:ext>
                  </a:extLst>
                </a:blip>
              </a:buBlip>
            </a:pPr>
            <a:r>
              <a:rPr lang="fr-CA" sz="1600" dirty="0">
                <a:latin typeface="Helvetica" panose="020B0604020202020204" pitchFamily="34" charset="0"/>
                <a:cs typeface="Helvetica" panose="020B0604020202020204" pitchFamily="34" charset="0"/>
              </a:rPr>
              <a:t>Objectif principalement poursuivi : augmentation du bien-être du </a:t>
            </a:r>
            <a:r>
              <a:rPr lang="fr-CA" sz="1600" b="1" dirty="0">
                <a:solidFill>
                  <a:srgbClr val="6BBBAE"/>
                </a:solidFill>
                <a:latin typeface="Helvetica" panose="020B0604020202020204" pitchFamily="34" charset="0"/>
                <a:cs typeface="Helvetica" panose="020B0604020202020204" pitchFamily="34" charset="0"/>
              </a:rPr>
              <a:t>ME</a:t>
            </a:r>
          </a:p>
          <a:p>
            <a:pPr marL="0" indent="0">
              <a:buNone/>
            </a:pPr>
            <a:endParaRPr lang="fr-CA" sz="1600" dirty="0">
              <a:latin typeface="Helvetica" panose="020B0604020202020204" pitchFamily="34" charset="0"/>
              <a:cs typeface="Helvetica" panose="020B0604020202020204" pitchFamily="34" charset="0"/>
            </a:endParaRPr>
          </a:p>
          <a:p>
            <a:pPr>
              <a:buBlip>
                <a:blip r:embed="rId7">
                  <a:extLst>
                    <a:ext uri="{96DAC541-7B7A-43D3-8B79-37D633B846F1}">
                      <asvg:svgBlip xmlns:asvg="http://schemas.microsoft.com/office/drawing/2016/SVG/main" r:embed="rId8"/>
                    </a:ext>
                  </a:extLst>
                </a:blip>
              </a:buBlip>
            </a:pPr>
            <a:r>
              <a:rPr lang="fr-CA" sz="1600" dirty="0">
                <a:latin typeface="Helvetica" panose="020B0604020202020204" pitchFamily="34" charset="0"/>
                <a:cs typeface="Helvetica" panose="020B0604020202020204" pitchFamily="34" charset="0"/>
              </a:rPr>
              <a:t>Grande disparité dans les services offerts</a:t>
            </a:r>
          </a:p>
          <a:p>
            <a:pPr marL="0" indent="0">
              <a:buNone/>
            </a:pPr>
            <a:endParaRPr lang="fr-CA" sz="1600" dirty="0">
              <a:latin typeface="Helvetica" panose="020B0604020202020204" pitchFamily="34" charset="0"/>
              <a:cs typeface="Helvetica" panose="020B0604020202020204" pitchFamily="34" charset="0"/>
            </a:endParaRPr>
          </a:p>
          <a:p>
            <a:pPr>
              <a:buBlip>
                <a:blip r:embed="rId9">
                  <a:extLst>
                    <a:ext uri="{96DAC541-7B7A-43D3-8B79-37D633B846F1}">
                      <asvg:svgBlip xmlns:asvg="http://schemas.microsoft.com/office/drawing/2016/SVG/main" r:embed="rId10"/>
                    </a:ext>
                  </a:extLst>
                </a:blip>
              </a:buBlip>
            </a:pPr>
            <a:r>
              <a:rPr lang="fr-CA" sz="1600" dirty="0">
                <a:latin typeface="Helvetica" panose="020B0604020202020204" pitchFamily="34" charset="0"/>
                <a:cs typeface="Helvetica" panose="020B0604020202020204" pitchFamily="34" charset="0"/>
              </a:rPr>
              <a:t>Faible utilisation des interventions basées sur les données probantes (i.e. 5-step; CRAFT)</a:t>
            </a:r>
          </a:p>
          <a:p>
            <a:pPr marL="0" indent="0">
              <a:buNone/>
            </a:pPr>
            <a:endParaRPr lang="fr-CA" sz="1600" dirty="0">
              <a:latin typeface="Helvetica" panose="020B0604020202020204" pitchFamily="34" charset="0"/>
              <a:cs typeface="Helvetica" panose="020B0604020202020204" pitchFamily="34" charset="0"/>
            </a:endParaRPr>
          </a:p>
          <a:p>
            <a:pPr>
              <a:buBlip>
                <a:blip r:embed="rId11">
                  <a:extLst>
                    <a:ext uri="{96DAC541-7B7A-43D3-8B79-37D633B846F1}">
                      <asvg:svgBlip xmlns:asvg="http://schemas.microsoft.com/office/drawing/2016/SVG/main" r:embed="rId12"/>
                    </a:ext>
                  </a:extLst>
                </a:blip>
              </a:buBlip>
            </a:pPr>
            <a:r>
              <a:rPr lang="fr-CA" sz="1600" dirty="0">
                <a:latin typeface="Helvetica" panose="020B0604020202020204" pitchFamily="34" charset="0"/>
                <a:cs typeface="Helvetica" panose="020B0604020202020204" pitchFamily="34" charset="0"/>
              </a:rPr>
              <a:t>Roulement du personnel vs perte d’expertise</a:t>
            </a:r>
          </a:p>
          <a:p>
            <a:pPr marL="0" indent="0">
              <a:buNone/>
            </a:pPr>
            <a:endParaRPr lang="fr-CA" sz="1600" dirty="0">
              <a:latin typeface="Helvetica" panose="020B0604020202020204" pitchFamily="34" charset="0"/>
              <a:cs typeface="Helvetica" panose="020B0604020202020204" pitchFamily="34" charset="0"/>
            </a:endParaRPr>
          </a:p>
          <a:p>
            <a:pPr>
              <a:buBlip>
                <a:blip r:embed="rId13">
                  <a:extLst>
                    <a:ext uri="{96DAC541-7B7A-43D3-8B79-37D633B846F1}">
                      <asvg:svgBlip xmlns:asvg="http://schemas.microsoft.com/office/drawing/2016/SVG/main" r:embed="rId14"/>
                    </a:ext>
                  </a:extLst>
                </a:blip>
              </a:buBlip>
            </a:pPr>
            <a:r>
              <a:rPr lang="fr-CA" sz="1600" dirty="0">
                <a:latin typeface="Helvetica" panose="020B0604020202020204" pitchFamily="34" charset="0"/>
                <a:cs typeface="Helvetica" panose="020B0604020202020204" pitchFamily="34" charset="0"/>
              </a:rPr>
              <a:t>Besoin de formation et d’outils cliniques</a:t>
            </a:r>
          </a:p>
        </p:txBody>
      </p:sp>
      <p:sp>
        <p:nvSpPr>
          <p:cNvPr id="5" name="Title 2">
            <a:extLst>
              <a:ext uri="{FF2B5EF4-FFF2-40B4-BE49-F238E27FC236}">
                <a16:creationId xmlns:a16="http://schemas.microsoft.com/office/drawing/2014/main" id="{12B178B4-CDED-454C-BED2-2E2B10ADA703}"/>
              </a:ext>
            </a:extLst>
          </p:cNvPr>
          <p:cNvSpPr>
            <a:spLocks noGrp="1"/>
          </p:cNvSpPr>
          <p:nvPr>
            <p:ph type="ctrTitle"/>
          </p:nvPr>
        </p:nvSpPr>
        <p:spPr>
          <a:xfrm>
            <a:off x="539552" y="195486"/>
            <a:ext cx="3168352" cy="3240360"/>
          </a:xfrm>
        </p:spPr>
        <p:txBody>
          <a:bodyPr>
            <a:normAutofit fontScale="90000"/>
          </a:bodyPr>
          <a:lstStyle/>
          <a:p>
            <a:pPr algn="l"/>
            <a:r>
              <a:rPr lang="fr-CA" sz="4000" b="1" dirty="0">
                <a:solidFill>
                  <a:srgbClr val="6BBBAE"/>
                </a:solidFill>
                <a:latin typeface="Helvetica" panose="020B0604020202020204" pitchFamily="34" charset="0"/>
                <a:cs typeface="Helvetica" panose="020B0604020202020204" pitchFamily="34" charset="0"/>
              </a:rPr>
              <a:t>Principaux </a:t>
            </a:r>
            <a:br>
              <a:rPr lang="fr-CA" sz="4000" b="1" dirty="0">
                <a:solidFill>
                  <a:srgbClr val="6BBBAE"/>
                </a:solidFill>
                <a:latin typeface="Helvetica" panose="020B0604020202020204" pitchFamily="34" charset="0"/>
                <a:cs typeface="Helvetica" panose="020B0604020202020204" pitchFamily="34" charset="0"/>
              </a:rPr>
            </a:br>
            <a:r>
              <a:rPr lang="fr-CA" sz="4000" b="1" dirty="0">
                <a:solidFill>
                  <a:srgbClr val="6BBBAE"/>
                </a:solidFill>
                <a:latin typeface="Helvetica" panose="020B0604020202020204" pitchFamily="34" charset="0"/>
                <a:cs typeface="Helvetica" panose="020B0604020202020204" pitchFamily="34" charset="0"/>
              </a:rPr>
              <a:t>constats des </a:t>
            </a:r>
            <a:r>
              <a:rPr lang="fr-CA" sz="4000" b="1" u="sng" dirty="0">
                <a:solidFill>
                  <a:srgbClr val="6BBBAE"/>
                </a:solidFill>
                <a:latin typeface="Helvetica" panose="020B0604020202020204" pitchFamily="34" charset="0"/>
                <a:cs typeface="Helvetica" panose="020B0604020202020204" pitchFamily="34" charset="0"/>
              </a:rPr>
              <a:t>personnes intervenantes</a:t>
            </a:r>
          </a:p>
        </p:txBody>
      </p:sp>
      <p:sp>
        <p:nvSpPr>
          <p:cNvPr id="9" name="Rectangle 8"/>
          <p:cNvSpPr/>
          <p:nvPr/>
        </p:nvSpPr>
        <p:spPr>
          <a:xfrm rot="5400000">
            <a:off x="1926900" y="3773399"/>
            <a:ext cx="156884" cy="2592290"/>
          </a:xfrm>
          <a:prstGeom prst="rect">
            <a:avLst/>
          </a:prstGeom>
          <a:solidFill>
            <a:srgbClr val="6B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 name="Picture 2" descr="Thinking meme&quot; Poster for Sale by ArtistoVinci | Redbubble">
            <a:extLst>
              <a:ext uri="{FF2B5EF4-FFF2-40B4-BE49-F238E27FC236}">
                <a16:creationId xmlns:a16="http://schemas.microsoft.com/office/drawing/2014/main" id="{C631C074-0155-1454-CF03-A491542E78B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422419" y="3771356"/>
            <a:ext cx="1203598" cy="1203598"/>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a:extLst>
              <a:ext uri="{FF2B5EF4-FFF2-40B4-BE49-F238E27FC236}">
                <a16:creationId xmlns:a16="http://schemas.microsoft.com/office/drawing/2014/main" id="{BC983727-A015-45A1-8178-3C8436406D51}"/>
              </a:ext>
            </a:extLst>
          </p:cNvPr>
          <p:cNvSpPr>
            <a:spLocks noGrp="1"/>
          </p:cNvSpPr>
          <p:nvPr>
            <p:ph type="ftr" sz="quarter" idx="11"/>
          </p:nvPr>
        </p:nvSpPr>
        <p:spPr/>
        <p:txBody>
          <a:bodyPr/>
          <a:lstStyle/>
          <a:p>
            <a:fld id="{D910EEE2-5444-4246-81ED-95E6351C44F1}" type="slidenum">
              <a:rPr lang="fr-CA" smtClean="0"/>
              <a:t>5</a:t>
            </a:fld>
            <a:endParaRPr lang="fr-CA" dirty="0"/>
          </a:p>
        </p:txBody>
      </p:sp>
    </p:spTree>
    <p:extLst>
      <p:ext uri="{BB962C8B-B14F-4D97-AF65-F5344CB8AC3E}">
        <p14:creationId xmlns:p14="http://schemas.microsoft.com/office/powerpoint/2010/main" val="2565294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54E9E228-B02C-3941-B458-23CB2D67B476}"/>
              </a:ext>
            </a:extLst>
          </p:cNvPr>
          <p:cNvSpPr txBox="1">
            <a:spLocks/>
          </p:cNvSpPr>
          <p:nvPr/>
        </p:nvSpPr>
        <p:spPr>
          <a:xfrm>
            <a:off x="4033709" y="555526"/>
            <a:ext cx="4968552" cy="4275412"/>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SzPct val="150000"/>
            </a:pPr>
            <a:r>
              <a:rPr lang="fr-CA" sz="1800" dirty="0">
                <a:latin typeface="Helvetica" panose="020B0604020202020204" pitchFamily="34" charset="0"/>
                <a:cs typeface="Helvetica" panose="020B0604020202020204" pitchFamily="34" charset="0"/>
              </a:rPr>
              <a:t>Méconnaissance et incompréhension de la dépendance</a:t>
            </a:r>
          </a:p>
          <a:p>
            <a:pPr lvl="1">
              <a:buSzPct val="150000"/>
            </a:pPr>
            <a:r>
              <a:rPr lang="fr-CA" sz="1400" dirty="0">
                <a:latin typeface="Helvetica" panose="020B0604020202020204" pitchFamily="34" charset="0"/>
                <a:cs typeface="Helvetica" panose="020B0604020202020204" pitchFamily="34" charset="0"/>
              </a:rPr>
              <a:t>Effets, processus, les rechutes, les comportements, etc.</a:t>
            </a:r>
          </a:p>
          <a:p>
            <a:pPr>
              <a:buSzPct val="150000"/>
            </a:pPr>
            <a:r>
              <a:rPr lang="fr-CA" sz="1800" dirty="0">
                <a:latin typeface="Helvetica" panose="020B0604020202020204" pitchFamily="34" charset="0"/>
                <a:cs typeface="Helvetica" panose="020B0604020202020204" pitchFamily="34" charset="0"/>
              </a:rPr>
              <a:t>Impuissance face à la dépendance du proche</a:t>
            </a:r>
          </a:p>
          <a:p>
            <a:pPr lvl="1">
              <a:buSzPct val="150000"/>
            </a:pPr>
            <a:r>
              <a:rPr lang="fr-CA" sz="1400" dirty="0">
                <a:latin typeface="Helvetica" panose="020B0604020202020204" pitchFamily="34" charset="0"/>
                <a:cs typeface="Helvetica" panose="020B0604020202020204" pitchFamily="34" charset="0"/>
              </a:rPr>
              <a:t>Ne savent pas quoi faire</a:t>
            </a:r>
          </a:p>
          <a:p>
            <a:pPr indent="-285750">
              <a:buSzPct val="150000"/>
            </a:pPr>
            <a:r>
              <a:rPr lang="fr-CA" sz="1800" dirty="0">
                <a:latin typeface="Helvetica" panose="020B0604020202020204" pitchFamily="34" charset="0"/>
                <a:cs typeface="Helvetica" panose="020B0604020202020204" pitchFamily="34" charset="0"/>
              </a:rPr>
              <a:t>La dépendance prend toute la place </a:t>
            </a:r>
          </a:p>
          <a:p>
            <a:pPr lvl="1">
              <a:buSzPct val="150000"/>
            </a:pPr>
            <a:r>
              <a:rPr lang="fr-CA" sz="1400" dirty="0">
                <a:latin typeface="Helvetica" panose="020B0604020202020204" pitchFamily="34" charset="0"/>
                <a:cs typeface="Helvetica" panose="020B0604020202020204" pitchFamily="34" charset="0"/>
              </a:rPr>
              <a:t>Difficulté à mettre ses limites, isolement, etc.</a:t>
            </a:r>
          </a:p>
          <a:p>
            <a:pPr>
              <a:buSzPct val="150000"/>
            </a:pPr>
            <a:r>
              <a:rPr lang="fr-CA" sz="1800" dirty="0">
                <a:latin typeface="Helvetica" panose="020B0604020202020204" pitchFamily="34" charset="0"/>
                <a:cs typeface="Helvetica" panose="020B0604020202020204" pitchFamily="34" charset="0"/>
              </a:rPr>
              <a:t>Difficultés relationnelles avec le proche, mais avec les autres aussi </a:t>
            </a:r>
          </a:p>
          <a:p>
            <a:pPr lvl="1">
              <a:buSzPct val="150000"/>
            </a:pPr>
            <a:r>
              <a:rPr lang="fr-CA" sz="1400" dirty="0">
                <a:latin typeface="Helvetica" panose="020B0604020202020204" pitchFamily="34" charset="0"/>
                <a:cs typeface="Helvetica" panose="020B0604020202020204" pitchFamily="34" charset="0"/>
              </a:rPr>
              <a:t>Communication, habilités parentales, jugement des autres, etc.</a:t>
            </a:r>
          </a:p>
          <a:p>
            <a:pPr>
              <a:buSzPct val="150000"/>
            </a:pPr>
            <a:r>
              <a:rPr lang="fr-CA" sz="1800" dirty="0">
                <a:latin typeface="Helvetica" panose="020B0604020202020204" pitchFamily="34" charset="0"/>
                <a:cs typeface="Helvetica" panose="020B0604020202020204" pitchFamily="34" charset="0"/>
              </a:rPr>
              <a:t>Impuissance face aux situations de crises</a:t>
            </a:r>
          </a:p>
          <a:p>
            <a:pPr lvl="1">
              <a:buSzPct val="150000"/>
            </a:pPr>
            <a:r>
              <a:rPr lang="fr-CA" sz="1400" dirty="0">
                <a:latin typeface="Helvetica" panose="020B0604020202020204" pitchFamily="34" charset="0"/>
                <a:cs typeface="Helvetica" panose="020B0604020202020204" pitchFamily="34" charset="0"/>
              </a:rPr>
              <a:t>Gestion, réaction, action, etc. </a:t>
            </a:r>
          </a:p>
          <a:p>
            <a:pPr>
              <a:buSzPct val="150000"/>
            </a:pPr>
            <a:endParaRPr lang="fr-CA" sz="1600" dirty="0">
              <a:latin typeface="Helvetica" panose="020B0604020202020204" pitchFamily="34" charset="0"/>
              <a:cs typeface="Helvetica" panose="020B0604020202020204" pitchFamily="34" charset="0"/>
            </a:endParaRPr>
          </a:p>
        </p:txBody>
      </p:sp>
      <p:sp>
        <p:nvSpPr>
          <p:cNvPr id="5" name="Title 2">
            <a:extLst>
              <a:ext uri="{FF2B5EF4-FFF2-40B4-BE49-F238E27FC236}">
                <a16:creationId xmlns:a16="http://schemas.microsoft.com/office/drawing/2014/main" id="{12B178B4-CDED-454C-BED2-2E2B10ADA703}"/>
              </a:ext>
            </a:extLst>
          </p:cNvPr>
          <p:cNvSpPr>
            <a:spLocks noGrp="1"/>
          </p:cNvSpPr>
          <p:nvPr>
            <p:ph type="ctrTitle"/>
          </p:nvPr>
        </p:nvSpPr>
        <p:spPr>
          <a:xfrm>
            <a:off x="539552" y="195486"/>
            <a:ext cx="3168352" cy="3240360"/>
          </a:xfrm>
        </p:spPr>
        <p:txBody>
          <a:bodyPr>
            <a:normAutofit/>
          </a:bodyPr>
          <a:lstStyle/>
          <a:p>
            <a:pPr algn="l"/>
            <a:r>
              <a:rPr lang="fr-CA" sz="4000" b="1" dirty="0">
                <a:solidFill>
                  <a:srgbClr val="6BBBAE"/>
                </a:solidFill>
                <a:latin typeface="Helvetica" panose="020B0604020202020204" pitchFamily="34" charset="0"/>
                <a:cs typeface="Helvetica" panose="020B0604020202020204" pitchFamily="34" charset="0"/>
              </a:rPr>
              <a:t>Principaux </a:t>
            </a:r>
            <a:br>
              <a:rPr lang="fr-CA" sz="4000" b="1" dirty="0">
                <a:solidFill>
                  <a:srgbClr val="6BBBAE"/>
                </a:solidFill>
                <a:latin typeface="Helvetica" panose="020B0604020202020204" pitchFamily="34" charset="0"/>
                <a:cs typeface="Helvetica" panose="020B0604020202020204" pitchFamily="34" charset="0"/>
              </a:rPr>
            </a:br>
            <a:r>
              <a:rPr lang="fr-CA" sz="4000" b="1" dirty="0">
                <a:solidFill>
                  <a:srgbClr val="6BBBAE"/>
                </a:solidFill>
                <a:latin typeface="Helvetica" panose="020B0604020202020204" pitchFamily="34" charset="0"/>
                <a:cs typeface="Helvetica" panose="020B0604020202020204" pitchFamily="34" charset="0"/>
              </a:rPr>
              <a:t>constats des </a:t>
            </a:r>
            <a:r>
              <a:rPr lang="fr-CA" sz="4000" b="1" u="sng" dirty="0">
                <a:solidFill>
                  <a:srgbClr val="6BBBAE"/>
                </a:solidFill>
                <a:latin typeface="Helvetica" panose="020B0604020202020204" pitchFamily="34" charset="0"/>
                <a:cs typeface="Helvetica" panose="020B0604020202020204" pitchFamily="34" charset="0"/>
              </a:rPr>
              <a:t>ME</a:t>
            </a:r>
          </a:p>
        </p:txBody>
      </p:sp>
      <p:sp>
        <p:nvSpPr>
          <p:cNvPr id="9" name="Rectangle 8"/>
          <p:cNvSpPr/>
          <p:nvPr/>
        </p:nvSpPr>
        <p:spPr>
          <a:xfrm rot="5400000">
            <a:off x="1926900" y="3773399"/>
            <a:ext cx="156884" cy="2592290"/>
          </a:xfrm>
          <a:prstGeom prst="rect">
            <a:avLst/>
          </a:prstGeom>
          <a:solidFill>
            <a:srgbClr val="6B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 name="Picture 2" descr="Thinking meme&quot; Poster for Sale by ArtistoVinci | Redbubble">
            <a:extLst>
              <a:ext uri="{FF2B5EF4-FFF2-40B4-BE49-F238E27FC236}">
                <a16:creationId xmlns:a16="http://schemas.microsoft.com/office/drawing/2014/main" id="{C631C074-0155-1454-CF03-A491542E78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2419" y="3771356"/>
            <a:ext cx="1203598" cy="1203598"/>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a:extLst>
              <a:ext uri="{FF2B5EF4-FFF2-40B4-BE49-F238E27FC236}">
                <a16:creationId xmlns:a16="http://schemas.microsoft.com/office/drawing/2014/main" id="{E9FF7A6A-CCB2-4181-A421-91B1927DB0DF}"/>
              </a:ext>
            </a:extLst>
          </p:cNvPr>
          <p:cNvSpPr>
            <a:spLocks noGrp="1"/>
          </p:cNvSpPr>
          <p:nvPr>
            <p:ph type="ftr" sz="quarter" idx="11"/>
          </p:nvPr>
        </p:nvSpPr>
        <p:spPr/>
        <p:txBody>
          <a:bodyPr/>
          <a:lstStyle/>
          <a:p>
            <a:fld id="{BB0936FA-3F18-4452-9B17-C804200B1930}" type="slidenum">
              <a:rPr lang="fr-CA" smtClean="0"/>
              <a:t>6</a:t>
            </a:fld>
            <a:endParaRPr lang="fr-CA" dirty="0"/>
          </a:p>
        </p:txBody>
      </p:sp>
    </p:spTree>
    <p:extLst>
      <p:ext uri="{BB962C8B-B14F-4D97-AF65-F5344CB8AC3E}">
        <p14:creationId xmlns:p14="http://schemas.microsoft.com/office/powerpoint/2010/main" val="3390075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alphaModFix amt="36000"/>
            <a:lum/>
          </a:blip>
          <a:srcRect/>
          <a:stretch>
            <a:fillRect/>
          </a:stretch>
        </a:blipFill>
        <a:effectLst/>
      </p:bgPr>
    </p:bg>
    <p:spTree>
      <p:nvGrpSpPr>
        <p:cNvPr id="1" name="">
          <a:extLst>
            <a:ext uri="{FF2B5EF4-FFF2-40B4-BE49-F238E27FC236}">
              <a16:creationId xmlns:a16="http://schemas.microsoft.com/office/drawing/2014/main" id="{AA481AEB-501B-5728-A36E-37CEFEA6F76D}"/>
            </a:ext>
          </a:extLst>
        </p:cNvPr>
        <p:cNvGrpSpPr/>
        <p:nvPr/>
      </p:nvGrpSpPr>
      <p:grpSpPr>
        <a:xfrm>
          <a:off x="0" y="0"/>
          <a:ext cx="0" cy="0"/>
          <a:chOff x="0" y="0"/>
          <a:chExt cx="0" cy="0"/>
        </a:xfrm>
      </p:grpSpPr>
      <p:pic>
        <p:nvPicPr>
          <p:cNvPr id="2" name="Graphique 1">
            <a:extLst>
              <a:ext uri="{FF2B5EF4-FFF2-40B4-BE49-F238E27FC236}">
                <a16:creationId xmlns:a16="http://schemas.microsoft.com/office/drawing/2014/main" id="{6A3F4219-0A2D-2050-CC36-90BA78DD0FD5}"/>
              </a:ext>
            </a:extLst>
          </p:cNvPr>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tretch>
            <a:fillRect/>
          </a:stretch>
        </p:blipFill>
        <p:spPr>
          <a:xfrm>
            <a:off x="382807" y="826438"/>
            <a:ext cx="2373940" cy="1457280"/>
          </a:xfrm>
          <a:prstGeom prst="rect">
            <a:avLst/>
          </a:prstGeom>
        </p:spPr>
      </p:pic>
      <p:pic>
        <p:nvPicPr>
          <p:cNvPr id="4" name="Graphique 3">
            <a:extLst>
              <a:ext uri="{FF2B5EF4-FFF2-40B4-BE49-F238E27FC236}">
                <a16:creationId xmlns:a16="http://schemas.microsoft.com/office/drawing/2014/main" id="{7B8D096B-715F-D806-3152-C6DA8972EFAD}"/>
              </a:ext>
            </a:extLst>
          </p:cNvPr>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tretch>
            <a:fillRect/>
          </a:stretch>
        </p:blipFill>
        <p:spPr>
          <a:xfrm>
            <a:off x="-27902" y="3346717"/>
            <a:ext cx="9171902" cy="1610645"/>
          </a:xfrm>
          <a:prstGeom prst="rect">
            <a:avLst/>
          </a:prstGeom>
        </p:spPr>
      </p:pic>
      <p:sp>
        <p:nvSpPr>
          <p:cNvPr id="5" name="Text Placeholder 5">
            <a:extLst>
              <a:ext uri="{FF2B5EF4-FFF2-40B4-BE49-F238E27FC236}">
                <a16:creationId xmlns:a16="http://schemas.microsoft.com/office/drawing/2014/main" id="{F83B0F29-A662-E912-CE30-DF51AFCB11F9}"/>
              </a:ext>
            </a:extLst>
          </p:cNvPr>
          <p:cNvSpPr txBox="1">
            <a:spLocks/>
          </p:cNvSpPr>
          <p:nvPr/>
        </p:nvSpPr>
        <p:spPr>
          <a:xfrm>
            <a:off x="-27902" y="3363838"/>
            <a:ext cx="9171901" cy="161064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fr-CA" sz="2400" dirty="0">
                <a:solidFill>
                  <a:srgbClr val="6BBBAE"/>
                </a:solidFill>
                <a:latin typeface="+mj-lt"/>
                <a:cs typeface="Helvetica" panose="020B0604020202020204" pitchFamily="34" charset="0"/>
              </a:rPr>
              <a:t>Présenter un outil visant à soutenir les personnes intervenantes œuvrant auprès des ME de personnes ayant un problème d’usage de substances psychoactives, de jeux de hasard et d’argent ou des écrans/Internet</a:t>
            </a:r>
          </a:p>
        </p:txBody>
      </p:sp>
      <p:sp>
        <p:nvSpPr>
          <p:cNvPr id="6" name="Titre 6">
            <a:extLst>
              <a:ext uri="{FF2B5EF4-FFF2-40B4-BE49-F238E27FC236}">
                <a16:creationId xmlns:a16="http://schemas.microsoft.com/office/drawing/2014/main" id="{E817DA4C-0C71-8607-85A2-738CB16E25CA}"/>
              </a:ext>
            </a:extLst>
          </p:cNvPr>
          <p:cNvSpPr txBox="1">
            <a:spLocks/>
          </p:cNvSpPr>
          <p:nvPr/>
        </p:nvSpPr>
        <p:spPr>
          <a:xfrm>
            <a:off x="251520" y="656588"/>
            <a:ext cx="2520280" cy="15551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4000" b="1" dirty="0">
                <a:solidFill>
                  <a:srgbClr val="FAF9F2"/>
                </a:solidFill>
                <a:latin typeface="Helvetica" panose="020B0604020202020204" pitchFamily="34" charset="0"/>
                <a:ea typeface="+mn-ea"/>
                <a:cs typeface="Helvetica" panose="020B0604020202020204" pitchFamily="34" charset="0"/>
              </a:rPr>
              <a:t>Objectif</a:t>
            </a:r>
            <a:endParaRPr lang="fr-CA" sz="4000" dirty="0">
              <a:solidFill>
                <a:srgbClr val="FAF9F2"/>
              </a:solidFill>
              <a:latin typeface="Helvetica" panose="020B0604020202020204" pitchFamily="34" charset="0"/>
              <a:cs typeface="Helvetica" panose="020B0604020202020204" pitchFamily="34" charset="0"/>
            </a:endParaRPr>
          </a:p>
        </p:txBody>
      </p:sp>
      <p:sp>
        <p:nvSpPr>
          <p:cNvPr id="7" name="Espace réservé du pied de page 6">
            <a:extLst>
              <a:ext uri="{FF2B5EF4-FFF2-40B4-BE49-F238E27FC236}">
                <a16:creationId xmlns:a16="http://schemas.microsoft.com/office/drawing/2014/main" id="{7DC4C333-B4F3-46C6-9473-C6BC092C1126}"/>
              </a:ext>
            </a:extLst>
          </p:cNvPr>
          <p:cNvSpPr>
            <a:spLocks noGrp="1"/>
          </p:cNvSpPr>
          <p:nvPr>
            <p:ph type="ftr" sz="quarter" idx="11"/>
          </p:nvPr>
        </p:nvSpPr>
        <p:spPr/>
        <p:txBody>
          <a:bodyPr/>
          <a:lstStyle/>
          <a:p>
            <a:fld id="{F4041EAC-6489-4EF5-8EC8-A9D0134B580E}" type="slidenum">
              <a:rPr lang="fr-CA" smtClean="0"/>
              <a:t>7</a:t>
            </a:fld>
            <a:endParaRPr lang="fr-CA" dirty="0"/>
          </a:p>
        </p:txBody>
      </p:sp>
    </p:spTree>
    <p:extLst>
      <p:ext uri="{BB962C8B-B14F-4D97-AF65-F5344CB8AC3E}">
        <p14:creationId xmlns:p14="http://schemas.microsoft.com/office/powerpoint/2010/main" val="1674909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rot="5400000">
            <a:off x="3339877" y="-602148"/>
            <a:ext cx="2427735" cy="9180513"/>
          </a:xfrm>
          <a:prstGeom prst="rect">
            <a:avLst/>
          </a:prstGeom>
          <a:solidFill>
            <a:srgbClr val="6BBBA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CA" sz="2800" dirty="0">
                <a:solidFill>
                  <a:schemeClr val="bg1"/>
                </a:solidFill>
                <a:hlinkClick r:id="rId3">
                  <a:extLst>
                    <a:ext uri="{A12FA001-AC4F-418D-AE19-62706E023703}">
                      <ahyp:hlinkClr xmlns:ahyp="http://schemas.microsoft.com/office/drawing/2018/hyperlinkcolor" val="tx"/>
                    </a:ext>
                  </a:extLst>
                </a:hlinkClick>
              </a:rPr>
              <a:t>www.risqtoxico.ca</a:t>
            </a:r>
            <a:endParaRPr lang="fr-CA" sz="2800" dirty="0">
              <a:solidFill>
                <a:schemeClr val="bg1"/>
              </a:solidFill>
            </a:endParaRPr>
          </a:p>
        </p:txBody>
      </p:sp>
      <p:sp>
        <p:nvSpPr>
          <p:cNvPr id="3" name="Text Placeholder 6">
            <a:extLst>
              <a:ext uri="{FF2B5EF4-FFF2-40B4-BE49-F238E27FC236}">
                <a16:creationId xmlns:a16="http://schemas.microsoft.com/office/drawing/2014/main" id="{54E9E228-B02C-3941-B458-23CB2D67B476}"/>
              </a:ext>
            </a:extLst>
          </p:cNvPr>
          <p:cNvSpPr txBox="1">
            <a:spLocks/>
          </p:cNvSpPr>
          <p:nvPr/>
        </p:nvSpPr>
        <p:spPr>
          <a:xfrm>
            <a:off x="4211960" y="627534"/>
            <a:ext cx="4752528" cy="20162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6BBBAE"/>
              </a:buClr>
              <a:buFont typeface="Wingdings" panose="05000000000000000000" pitchFamily="2" charset="2"/>
              <a:buChar char="Ø"/>
            </a:pPr>
            <a:r>
              <a:rPr lang="fr-CA" sz="1800" dirty="0">
                <a:latin typeface="Helvetica" panose="020B0604020202020204" pitchFamily="34" charset="0"/>
                <a:cs typeface="Helvetica" panose="020B0604020202020204" pitchFamily="34" charset="0"/>
              </a:rPr>
              <a:t>Pour qui? </a:t>
            </a:r>
          </a:p>
          <a:p>
            <a:pPr>
              <a:buClr>
                <a:srgbClr val="6BBBAE"/>
              </a:buClr>
              <a:buFont typeface="Wingdings" panose="05000000000000000000" pitchFamily="2" charset="2"/>
              <a:buChar char="Ø"/>
            </a:pPr>
            <a:endParaRPr lang="fr-CA" sz="1800" dirty="0">
              <a:latin typeface="Helvetica" panose="020B0604020202020204" pitchFamily="34" charset="0"/>
              <a:cs typeface="Helvetica" panose="020B0604020202020204" pitchFamily="34" charset="0"/>
            </a:endParaRPr>
          </a:p>
          <a:p>
            <a:pPr>
              <a:buClr>
                <a:srgbClr val="6BBBAE"/>
              </a:buClr>
              <a:buFont typeface="Wingdings" panose="05000000000000000000" pitchFamily="2" charset="2"/>
              <a:buChar char="Ø"/>
            </a:pPr>
            <a:r>
              <a:rPr lang="fr-CA" sz="1800" dirty="0">
                <a:latin typeface="Helvetica" panose="020B0604020202020204" pitchFamily="34" charset="0"/>
                <a:cs typeface="Helvetica" panose="020B0604020202020204" pitchFamily="34" charset="0"/>
              </a:rPr>
              <a:t>Navigation facile: Ordre non séquentiel</a:t>
            </a:r>
          </a:p>
          <a:p>
            <a:pPr>
              <a:buClr>
                <a:srgbClr val="6BBBAE"/>
              </a:buClr>
              <a:buFont typeface="Wingdings" panose="05000000000000000000" pitchFamily="2" charset="2"/>
              <a:buChar char="Ø"/>
            </a:pPr>
            <a:endParaRPr lang="fr-CA" sz="1800" dirty="0">
              <a:latin typeface="Helvetica" panose="020B0604020202020204" pitchFamily="34" charset="0"/>
              <a:cs typeface="Helvetica" panose="020B0604020202020204" pitchFamily="34" charset="0"/>
            </a:endParaRPr>
          </a:p>
          <a:p>
            <a:pPr>
              <a:buClr>
                <a:srgbClr val="6BBBAE"/>
              </a:buClr>
              <a:buFont typeface="Wingdings" panose="05000000000000000000" pitchFamily="2" charset="2"/>
              <a:buChar char="Ø"/>
            </a:pPr>
            <a:r>
              <a:rPr lang="fr-CA" sz="1800" dirty="0">
                <a:latin typeface="Helvetica" panose="020B0604020202020204" pitchFamily="34" charset="0"/>
                <a:cs typeface="Helvetica" panose="020B0604020202020204" pitchFamily="34" charset="0"/>
              </a:rPr>
              <a:t>Structure</a:t>
            </a:r>
          </a:p>
          <a:p>
            <a:pPr marL="0" indent="0">
              <a:buNone/>
            </a:pPr>
            <a:endParaRPr lang="fr-CA" sz="1600" dirty="0"/>
          </a:p>
          <a:p>
            <a:pPr marL="0" indent="0">
              <a:buNone/>
            </a:pPr>
            <a:endParaRPr lang="fr-CA" sz="1600" dirty="0"/>
          </a:p>
          <a:p>
            <a:pPr marL="0" indent="0">
              <a:buNone/>
            </a:pPr>
            <a:endParaRPr lang="fr-CA" sz="1600" dirty="0"/>
          </a:p>
        </p:txBody>
      </p:sp>
      <p:sp>
        <p:nvSpPr>
          <p:cNvPr id="5" name="Title 2">
            <a:extLst>
              <a:ext uri="{FF2B5EF4-FFF2-40B4-BE49-F238E27FC236}">
                <a16:creationId xmlns:a16="http://schemas.microsoft.com/office/drawing/2014/main" id="{12B178B4-CDED-454C-BED2-2E2B10ADA703}"/>
              </a:ext>
            </a:extLst>
          </p:cNvPr>
          <p:cNvSpPr>
            <a:spLocks noGrp="1"/>
          </p:cNvSpPr>
          <p:nvPr>
            <p:ph type="ctrTitle"/>
          </p:nvPr>
        </p:nvSpPr>
        <p:spPr>
          <a:xfrm>
            <a:off x="709197" y="771550"/>
            <a:ext cx="3286739" cy="1296144"/>
          </a:xfrm>
        </p:spPr>
        <p:txBody>
          <a:bodyPr>
            <a:normAutofit fontScale="90000"/>
          </a:bodyPr>
          <a:lstStyle/>
          <a:p>
            <a:pPr algn="l"/>
            <a:r>
              <a:rPr lang="fr-CA" b="1" dirty="0">
                <a:solidFill>
                  <a:srgbClr val="6BBBAE"/>
                </a:solidFill>
                <a:latin typeface="Helvetica" panose="020B0604020202020204" pitchFamily="34" charset="0"/>
                <a:cs typeface="Helvetica" panose="020B0604020202020204" pitchFamily="34" charset="0"/>
              </a:rPr>
              <a:t>Description </a:t>
            </a:r>
            <a:br>
              <a:rPr lang="fr-CA" b="1" dirty="0">
                <a:solidFill>
                  <a:srgbClr val="6BBBAE"/>
                </a:solidFill>
                <a:latin typeface="Helvetica" panose="020B0604020202020204" pitchFamily="34" charset="0"/>
                <a:cs typeface="Helvetica" panose="020B0604020202020204" pitchFamily="34" charset="0"/>
              </a:rPr>
            </a:br>
            <a:r>
              <a:rPr lang="fr-CA" b="1" dirty="0">
                <a:solidFill>
                  <a:srgbClr val="6BBBAE"/>
                </a:solidFill>
                <a:latin typeface="Helvetica" panose="020B0604020202020204" pitchFamily="34" charset="0"/>
                <a:cs typeface="Helvetica" panose="020B0604020202020204" pitchFamily="34" charset="0"/>
              </a:rPr>
              <a:t>des 5 fiches</a:t>
            </a:r>
            <a:endParaRPr lang="fr-CA" b="1" dirty="0">
              <a:solidFill>
                <a:srgbClr val="00AEC7"/>
              </a:solidFill>
            </a:endParaRPr>
          </a:p>
        </p:txBody>
      </p:sp>
      <p:sp>
        <p:nvSpPr>
          <p:cNvPr id="2" name="ZoneTexte 1">
            <a:extLst>
              <a:ext uri="{FF2B5EF4-FFF2-40B4-BE49-F238E27FC236}">
                <a16:creationId xmlns:a16="http://schemas.microsoft.com/office/drawing/2014/main" id="{CA80AD0B-C79E-2EC2-1CF3-6E39833EBD26}"/>
              </a:ext>
            </a:extLst>
          </p:cNvPr>
          <p:cNvSpPr txBox="1"/>
          <p:nvPr/>
        </p:nvSpPr>
        <p:spPr>
          <a:xfrm>
            <a:off x="50687" y="4520974"/>
            <a:ext cx="4511613" cy="584775"/>
          </a:xfrm>
          <a:prstGeom prst="rect">
            <a:avLst/>
          </a:prstGeom>
          <a:noFill/>
        </p:spPr>
        <p:txBody>
          <a:bodyPr wrap="square" rtlCol="0">
            <a:spAutoFit/>
          </a:bodyPr>
          <a:lstStyle/>
          <a:p>
            <a:r>
              <a:rPr lang="fr-CA" sz="1600" dirty="0">
                <a:solidFill>
                  <a:schemeClr val="bg1"/>
                </a:solidFill>
              </a:rPr>
              <a:t>Versions française et anglaise</a:t>
            </a:r>
          </a:p>
          <a:p>
            <a:r>
              <a:rPr lang="fr-CA" sz="1600" dirty="0">
                <a:solidFill>
                  <a:schemeClr val="bg1"/>
                </a:solidFill>
              </a:rPr>
              <a:t>Version autochtone</a:t>
            </a:r>
            <a:endParaRPr lang="en-CA" sz="1600" dirty="0">
              <a:solidFill>
                <a:schemeClr val="bg1"/>
              </a:solidFill>
            </a:endParaRPr>
          </a:p>
        </p:txBody>
      </p:sp>
      <p:sp>
        <p:nvSpPr>
          <p:cNvPr id="15" name="Bulle narrative : ronde 14">
            <a:extLst>
              <a:ext uri="{FF2B5EF4-FFF2-40B4-BE49-F238E27FC236}">
                <a16:creationId xmlns:a16="http://schemas.microsoft.com/office/drawing/2014/main" id="{755FC6D3-CFCC-DAF2-CC96-01D09DE1CB94}"/>
              </a:ext>
            </a:extLst>
          </p:cNvPr>
          <p:cNvSpPr/>
          <p:nvPr/>
        </p:nvSpPr>
        <p:spPr>
          <a:xfrm flipH="1">
            <a:off x="1186780" y="2787774"/>
            <a:ext cx="2239425" cy="1200334"/>
          </a:xfrm>
          <a:custGeom>
            <a:avLst/>
            <a:gdLst>
              <a:gd name="connsiteX0" fmla="*/ 653173 w 2239425"/>
              <a:gd name="connsiteY0" fmla="*/ 1350376 h 1200334"/>
              <a:gd name="connsiteX1" fmla="*/ 569451 w 2239425"/>
              <a:gd name="connsiteY1" fmla="*/ 1122862 h 1200334"/>
              <a:gd name="connsiteX2" fmla="*/ 490520 w 2239425"/>
              <a:gd name="connsiteY2" fmla="*/ 103715 h 1200334"/>
              <a:gd name="connsiteX3" fmla="*/ 1451673 w 2239425"/>
              <a:gd name="connsiteY3" fmla="*/ 26982 h 1200334"/>
              <a:gd name="connsiteX4" fmla="*/ 2015810 w 2239425"/>
              <a:gd name="connsiteY4" fmla="*/ 960033 h 1200334"/>
              <a:gd name="connsiteX5" fmla="*/ 974827 w 2239425"/>
              <a:gd name="connsiteY5" fmla="*/ 1195288 h 1200334"/>
              <a:gd name="connsiteX6" fmla="*/ 653173 w 2239425"/>
              <a:gd name="connsiteY6" fmla="*/ 1350376 h 12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9425" h="1200334" fill="none" extrusionOk="0">
                <a:moveTo>
                  <a:pt x="653173" y="1350376"/>
                </a:moveTo>
                <a:cubicBezTo>
                  <a:pt x="619414" y="1254113"/>
                  <a:pt x="616123" y="1197727"/>
                  <a:pt x="569451" y="1122862"/>
                </a:cubicBezTo>
                <a:cubicBezTo>
                  <a:pt x="-173756" y="931025"/>
                  <a:pt x="-249736" y="317888"/>
                  <a:pt x="490520" y="103715"/>
                </a:cubicBezTo>
                <a:cubicBezTo>
                  <a:pt x="768503" y="2104"/>
                  <a:pt x="1142815" y="-34223"/>
                  <a:pt x="1451673" y="26982"/>
                </a:cubicBezTo>
                <a:cubicBezTo>
                  <a:pt x="2096395" y="132285"/>
                  <a:pt x="2440974" y="673075"/>
                  <a:pt x="2015810" y="960033"/>
                </a:cubicBezTo>
                <a:cubicBezTo>
                  <a:pt x="1775881" y="1144099"/>
                  <a:pt x="1407123" y="1195334"/>
                  <a:pt x="974827" y="1195288"/>
                </a:cubicBezTo>
                <a:cubicBezTo>
                  <a:pt x="937863" y="1230098"/>
                  <a:pt x="736971" y="1324175"/>
                  <a:pt x="653173" y="1350376"/>
                </a:cubicBezTo>
                <a:close/>
              </a:path>
              <a:path w="2239425" h="1200334" stroke="0" extrusionOk="0">
                <a:moveTo>
                  <a:pt x="653173" y="1350376"/>
                </a:moveTo>
                <a:cubicBezTo>
                  <a:pt x="636520" y="1242725"/>
                  <a:pt x="600970" y="1228168"/>
                  <a:pt x="569451" y="1122862"/>
                </a:cubicBezTo>
                <a:cubicBezTo>
                  <a:pt x="-143559" y="868917"/>
                  <a:pt x="-171310" y="455662"/>
                  <a:pt x="490520" y="103715"/>
                </a:cubicBezTo>
                <a:cubicBezTo>
                  <a:pt x="794254" y="-19388"/>
                  <a:pt x="1167845" y="9551"/>
                  <a:pt x="1451673" y="26982"/>
                </a:cubicBezTo>
                <a:cubicBezTo>
                  <a:pt x="2187027" y="47915"/>
                  <a:pt x="2372594" y="657207"/>
                  <a:pt x="2015810" y="960033"/>
                </a:cubicBezTo>
                <a:cubicBezTo>
                  <a:pt x="1757515" y="1174005"/>
                  <a:pt x="1359431" y="1234662"/>
                  <a:pt x="974827" y="1195288"/>
                </a:cubicBezTo>
                <a:cubicBezTo>
                  <a:pt x="904544" y="1208269"/>
                  <a:pt x="722563" y="1289192"/>
                  <a:pt x="653173" y="1350376"/>
                </a:cubicBezTo>
                <a:close/>
              </a:path>
            </a:pathLst>
          </a:custGeom>
          <a:ln>
            <a:solidFill>
              <a:srgbClr val="FAF9F2"/>
            </a:solidFill>
            <a:extLst>
              <a:ext uri="{C807C97D-BFC1-408E-A445-0C87EB9F89A2}">
                <ask:lineSketchStyleProps xmlns="" xmlns:ask="http://schemas.microsoft.com/office/drawing/2018/sketchyshapes" sd="341860181">
                  <a:prstGeom prst="wedgeEllipseCallou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rtlCol="0" anchor="ctr"/>
          <a:lstStyle/>
          <a:p>
            <a:pPr algn="ctr"/>
            <a:r>
              <a:rPr lang="fr-CA" dirty="0">
                <a:solidFill>
                  <a:srgbClr val="6BBBAE"/>
                </a:solidFill>
              </a:rPr>
              <a:t>Avant de poursuivre,</a:t>
            </a:r>
            <a:br>
              <a:rPr lang="fr-CA" dirty="0">
                <a:solidFill>
                  <a:srgbClr val="6BBBAE"/>
                </a:solidFill>
              </a:rPr>
            </a:br>
            <a:r>
              <a:rPr lang="fr-CA" dirty="0">
                <a:solidFill>
                  <a:srgbClr val="6BBBAE"/>
                </a:solidFill>
              </a:rPr>
              <a:t>Suivez avec nous! </a:t>
            </a:r>
            <a:endParaRPr lang="en-CA" dirty="0">
              <a:solidFill>
                <a:srgbClr val="6BBBAE"/>
              </a:solidFill>
            </a:endParaRPr>
          </a:p>
        </p:txBody>
      </p:sp>
      <p:pic>
        <p:nvPicPr>
          <p:cNvPr id="8" name="Image 7">
            <a:extLst>
              <a:ext uri="{FF2B5EF4-FFF2-40B4-BE49-F238E27FC236}">
                <a16:creationId xmlns:a16="http://schemas.microsoft.com/office/drawing/2014/main" id="{ABD99D37-BF92-417B-A160-2FBC15253C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2889683"/>
            <a:ext cx="1923678" cy="1923678"/>
          </a:xfrm>
          <a:prstGeom prst="rect">
            <a:avLst/>
          </a:prstGeom>
        </p:spPr>
      </p:pic>
      <p:sp>
        <p:nvSpPr>
          <p:cNvPr id="6" name="Espace réservé du pied de page 5">
            <a:extLst>
              <a:ext uri="{FF2B5EF4-FFF2-40B4-BE49-F238E27FC236}">
                <a16:creationId xmlns:a16="http://schemas.microsoft.com/office/drawing/2014/main" id="{6F81F7F4-52EB-4FC7-8B11-0E3A84D0EF13}"/>
              </a:ext>
            </a:extLst>
          </p:cNvPr>
          <p:cNvSpPr>
            <a:spLocks noGrp="1"/>
          </p:cNvSpPr>
          <p:nvPr>
            <p:ph type="ftr" sz="quarter" idx="11"/>
          </p:nvPr>
        </p:nvSpPr>
        <p:spPr/>
        <p:txBody>
          <a:bodyPr/>
          <a:lstStyle/>
          <a:p>
            <a:fld id="{91298EDB-4BDD-4BFA-87F3-242239059FBF}" type="slidenum">
              <a:rPr lang="fr-CA" smtClean="0"/>
              <a:t>8</a:t>
            </a:fld>
            <a:endParaRPr lang="fr-CA" dirty="0"/>
          </a:p>
        </p:txBody>
      </p:sp>
    </p:spTree>
    <p:extLst>
      <p:ext uri="{BB962C8B-B14F-4D97-AF65-F5344CB8AC3E}">
        <p14:creationId xmlns:p14="http://schemas.microsoft.com/office/powerpoint/2010/main" val="4282573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Graphique 9">
            <a:extLst>
              <a:ext uri="{FF2B5EF4-FFF2-40B4-BE49-F238E27FC236}">
                <a16:creationId xmlns:a16="http://schemas.microsoft.com/office/drawing/2014/main" id="{9A83E7BC-4CBD-7860-71CB-9FDD89DDC5C4}"/>
              </a:ext>
            </a:extLst>
          </p:cNvPr>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107504" y="101079"/>
            <a:ext cx="4802848" cy="936104"/>
          </a:xfrm>
          <a:prstGeom prst="rect">
            <a:avLst/>
          </a:prstGeom>
        </p:spPr>
      </p:pic>
      <p:sp>
        <p:nvSpPr>
          <p:cNvPr id="4" name="Rectangle 3">
            <a:extLst>
              <a:ext uri="{FF2B5EF4-FFF2-40B4-BE49-F238E27FC236}">
                <a16:creationId xmlns:a16="http://schemas.microsoft.com/office/drawing/2014/main" id="{F2B5AFD4-A2DE-15C7-94C2-0095B3D07C19}"/>
              </a:ext>
            </a:extLst>
          </p:cNvPr>
          <p:cNvSpPr/>
          <p:nvPr/>
        </p:nvSpPr>
        <p:spPr>
          <a:xfrm>
            <a:off x="5004048" y="0"/>
            <a:ext cx="4139952" cy="5143500"/>
          </a:xfrm>
          <a:prstGeom prst="rect">
            <a:avLst/>
          </a:prstGeom>
          <a:solidFill>
            <a:srgbClr val="6B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Titre 6"/>
          <p:cNvSpPr>
            <a:spLocks noGrp="1"/>
          </p:cNvSpPr>
          <p:nvPr>
            <p:ph type="ctrTitle"/>
          </p:nvPr>
        </p:nvSpPr>
        <p:spPr>
          <a:xfrm>
            <a:off x="179512" y="0"/>
            <a:ext cx="4752528" cy="1102519"/>
          </a:xfrm>
        </p:spPr>
        <p:txBody>
          <a:bodyPr>
            <a:noAutofit/>
          </a:bodyPr>
          <a:lstStyle/>
          <a:p>
            <a:pPr algn="l"/>
            <a:r>
              <a:rPr lang="fr-FR" sz="2400" b="1" dirty="0">
                <a:solidFill>
                  <a:srgbClr val="6BBBAE"/>
                </a:solidFill>
                <a:latin typeface="Helvetica" panose="020B0604020202020204" pitchFamily="34" charset="0"/>
                <a:cs typeface="Helvetica" panose="020B0604020202020204" pitchFamily="34" charset="0"/>
              </a:rPr>
              <a:t>Fiche: Postures de la personne intervenante</a:t>
            </a:r>
            <a:endParaRPr lang="fr-CA" sz="3600" b="1" dirty="0">
              <a:solidFill>
                <a:srgbClr val="6BBBAE"/>
              </a:solidFill>
              <a:latin typeface="Helvetica" panose="020B0604020202020204" pitchFamily="34" charset="0"/>
              <a:cs typeface="Helvetica" panose="020B0604020202020204" pitchFamily="34" charset="0"/>
            </a:endParaRPr>
          </a:p>
        </p:txBody>
      </p:sp>
      <p:sp>
        <p:nvSpPr>
          <p:cNvPr id="8" name="Text Placeholder 6">
            <a:extLst>
              <a:ext uri="{FF2B5EF4-FFF2-40B4-BE49-F238E27FC236}">
                <a16:creationId xmlns:a16="http://schemas.microsoft.com/office/drawing/2014/main" id="{54E9E228-B02C-3941-B458-23CB2D67B476}"/>
              </a:ext>
            </a:extLst>
          </p:cNvPr>
          <p:cNvSpPr txBox="1">
            <a:spLocks/>
          </p:cNvSpPr>
          <p:nvPr/>
        </p:nvSpPr>
        <p:spPr>
          <a:xfrm>
            <a:off x="107504" y="1203599"/>
            <a:ext cx="4896544" cy="388843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6BBBAE"/>
              </a:buClr>
              <a:buFont typeface="+mj-lt"/>
              <a:buAutoNum type="arabicPeriod"/>
            </a:pPr>
            <a:r>
              <a:rPr lang="fr-CA" sz="1400" dirty="0">
                <a:latin typeface="Helvetica" panose="020B0604020202020204" pitchFamily="34" charset="0"/>
                <a:cs typeface="Helvetica" panose="020B0604020202020204" pitchFamily="34" charset="0"/>
              </a:rPr>
              <a:t>Pourquoi </a:t>
            </a:r>
            <a:r>
              <a:rPr lang="fr-CA" sz="1400" b="1" dirty="0">
                <a:latin typeface="Helvetica" panose="020B0604020202020204" pitchFamily="34" charset="0"/>
                <a:cs typeface="Helvetica" panose="020B0604020202020204" pitchFamily="34" charset="0"/>
              </a:rPr>
              <a:t>intervenir</a:t>
            </a:r>
            <a:r>
              <a:rPr lang="fr-CA" sz="1400" dirty="0">
                <a:latin typeface="Helvetica" panose="020B0604020202020204" pitchFamily="34" charset="0"/>
                <a:cs typeface="Helvetica" panose="020B0604020202020204" pitchFamily="34" charset="0"/>
              </a:rPr>
              <a:t> auprès des </a:t>
            </a:r>
            <a:r>
              <a:rPr lang="fr-CA" sz="1400" b="1" dirty="0">
                <a:solidFill>
                  <a:srgbClr val="6BBBAE"/>
                </a:solidFill>
                <a:latin typeface="Helvetica" panose="020B0604020202020204" pitchFamily="34" charset="0"/>
                <a:cs typeface="Helvetica" panose="020B0604020202020204" pitchFamily="34" charset="0"/>
              </a:rPr>
              <a:t>ME</a:t>
            </a:r>
          </a:p>
          <a:p>
            <a:pPr>
              <a:buClr>
                <a:srgbClr val="6BBBAE"/>
              </a:buClr>
              <a:buFont typeface="+mj-lt"/>
              <a:buAutoNum type="arabicPeriod"/>
            </a:pPr>
            <a:endParaRPr lang="fr-CA" sz="1400" b="1" dirty="0">
              <a:solidFill>
                <a:srgbClr val="6BBBAE"/>
              </a:solidFill>
              <a:latin typeface="Helvetica" panose="020B0604020202020204" pitchFamily="34" charset="0"/>
              <a:cs typeface="Helvetica" panose="020B0604020202020204" pitchFamily="34" charset="0"/>
            </a:endParaRPr>
          </a:p>
          <a:p>
            <a:pPr>
              <a:buClr>
                <a:srgbClr val="6BBBAE"/>
              </a:buClr>
              <a:buFont typeface="+mj-lt"/>
              <a:buAutoNum type="arabicPeriod"/>
            </a:pPr>
            <a:r>
              <a:rPr lang="fr-CA" sz="1400" dirty="0">
                <a:latin typeface="Helvetica" panose="020B0604020202020204" pitchFamily="34" charset="0"/>
                <a:cs typeface="Helvetica" panose="020B0604020202020204" pitchFamily="34" charset="0"/>
              </a:rPr>
              <a:t>Un peu de théorie</a:t>
            </a:r>
          </a:p>
          <a:p>
            <a:pPr lvl="1">
              <a:buClr>
                <a:srgbClr val="6BBBAE"/>
              </a:buClr>
              <a:buFont typeface="Arial" panose="020B0604020202020204" pitchFamily="34" charset="0"/>
              <a:buChar char="•"/>
            </a:pPr>
            <a:r>
              <a:rPr lang="fr-CA" sz="1200" b="1" dirty="0">
                <a:latin typeface="Helvetica" panose="020B0604020202020204" pitchFamily="34" charset="0"/>
                <a:cs typeface="Helvetica" panose="020B0604020202020204" pitchFamily="34" charset="0"/>
              </a:rPr>
              <a:t>Réalité</a:t>
            </a:r>
            <a:r>
              <a:rPr lang="fr-CA" sz="1200" dirty="0">
                <a:latin typeface="Helvetica" panose="020B0604020202020204" pitchFamily="34" charset="0"/>
                <a:cs typeface="Helvetica" panose="020B0604020202020204" pitchFamily="34" charset="0"/>
              </a:rPr>
              <a:t> complexe des </a:t>
            </a:r>
            <a:r>
              <a:rPr lang="fr-CA" sz="1200" b="1" dirty="0">
                <a:solidFill>
                  <a:srgbClr val="6BBBAE"/>
                </a:solidFill>
                <a:latin typeface="Helvetica" panose="020B0604020202020204" pitchFamily="34" charset="0"/>
                <a:cs typeface="Helvetica" panose="020B0604020202020204" pitchFamily="34" charset="0"/>
              </a:rPr>
              <a:t>ME</a:t>
            </a:r>
          </a:p>
          <a:p>
            <a:pPr lvl="1">
              <a:buClr>
                <a:srgbClr val="6BBBAE"/>
              </a:buClr>
              <a:buFont typeface="Arial" panose="020B0604020202020204" pitchFamily="34" charset="0"/>
              <a:buChar char="•"/>
            </a:pPr>
            <a:r>
              <a:rPr lang="fr-CA" sz="1200" b="1" dirty="0">
                <a:latin typeface="Helvetica" panose="020B0604020202020204" pitchFamily="34" charset="0"/>
                <a:cs typeface="Helvetica" panose="020B0604020202020204" pitchFamily="34" charset="0"/>
              </a:rPr>
              <a:t>Besoins</a:t>
            </a:r>
            <a:r>
              <a:rPr lang="fr-CA" sz="1200" dirty="0">
                <a:latin typeface="Helvetica" panose="020B0604020202020204" pitchFamily="34" charset="0"/>
                <a:cs typeface="Helvetica" panose="020B0604020202020204" pitchFamily="34" charset="0"/>
              </a:rPr>
              <a:t> / </a:t>
            </a:r>
            <a:r>
              <a:rPr lang="fr-CA" sz="1200" b="1" dirty="0">
                <a:latin typeface="Helvetica" panose="020B0604020202020204" pitchFamily="34" charset="0"/>
                <a:cs typeface="Helvetica" panose="020B0604020202020204" pitchFamily="34" charset="0"/>
              </a:rPr>
              <a:t>conséquences</a:t>
            </a:r>
            <a:r>
              <a:rPr lang="fr-CA" sz="1200" dirty="0">
                <a:latin typeface="Helvetica" panose="020B0604020202020204" pitchFamily="34" charset="0"/>
                <a:cs typeface="Helvetica" panose="020B0604020202020204" pitchFamily="34" charset="0"/>
              </a:rPr>
              <a:t> vécues / </a:t>
            </a:r>
            <a:r>
              <a:rPr lang="fr-CA" sz="1200" b="1" dirty="0">
                <a:latin typeface="Helvetica" panose="020B0604020202020204" pitchFamily="34" charset="0"/>
                <a:cs typeface="Helvetica" panose="020B0604020202020204" pitchFamily="34" charset="0"/>
              </a:rPr>
              <a:t>réticences</a:t>
            </a:r>
            <a:r>
              <a:rPr lang="fr-CA" sz="1200" dirty="0">
                <a:latin typeface="Helvetica" panose="020B0604020202020204" pitchFamily="34" charset="0"/>
                <a:cs typeface="Helvetica" panose="020B0604020202020204" pitchFamily="34" charset="0"/>
              </a:rPr>
              <a:t> à l’aide</a:t>
            </a:r>
          </a:p>
          <a:p>
            <a:pPr lvl="1">
              <a:buClr>
                <a:srgbClr val="6BBBAE"/>
              </a:buClr>
              <a:buFont typeface="Arial" panose="020B0604020202020204" pitchFamily="34" charset="0"/>
              <a:buChar char="•"/>
            </a:pPr>
            <a:endParaRPr lang="fr-CA" sz="1200" dirty="0">
              <a:latin typeface="Helvetica" panose="020B0604020202020204" pitchFamily="34" charset="0"/>
              <a:cs typeface="Helvetica" panose="020B0604020202020204" pitchFamily="34" charset="0"/>
            </a:endParaRPr>
          </a:p>
          <a:p>
            <a:pPr marL="400050">
              <a:buClr>
                <a:srgbClr val="6BBBAE"/>
              </a:buClr>
              <a:buFont typeface="+mj-lt"/>
              <a:buAutoNum type="arabicPeriod"/>
            </a:pPr>
            <a:r>
              <a:rPr lang="fr-CA" sz="1400" dirty="0">
                <a:latin typeface="Helvetica" panose="020B0604020202020204" pitchFamily="34" charset="0"/>
                <a:cs typeface="Helvetica" panose="020B0604020202020204" pitchFamily="34" charset="0"/>
              </a:rPr>
              <a:t>Dans l’intervention</a:t>
            </a:r>
          </a:p>
          <a:p>
            <a:pPr lvl="1">
              <a:buClr>
                <a:srgbClr val="6BBBAE"/>
              </a:buClr>
              <a:buFont typeface="Arial" panose="020B0604020202020204" pitchFamily="34" charset="0"/>
              <a:buChar char="•"/>
            </a:pPr>
            <a:r>
              <a:rPr lang="fr-CA" sz="1200" dirty="0">
                <a:latin typeface="Helvetica" panose="020B0604020202020204" pitchFamily="34" charset="0"/>
                <a:cs typeface="Helvetica" panose="020B0604020202020204" pitchFamily="34" charset="0"/>
              </a:rPr>
              <a:t>Prendre le pouls des </a:t>
            </a:r>
            <a:r>
              <a:rPr lang="fr-CA" sz="1200" b="1" dirty="0">
                <a:solidFill>
                  <a:srgbClr val="6BBBAE"/>
                </a:solidFill>
                <a:latin typeface="Helvetica" panose="020B0604020202020204" pitchFamily="34" charset="0"/>
                <a:cs typeface="Helvetica" panose="020B0604020202020204" pitchFamily="34" charset="0"/>
              </a:rPr>
              <a:t>ME</a:t>
            </a:r>
          </a:p>
          <a:p>
            <a:pPr lvl="1">
              <a:buClr>
                <a:srgbClr val="6BBBAE"/>
              </a:buClr>
              <a:buFont typeface="Arial" panose="020B0604020202020204" pitchFamily="34" charset="0"/>
              <a:buChar char="•"/>
            </a:pPr>
            <a:endParaRPr lang="fr-CA" sz="1200" dirty="0">
              <a:latin typeface="Helvetica" panose="020B0604020202020204" pitchFamily="34" charset="0"/>
              <a:cs typeface="Helvetica" panose="020B0604020202020204" pitchFamily="34" charset="0"/>
            </a:endParaRPr>
          </a:p>
          <a:p>
            <a:pPr marL="400050">
              <a:buClr>
                <a:srgbClr val="6BBBAE"/>
              </a:buClr>
              <a:buFont typeface="+mj-lt"/>
              <a:buAutoNum type="arabicPeriod"/>
            </a:pPr>
            <a:r>
              <a:rPr lang="fr-CA" sz="1400" dirty="0">
                <a:latin typeface="Helvetica" panose="020B0604020202020204" pitchFamily="34" charset="0"/>
                <a:cs typeface="Helvetica" panose="020B0604020202020204" pitchFamily="34" charset="0"/>
              </a:rPr>
              <a:t>Postures de la personne intervenante</a:t>
            </a:r>
            <a:r>
              <a:rPr lang="fr-CA" sz="1800" dirty="0">
                <a:latin typeface="Helvetica" panose="020B0604020202020204" pitchFamily="34" charset="0"/>
                <a:cs typeface="Helvetica" panose="020B0604020202020204" pitchFamily="34" charset="0"/>
              </a:rPr>
              <a:t> </a:t>
            </a:r>
          </a:p>
          <a:p>
            <a:pPr lvl="1">
              <a:buClr>
                <a:srgbClr val="6BBBAE"/>
              </a:buClr>
              <a:buFont typeface="Arial" panose="020B0604020202020204" pitchFamily="34" charset="0"/>
              <a:buChar char="•"/>
            </a:pPr>
            <a:r>
              <a:rPr lang="fr-CA" sz="1200" dirty="0">
                <a:latin typeface="Helvetica" panose="020B0604020202020204" pitchFamily="34" charset="0"/>
                <a:cs typeface="Helvetica" panose="020B0604020202020204" pitchFamily="34" charset="0"/>
              </a:rPr>
              <a:t>Priorités d’intervention auprès des </a:t>
            </a:r>
            <a:r>
              <a:rPr lang="fr-CA" sz="1200" b="1" dirty="0">
                <a:solidFill>
                  <a:srgbClr val="6BBBAE"/>
                </a:solidFill>
                <a:latin typeface="Helvetica" panose="020B0604020202020204" pitchFamily="34" charset="0"/>
                <a:cs typeface="Helvetica" panose="020B0604020202020204" pitchFamily="34" charset="0"/>
              </a:rPr>
              <a:t>ME</a:t>
            </a:r>
          </a:p>
          <a:p>
            <a:pPr lvl="1">
              <a:buClr>
                <a:srgbClr val="6BBBAE"/>
              </a:buClr>
              <a:buFont typeface="Arial" panose="020B0604020202020204" pitchFamily="34" charset="0"/>
              <a:buChar char="•"/>
            </a:pPr>
            <a:r>
              <a:rPr lang="fr-CA" sz="1200" dirty="0">
                <a:latin typeface="Helvetica" panose="020B0604020202020204" pitchFamily="34" charset="0"/>
                <a:cs typeface="Helvetica" panose="020B0604020202020204" pitchFamily="34" charset="0"/>
              </a:rPr>
              <a:t>Soutien émotionnel et écoute</a:t>
            </a:r>
          </a:p>
          <a:p>
            <a:pPr lvl="1">
              <a:buClr>
                <a:srgbClr val="6BBBAE"/>
              </a:buClr>
              <a:buFont typeface="Arial" panose="020B0604020202020204" pitchFamily="34" charset="0"/>
              <a:buChar char="•"/>
            </a:pPr>
            <a:r>
              <a:rPr lang="fr-CA" sz="1200" dirty="0">
                <a:latin typeface="Helvetica" panose="020B0604020202020204" pitchFamily="34" charset="0"/>
                <a:cs typeface="Helvetica" panose="020B0604020202020204" pitchFamily="34" charset="0"/>
              </a:rPr>
              <a:t>Acceptation et empathie</a:t>
            </a:r>
          </a:p>
          <a:p>
            <a:pPr lvl="1">
              <a:buClr>
                <a:srgbClr val="6BBBAE"/>
              </a:buClr>
              <a:buFont typeface="Arial" panose="020B0604020202020204" pitchFamily="34" charset="0"/>
              <a:buChar char="•"/>
            </a:pPr>
            <a:r>
              <a:rPr lang="fr-CA" sz="1200" dirty="0">
                <a:latin typeface="Helvetica" panose="020B0604020202020204" pitchFamily="34" charset="0"/>
                <a:cs typeface="Helvetica" panose="020B0604020202020204" pitchFamily="34" charset="0"/>
              </a:rPr>
              <a:t>Validation et normalisation</a:t>
            </a:r>
          </a:p>
          <a:p>
            <a:pPr lvl="1">
              <a:buClr>
                <a:srgbClr val="6BBBAE"/>
              </a:buClr>
              <a:buFont typeface="Arial" panose="020B0604020202020204" pitchFamily="34" charset="0"/>
              <a:buChar char="•"/>
            </a:pPr>
            <a:r>
              <a:rPr lang="fr-CA" sz="1200" dirty="0">
                <a:latin typeface="Helvetica" panose="020B0604020202020204" pitchFamily="34" charset="0"/>
                <a:cs typeface="Helvetica" panose="020B0604020202020204" pitchFamily="34" charset="0"/>
              </a:rPr>
              <a:t>Développement de l’espoir</a:t>
            </a:r>
          </a:p>
          <a:p>
            <a:pPr lvl="1">
              <a:buClr>
                <a:srgbClr val="6BBBAE"/>
              </a:buClr>
              <a:buFont typeface="Arial" panose="020B0604020202020204" pitchFamily="34" charset="0"/>
              <a:buChar char="•"/>
            </a:pPr>
            <a:r>
              <a:rPr lang="fr-CA" sz="1200" dirty="0">
                <a:latin typeface="Helvetica" panose="020B0604020202020204" pitchFamily="34" charset="0"/>
                <a:cs typeface="Helvetica" panose="020B0604020202020204" pitchFamily="34" charset="0"/>
              </a:rPr>
              <a:t>Collaboration</a:t>
            </a:r>
          </a:p>
        </p:txBody>
      </p:sp>
      <p:pic>
        <p:nvPicPr>
          <p:cNvPr id="9" name="Image 8">
            <a:extLst>
              <a:ext uri="{FF2B5EF4-FFF2-40B4-BE49-F238E27FC236}">
                <a16:creationId xmlns:a16="http://schemas.microsoft.com/office/drawing/2014/main" id="{6C6E146B-E388-8BC7-5A1D-AA8A02117D51}"/>
              </a:ext>
            </a:extLst>
          </p:cNvPr>
          <p:cNvPicPr>
            <a:picLocks noChangeAspect="1"/>
          </p:cNvPicPr>
          <p:nvPr/>
        </p:nvPicPr>
        <p:blipFill>
          <a:blip r:embed="rId6"/>
          <a:srcRect l="356" r="-1"/>
          <a:stretch/>
        </p:blipFill>
        <p:spPr>
          <a:xfrm>
            <a:off x="5076056" y="40050"/>
            <a:ext cx="3974888" cy="5051980"/>
          </a:xfrm>
          <a:prstGeom prst="rect">
            <a:avLst/>
          </a:prstGeom>
        </p:spPr>
      </p:pic>
      <p:sp>
        <p:nvSpPr>
          <p:cNvPr id="3" name="Espace réservé du pied de page 2">
            <a:extLst>
              <a:ext uri="{FF2B5EF4-FFF2-40B4-BE49-F238E27FC236}">
                <a16:creationId xmlns:a16="http://schemas.microsoft.com/office/drawing/2014/main" id="{2C2EF2F3-B9C2-4608-BE06-E53E9CB46CC4}"/>
              </a:ext>
            </a:extLst>
          </p:cNvPr>
          <p:cNvSpPr>
            <a:spLocks noGrp="1"/>
          </p:cNvSpPr>
          <p:nvPr>
            <p:ph type="ftr" sz="quarter" idx="11"/>
          </p:nvPr>
        </p:nvSpPr>
        <p:spPr/>
        <p:txBody>
          <a:bodyPr/>
          <a:lstStyle/>
          <a:p>
            <a:fld id="{C3A9318E-B9A7-4743-939E-89E476668201}" type="slidenum">
              <a:rPr lang="fr-CA" smtClean="0"/>
              <a:t>9</a:t>
            </a:fld>
            <a:endParaRPr lang="fr-CA" dirty="0"/>
          </a:p>
        </p:txBody>
      </p:sp>
    </p:spTree>
    <p:extLst>
      <p:ext uri="{BB962C8B-B14F-4D97-AF65-F5344CB8AC3E}">
        <p14:creationId xmlns:p14="http://schemas.microsoft.com/office/powerpoint/2010/main" val="39175369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7"/>
</p:tagLst>
</file>

<file path=ppt/tags/tag6.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9"/>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0ef9f89-5f1b-441c-bc66-7b89e4e69405" xsi:nil="true"/>
    <lcf76f155ced4ddcb4097134ff3c332f xmlns="854aa7ea-fcfb-44ad-9180-29c29afa260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257F4FD374C64DA0AF1705168CDCCA" ma:contentTypeVersion="13" ma:contentTypeDescription="Create a new document." ma:contentTypeScope="" ma:versionID="62498f419669d28e3d5b9a4b6ccecbab">
  <xsd:schema xmlns:xsd="http://www.w3.org/2001/XMLSchema" xmlns:xs="http://www.w3.org/2001/XMLSchema" xmlns:p="http://schemas.microsoft.com/office/2006/metadata/properties" xmlns:ns2="854aa7ea-fcfb-44ad-9180-29c29afa2607" xmlns:ns3="50ef9f89-5f1b-441c-bc66-7b89e4e69405" targetNamespace="http://schemas.microsoft.com/office/2006/metadata/properties" ma:root="true" ma:fieldsID="7e07f5e35e53bebb2a5f69de5352d9ed" ns2:_="" ns3:_="">
    <xsd:import namespace="854aa7ea-fcfb-44ad-9180-29c29afa2607"/>
    <xsd:import namespace="50ef9f89-5f1b-441c-bc66-7b89e4e6940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4aa7ea-fcfb-44ad-9180-29c29afa26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0125e5a-fbbd-4a39-926c-a359310fd25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0ef9f89-5f1b-441c-bc66-7b89e4e6940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931bcee-1f2e-46a0-a04b-b5e34bed9654}" ma:internalName="TaxCatchAll" ma:showField="CatchAllData" ma:web="50ef9f89-5f1b-441c-bc66-7b89e4e6940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9B05D9-C12C-4572-8BDA-8692F52B79C8}">
  <ds:schemaRefs>
    <ds:schemaRef ds:uri="854aa7ea-fcfb-44ad-9180-29c29afa2607"/>
    <ds:schemaRef ds:uri="http://purl.org/dc/terms/"/>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50ef9f89-5f1b-441c-bc66-7b89e4e69405"/>
    <ds:schemaRef ds:uri="http://www.w3.org/XML/1998/namespace"/>
  </ds:schemaRefs>
</ds:datastoreItem>
</file>

<file path=customXml/itemProps2.xml><?xml version="1.0" encoding="utf-8"?>
<ds:datastoreItem xmlns:ds="http://schemas.openxmlformats.org/officeDocument/2006/customXml" ds:itemID="{534E6E6A-B039-4C63-94D6-4B1EBCE38F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4aa7ea-fcfb-44ad-9180-29c29afa2607"/>
    <ds:schemaRef ds:uri="50ef9f89-5f1b-441c-bc66-7b89e4e694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EF636A-362C-44F0-8A7E-B8083CFEF7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995</TotalTime>
  <Words>1524</Words>
  <Application>Microsoft Office PowerPoint</Application>
  <PresentationFormat>Affichage à l'écran (16:9)</PresentationFormat>
  <Paragraphs>191</Paragraphs>
  <Slides>18</Slides>
  <Notes>17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Helvetica</vt:lpstr>
      <vt:lpstr>Sans Serif Collection</vt:lpstr>
      <vt:lpstr>Wingdings</vt:lpstr>
      <vt:lpstr>Thème Office</vt:lpstr>
      <vt:lpstr>Mieux soutenir les membres de l’entourage  5 fiches cliniques pour faciliter l’intervention</vt:lpstr>
      <vt:lpstr>Reconnaissance territoriale</vt:lpstr>
      <vt:lpstr>Contexte</vt:lpstr>
      <vt:lpstr>Méthodologie</vt:lpstr>
      <vt:lpstr>Principaux  constats des personnes intervenantes</vt:lpstr>
      <vt:lpstr>Principaux  constats des ME</vt:lpstr>
      <vt:lpstr>Présentation PowerPoint</vt:lpstr>
      <vt:lpstr>Description  des 5 fiches</vt:lpstr>
      <vt:lpstr>Fiche: Postures de la personne intervenante</vt:lpstr>
      <vt:lpstr>Fiche: Informer et sensibiliser les ME</vt:lpstr>
      <vt:lpstr>Fiche: Favoriser le mieux-être personnel des ME</vt:lpstr>
      <vt:lpstr>Fiche: Favoriser le mieux-être conjugal ou familial des ME</vt:lpstr>
      <vt:lpstr>Fiche: Outiller les ME à faire face à l’usage de leur proche</vt:lpstr>
      <vt:lpstr>Présentation PowerPoint</vt:lpstr>
      <vt:lpstr>Références</vt:lpstr>
      <vt:lpstr>Références</vt:lpstr>
      <vt:lpstr>À venir</vt:lpstr>
      <vt:lpstr>MERCI!</vt:lpstr>
    </vt:vector>
  </TitlesOfParts>
  <Company>ASSSM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Marylène Sarrazzin</dc:creator>
  <cp:lastModifiedBy>Nadine Blanchette Martin (CISSSCA DPSMD)</cp:lastModifiedBy>
  <cp:revision>75</cp:revision>
  <cp:lastPrinted>2023-10-24T13:29:52Z</cp:lastPrinted>
  <dcterms:created xsi:type="dcterms:W3CDTF">2020-09-30T12:04:01Z</dcterms:created>
  <dcterms:modified xsi:type="dcterms:W3CDTF">2026-01-23T13:40:42Z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0x0101006C257F4FD374C64DA0AF1705168CDCCA</vt:lpwstr>
  </property>
  <property fmtid="{D5CDD505-2E9C-101B-9397-08002B2CF9AE}" pid="3" name="MSIP_Label_6a7d8d5d-78e2-4a62-9fcd-016eb5e4c57c_Enabled">
    <vt:lpwstr>true</vt:lpwstr>
  </property>
  <property fmtid="{D5CDD505-2E9C-101B-9397-08002B2CF9AE}" pid="4" name="MSIP_Label_6a7d8d5d-78e2-4a62-9fcd-016eb5e4c57c_SetDate">
    <vt:lpwstr>2023-04-20T19:37:07Z</vt:lpwstr>
  </property>
  <property fmtid="{D5CDD505-2E9C-101B-9397-08002B2CF9AE}" pid="5" name="MSIP_Label_6a7d8d5d-78e2-4a62-9fcd-016eb5e4c57c_Method">
    <vt:lpwstr>Standard</vt:lpwstr>
  </property>
  <property fmtid="{D5CDD505-2E9C-101B-9397-08002B2CF9AE}" pid="6" name="MSIP_Label_6a7d8d5d-78e2-4a62-9fcd-016eb5e4c57c_Name">
    <vt:lpwstr>Général</vt:lpwstr>
  </property>
  <property fmtid="{D5CDD505-2E9C-101B-9397-08002B2CF9AE}" pid="7" name="MSIP_Label_6a7d8d5d-78e2-4a62-9fcd-016eb5e4c57c_SiteId">
    <vt:lpwstr>06e1fe28-5f8b-4075-bf6c-ae24be1a7992</vt:lpwstr>
  </property>
  <property fmtid="{D5CDD505-2E9C-101B-9397-08002B2CF9AE}" pid="8" name="MSIP_Label_6a7d8d5d-78e2-4a62-9fcd-016eb5e4c57c_ActionId">
    <vt:lpwstr>c0be4357-8995-45b3-89bb-958817c0bd74</vt:lpwstr>
  </property>
  <property fmtid="{D5CDD505-2E9C-101B-9397-08002B2CF9AE}" pid="9" name="MSIP_Label_6a7d8d5d-78e2-4a62-9fcd-016eb5e4c57c_ContentBits">
    <vt:lpwstr>0</vt:lpwstr>
  </property>
  <property fmtid="{D5CDD505-2E9C-101B-9397-08002B2CF9AE}" pid="10" name="Order">
    <vt:lpwstr>2100.00000000000</vt:lpwstr>
  </property>
  <property fmtid="{D5CDD505-2E9C-101B-9397-08002B2CF9AE}" pid="11" name="xd_ProgID">
    <vt:lpwstr/>
  </property>
  <property fmtid="{D5CDD505-2E9C-101B-9397-08002B2CF9AE}" pid="12" name="MediaServiceImageTags">
    <vt:lpwstr/>
  </property>
  <property fmtid="{D5CDD505-2E9C-101B-9397-08002B2CF9AE}" pid="13" name="_ColorHex">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_ColorTag">
    <vt:lpwstr/>
  </property>
  <property fmtid="{D5CDD505-2E9C-101B-9397-08002B2CF9AE}" pid="18" name="TriggerFlowInfo">
    <vt:lpwstr/>
  </property>
  <property fmtid="{D5CDD505-2E9C-101B-9397-08002B2CF9AE}" pid="19" name="xd_Signature">
    <vt:lpwstr/>
  </property>
  <property fmtid="{D5CDD505-2E9C-101B-9397-08002B2CF9AE}" pid="20" name="_Emoji">
    <vt:lpwstr/>
  </property>
</Properties>
</file>