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332" r:id="rId6"/>
    <p:sldId id="334" r:id="rId7"/>
    <p:sldId id="336" r:id="rId8"/>
    <p:sldId id="325" r:id="rId9"/>
    <p:sldId id="333" r:id="rId10"/>
    <p:sldId id="345" r:id="rId11"/>
    <p:sldId id="346" r:id="rId12"/>
    <p:sldId id="344" r:id="rId13"/>
    <p:sldId id="342" r:id="rId14"/>
    <p:sldId id="347" r:id="rId15"/>
    <p:sldId id="338" r:id="rId16"/>
    <p:sldId id="32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ne Chauvel" initials="CC" lastIdx="1" clrIdx="0">
    <p:extLst>
      <p:ext uri="{19B8F6BF-5375-455C-9EA6-DF929625EA0E}">
        <p15:presenceInfo xmlns:p15="http://schemas.microsoft.com/office/powerpoint/2012/main" userId="S-1-12-1-3944409063-1203073706-1735069573-3941952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D5"/>
    <a:srgbClr val="90C221"/>
    <a:srgbClr val="FBA200"/>
    <a:srgbClr val="07A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8955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Dellus (COMTL)" userId="S::helene.dellus.comtl@ssss.gouv.qc.ca::660c6817-fa4a-4ffb-9099-1d7c55ca2b16" providerId="AD" clId="Web-{F077568F-6CB1-2B09-5D6A-FE9CE887D53A}"/>
    <pc:docChg chg="mod">
      <pc:chgData name="Helene Dellus (COMTL)" userId="S::helene.dellus.comtl@ssss.gouv.qc.ca::660c6817-fa4a-4ffb-9099-1d7c55ca2b16" providerId="AD" clId="Web-{F077568F-6CB1-2B09-5D6A-FE9CE887D53A}" dt="2026-02-18T21:07:46.577" v="0" actId="33475"/>
      <pc:docMkLst>
        <pc:docMk/>
      </pc:docMkLst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18T16:50:40.54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AAC3-5FD8-4584-804F-8D6A4AA2592A}" type="datetimeFigureOut">
              <a:rPr lang="fr-CA" smtClean="0"/>
              <a:t>2026-02-18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7C6F5-A02C-4A0C-8B61-17587BC779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01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C6F5-A02C-4A0C-8B61-17587BC7797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84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C6F5-A02C-4A0C-8B61-17587BC7797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164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C6F5-A02C-4A0C-8B61-17587BC77970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70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C6F5-A02C-4A0C-8B61-17587BC7797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157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C6F5-A02C-4A0C-8B61-17587BC77970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551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617D3-B244-13B7-91EA-F31B0CDB8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6D5039-5724-D389-9D88-E9EE9331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E4923F-AD53-9F62-B01E-0FD8BD89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B35187-17A1-BB16-E0CE-E390E836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693B1-03E4-E86B-5245-F9C7EB12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19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3EA61-95C0-8791-EC1D-5EC91A2D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F9553C-C724-1DFC-61B7-0EFDE06E3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57323-9A3F-F4C5-EDDD-3CBE1A68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3B002A-3D3C-4AA8-1D36-51FA63C4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537B6-EA5B-50AE-80D3-38BEA697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DE3150-8082-2601-616A-3EF02AC02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3D5EF9-5B4A-BC0E-F9CA-206B3C172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3D6B2-9858-A38D-5177-6837F17D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5426D-09F0-5364-2DC0-AE264377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C05967-6FE3-D8B7-FFA8-72B13E77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253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103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19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9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8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994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A75E9-2ABF-9739-9D4E-39E9B464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11CD69-C9C6-70C6-0849-A1A2D654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753B7-3B95-3370-6D33-D1556FA3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9236F-0A80-80BC-E8CD-C0BBF260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EB9B1-52F0-A8C3-2A3C-AD565439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96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605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40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0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022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64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77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331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090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234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F3EC4-7689-1B87-6209-B4002A77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C6A74F-625C-75A8-D6E8-4794E3D6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8D453-3735-9062-7332-74D9A736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5426E-FEDE-403E-4B7A-5F1D11E8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A4CF4-E032-537A-4452-94F7E703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70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7813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617D3-B244-13B7-91EA-F31B0CDB8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6D5039-5724-D389-9D88-E9EE9331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E4923F-AD53-9F62-B01E-0FD8BD89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B35187-17A1-BB16-E0CE-E390E836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693B1-03E4-E86B-5245-F9C7EB12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2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EDABF-5145-15A9-99EF-DCC1EF7C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122A8-AD98-EA8B-D4AD-07BF96B7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7304B8-7719-5DF6-3B27-A7A242B8B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8B62E7-E26A-9329-FDFE-DDD6936C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D6D83D-B683-752E-1D70-5EBEC483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10E21-17B6-B625-9132-4CD066C9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0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E49CF-A4BF-7E96-2F8A-EA6595DF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47D24-3C8C-0683-AADA-52B758A7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381B59-CB82-4C0C-0B71-740F4F489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F8D432-C8B8-677A-44B3-7620A6A91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E02534-2CEB-6704-59E9-E2BEAABA4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99F03-6444-4EE3-9E07-D54570F6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61F067-1C1E-8478-EB2B-EEB8FED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73C902-C2A7-B943-FF3E-9667C9F5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40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F2627-BE14-9631-1072-8E6CE5EE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6201A-E6F5-B55C-CE26-E8D09F2A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6CFEC2-E63E-96BA-0AD3-09FCF794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C7031E-20EE-C45F-965A-31A6EC63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245922-AEFE-9FBF-144B-FCEAFC86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49EA47-BDD8-0840-56E3-707950C0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8DD3D-21A3-92F7-8887-3235168E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1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5BB9E-6115-8A76-7A32-76926128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8D171-0D52-4D0E-D54D-DA7CE1B8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959B15-28C5-FABB-B798-72BCC420B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7E2EF-9AFE-6464-04E9-A0DE6679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AA064B-124E-EDF7-E9D5-8C741E20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76ACB6-75A3-A40E-A69C-FDE3133F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8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0080E-A8EF-985B-A819-E51E272C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4E6EE1-B340-000F-EE27-6B5508AF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530F07-CF95-9A8E-AA28-1AD64040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54D582-B988-2817-D822-2A727FDE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C7F00E-B782-1C15-0287-F20EBED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13232-4FCB-6604-69D8-6F63092B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35525-5791-A939-5D47-7139A3E9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D526D-A474-DEEB-75E5-E21466C01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CE3E56-8A0D-2FD7-8DEF-F5CBCE1F6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D7C979-0452-4E98-A8DE-CACDA47C2AE7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2E0583-C1F5-79BF-7961-97B3AAC28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7F1FC-19F2-8574-F7D5-CE3ED2C02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CE28B-A2AE-4119-832D-A26D8DB768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84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1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comments" Target="../comments/comment1.xm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hyperlink" Target="https://www.aqrp-sm.org/pair-aidance-familles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emf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3.jpe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293143" y="3345868"/>
            <a:ext cx="8005761" cy="8481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national Pairs aidants famille en santé mentale</a:t>
            </a: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3653931" y="6263719"/>
            <a:ext cx="5421924" cy="49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Céline CHAUVEL – Coordonnatrice du Programme Pairs aidants famille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cchauvel@aqrp-sm.org</a:t>
            </a: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5965919"/>
            <a:ext cx="2928939" cy="7932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4" y="0"/>
            <a:ext cx="1324281" cy="132428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861763" y="183293"/>
            <a:ext cx="9006261" cy="994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2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">
            <a:extLst>
              <a:ext uri="{FF2B5EF4-FFF2-40B4-BE49-F238E27FC236}">
                <a16:creationId xmlns:a16="http://schemas.microsoft.com/office/drawing/2014/main" id="{0FEA8055-C714-4196-A5F1-115A9684E008}"/>
              </a:ext>
            </a:extLst>
          </p:cNvPr>
          <p:cNvSpPr txBox="1"/>
          <p:nvPr/>
        </p:nvSpPr>
        <p:spPr>
          <a:xfrm>
            <a:off x="3470501" y="1172301"/>
            <a:ext cx="565104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effets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pair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ko-KR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étude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CIRUSSS)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80350" y="2016635"/>
            <a:ext cx="4942745" cy="397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A" sz="1800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proches</a:t>
            </a:r>
          </a:p>
          <a:p>
            <a:pPr algn="just">
              <a:spcBef>
                <a:spcPts val="0"/>
              </a:spcBef>
            </a:pPr>
            <a:endParaRPr lang="fr-CA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soutien flexible ajusté aux besoins des personnes proches aidantes (PPA)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entrée en relation rapide, la création d’un lien de confiance qui ne se construit pas de la même façon avec d’autres professionnels.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Amélioration du bien-être et de la santé psychologique des PPA</a:t>
            </a:r>
          </a:p>
          <a:p>
            <a:pPr algn="just">
              <a:spcBef>
                <a:spcPts val="0"/>
              </a:spcBef>
            </a:pPr>
            <a:endParaRPr lang="fr-CA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540000">
              <a:spcBef>
                <a:spcPts val="0"/>
              </a:spcBef>
            </a:pP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Une diminution du sentiment d’isolement, une 	normalisation des émotions et du vécu</a:t>
            </a:r>
          </a:p>
          <a:p>
            <a:pPr algn="just" defTabSz="540000">
              <a:spcBef>
                <a:spcPts val="0"/>
              </a:spcBef>
            </a:pP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Un filet de sécurité émotionnel, contribuant à 	prévenir l’épuisement et à renforcer l’espoir des PPA 	d’un rétablissement possible</a:t>
            </a:r>
            <a:endParaRPr lang="fr-CA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949421" y="2008686"/>
            <a:ext cx="5763337" cy="397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800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personnes en rétablissement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Renforcement de la relation avec la personne aidée et soutien dans le processus de rétablissement</a:t>
            </a:r>
          </a:p>
          <a:p>
            <a:pPr algn="l" defTabSz="540000">
              <a:spcBef>
                <a:spcPts val="0"/>
              </a:spcBef>
            </a:pP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meilleure compréhension de la maladie</a:t>
            </a:r>
          </a:p>
          <a:p>
            <a:pPr algn="l" defTabSz="540000">
              <a:spcBef>
                <a:spcPts val="0"/>
              </a:spcBef>
            </a:pP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apprentissage de stratégies d’accompagnement</a:t>
            </a:r>
          </a:p>
          <a:p>
            <a:pPr algn="l" defTabSz="540000">
              <a:spcBef>
                <a:spcPts val="0"/>
              </a:spcBef>
            </a:pP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amélioration du climat familial</a:t>
            </a: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CA" sz="1800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équipes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Meilleure compréhension de la réalité des proches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choix d’interventions plus ajustés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climat de confiance favorisé dans les échanges entre familles et intervenants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Enrichissement de la pratique professionnelle </a:t>
            </a:r>
            <a:b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(approche globale)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4" y="0"/>
            <a:ext cx="1324281" cy="132428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454389" y="273726"/>
            <a:ext cx="9683269" cy="657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  <p:sp>
        <p:nvSpPr>
          <p:cNvPr id="15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9715367" y="722275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013731" y="1224585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312301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">
            <a:extLst>
              <a:ext uri="{FF2B5EF4-FFF2-40B4-BE49-F238E27FC236}">
                <a16:creationId xmlns:a16="http://schemas.microsoft.com/office/drawing/2014/main" id="{0FEA8055-C714-4196-A5F1-115A9684E008}"/>
              </a:ext>
            </a:extLst>
          </p:cNvPr>
          <p:cNvSpPr txBox="1"/>
          <p:nvPr/>
        </p:nvSpPr>
        <p:spPr>
          <a:xfrm>
            <a:off x="3470501" y="1172301"/>
            <a:ext cx="565104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effets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pair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12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US" altLang="ko-KR" sz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PAIRPEP*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80350" y="2016635"/>
            <a:ext cx="4942745" cy="3083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A" sz="1800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proches</a:t>
            </a:r>
          </a:p>
          <a:p>
            <a:pPr algn="just">
              <a:spcBef>
                <a:spcPts val="0"/>
              </a:spcBef>
            </a:pPr>
            <a:endParaRPr lang="fr-CA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70%+ des proches sont « beaucoup » d'accord que la pair </a:t>
            </a:r>
            <a:r>
              <a:rPr lang="fr-CA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contribue spécifiquement à leur rétablissement et à leur qualité de vie.</a:t>
            </a:r>
          </a:p>
          <a:p>
            <a:pPr marL="342900" indent="-342900" algn="just" fontAlgn="base"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80%+ des proches sont « beaucoup » d'accord que la pair </a:t>
            </a:r>
            <a:r>
              <a:rPr lang="fr-CA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a un impact spécifique complémentaire aux autres services du PPEP.</a:t>
            </a:r>
          </a:p>
          <a:p>
            <a:pPr algn="just"/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949421" y="2008686"/>
            <a:ext cx="5763337" cy="3442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800" u="sng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équipes</a:t>
            </a:r>
          </a:p>
          <a:p>
            <a:pPr algn="just">
              <a:spcAft>
                <a:spcPts val="1000"/>
              </a:spcAft>
            </a:pPr>
            <a:endParaRPr lang="fr-CA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fontAlgn="base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85%+ des cliniciens sont « beaucoup » d'accord que les pairs aidants famille contribuent spécifiquement au rétablissement et à la qualité de vie des proches aidants et 50%+ des cliniciens sont « beaucoup » d'accord que les pairs aidants famille contribuent également au rétablissement et à la qualité de vie des jeunes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85%+ des cliniciens pensent qu'avec l'intégration des pairs aidants famille dans l'équipe, leur charge de travail globale a diminuée ou est restée stable.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4" y="0"/>
            <a:ext cx="1324281" cy="132428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454389" y="273726"/>
            <a:ext cx="9683269" cy="657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  <p:sp>
        <p:nvSpPr>
          <p:cNvPr id="15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9715367" y="722275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013731" y="1224585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2095911" y="5731556"/>
            <a:ext cx="9041748" cy="559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Parmi les 12 cliniques, 6 ont eu des services en pair </a:t>
            </a:r>
            <a:r>
              <a:rPr lang="fr-CA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(PAF). Depuis janvier 2024 (projet de janvier 2024 à décembre 2026) : 340+ proches ont été approchés par des PAF directement, 380+ proches ont reçu des services des PAF, sur environ 2 000 patients actifs à tout moment. PAF impliqués principalement auprès des proches lorsque les jeunes sont en phase aigüe.</a:t>
            </a:r>
          </a:p>
          <a:p>
            <a:pPr algn="just"/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5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4" y="0"/>
            <a:ext cx="1324281" cy="132428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454389" y="273726"/>
            <a:ext cx="9683269" cy="657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748973" y="3429767"/>
            <a:ext cx="11094099" cy="172906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https://www.aqrp-sm.org/pair-aidance-familles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92" y="5155797"/>
            <a:ext cx="598985" cy="52881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8" y="5155797"/>
            <a:ext cx="1057624" cy="52881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27" y="5155798"/>
            <a:ext cx="528812" cy="5288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09" y="5131792"/>
            <a:ext cx="552817" cy="55281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52" y="4926253"/>
            <a:ext cx="727439" cy="95294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75" y="5100491"/>
            <a:ext cx="778707" cy="778707"/>
          </a:xfrm>
          <a:prstGeom prst="rect">
            <a:avLst/>
          </a:prstGeom>
        </p:spPr>
      </p:pic>
      <p:sp>
        <p:nvSpPr>
          <p:cNvPr id="16" name="Sous-titre 3"/>
          <p:cNvSpPr>
            <a:spLocks noGrp="1"/>
          </p:cNvSpPr>
          <p:nvPr>
            <p:ph type="subTitle" idx="1"/>
          </p:nvPr>
        </p:nvSpPr>
        <p:spPr>
          <a:xfrm>
            <a:off x="1965977" y="1822983"/>
            <a:ext cx="8450324" cy="2235976"/>
          </a:xfrm>
        </p:spPr>
        <p:txBody>
          <a:bodyPr>
            <a:normAutofit/>
          </a:bodyPr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pair.es aidant.es famille, </a:t>
            </a:r>
          </a:p>
          <a:p>
            <a:r>
              <a:rPr lang="fr-CA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ressource de soutien novatrice </a:t>
            </a:r>
          </a:p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personnes proches aidantes en santé mentale </a:t>
            </a:r>
            <a:r>
              <a:rPr lang="fr-CA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algn="r"/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Chaire CIRUSSS </a:t>
            </a: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ous-titre 3"/>
          <p:cNvSpPr txBox="1">
            <a:spLocks/>
          </p:cNvSpPr>
          <p:nvPr/>
        </p:nvSpPr>
        <p:spPr>
          <a:xfrm>
            <a:off x="3653931" y="6263719"/>
            <a:ext cx="5421924" cy="49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Céline CHAUVEL – Coordonnatrice du Programme Pairs aidants famille 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cchauvel@aqrp-sm.org</a:t>
            </a: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0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220" y="1057399"/>
            <a:ext cx="4942745" cy="50790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lien entre un proche aidant </a:t>
            </a:r>
          </a:p>
          <a:p>
            <a:pPr>
              <a:spcBef>
                <a:spcPts val="0"/>
              </a:spcBef>
            </a:pP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un pair aidant famille</a:t>
            </a:r>
            <a:r>
              <a:rPr lang="fr-CA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</a:pP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pair aidant famille est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proche et/ou membre de l’entourage d'une personne ayant un trouble mental,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a fait son propre cheminement et qui a complété une formation </a:t>
            </a:r>
            <a:r>
              <a:rPr lang="fr-C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certifiante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rôle est de soutenir, de donner de l’espoir et d'informer d'autres proches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partageant son vécu, son expérience d’accompagnement et ses stratégies de rétablissement.</a:t>
            </a:r>
          </a:p>
          <a:p>
            <a:pPr algn="just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contribue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également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sensibiliser les équipes à l'implication des proches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Définition proposée par le CNPAF</a:t>
            </a:r>
          </a:p>
          <a:p>
            <a:pPr algn="just"/>
            <a:endParaRPr lang="fr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688622" y="1301262"/>
            <a:ext cx="6233747" cy="53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1D93569-E9AD-0DF3-0974-CEE3F9B2E4B1}"/>
              </a:ext>
            </a:extLst>
          </p:cNvPr>
          <p:cNvSpPr txBox="1">
            <a:spLocks/>
          </p:cNvSpPr>
          <p:nvPr/>
        </p:nvSpPr>
        <p:spPr>
          <a:xfrm>
            <a:off x="5999283" y="1057398"/>
            <a:ext cx="5028471" cy="522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lien entre un intervenant </a:t>
            </a:r>
          </a:p>
          <a:p>
            <a:pPr>
              <a:spcBef>
                <a:spcPts val="0"/>
              </a:spcBef>
            </a:pP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un pair aidant famille?</a:t>
            </a:r>
          </a:p>
          <a:p>
            <a:pPr algn="l">
              <a:spcBef>
                <a:spcPts val="0"/>
              </a:spcBef>
            </a:pP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pair aidant famille est un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 rémunéré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œuvre dans le communautaire et/ou dans le réseau de la santé et des services sociaux. </a:t>
            </a:r>
          </a:p>
          <a:p>
            <a:pPr algn="just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accompagne d’autres proches et/ou membres de l’entourage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personnes vivant avec des enjeux de santé mentale, dans leur processus d’adaptation et de rétablissement. </a:t>
            </a:r>
          </a:p>
          <a:p>
            <a:pPr algn="just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ne remplace pas les professionnels de la santé, mais 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agit en complémentarité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apportant une perspective unique fondée sur l’expérience vécue.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22" y="0"/>
            <a:ext cx="1324281" cy="132428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916868" y="63322"/>
            <a:ext cx="8900754" cy="994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9" y="6229912"/>
            <a:ext cx="1304544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889430" y="2680939"/>
            <a:ext cx="8295146" cy="200737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national Pair aidants famille en santé mentale :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 collaborative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l’intervention par les pairs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service de l’accompagnement des proches en santé mentale.</a:t>
            </a: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22" y="0"/>
            <a:ext cx="1324281" cy="132428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814874" y="238751"/>
            <a:ext cx="8962300" cy="994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81227" y="2239973"/>
            <a:ext cx="9144000" cy="1024622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comité national Pair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animé et coordonné par l’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27" y="3907490"/>
            <a:ext cx="1150517" cy="49733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13538" y="5461462"/>
            <a:ext cx="1319631" cy="107122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37" y="3845517"/>
            <a:ext cx="1267863" cy="6941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39" y="4775438"/>
            <a:ext cx="2209613" cy="8477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15" y="5114821"/>
            <a:ext cx="2478738" cy="16524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05" y="2677128"/>
            <a:ext cx="1304544" cy="452242"/>
          </a:xfrm>
          <a:prstGeom prst="rect">
            <a:avLst/>
          </a:prstGeom>
        </p:spPr>
      </p:pic>
      <p:sp>
        <p:nvSpPr>
          <p:cNvPr id="13" name="Sous-titre 3"/>
          <p:cNvSpPr txBox="1">
            <a:spLocks/>
          </p:cNvSpPr>
          <p:nvPr/>
        </p:nvSpPr>
        <p:spPr>
          <a:xfrm>
            <a:off x="1299062" y="3446387"/>
            <a:ext cx="9144000" cy="3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partenariat avec</a:t>
            </a:r>
            <a:endParaRPr lang="fr-FR" sz="14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118" y="283897"/>
            <a:ext cx="8625109" cy="994077"/>
          </a:xfrm>
        </p:spPr>
        <p:txBody>
          <a:bodyPr>
            <a:noAutofit/>
          </a:bodyPr>
          <a:lstStyle/>
          <a:p>
            <a:pPr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22" y="0"/>
            <a:ext cx="1324281" cy="13242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3" y="6424939"/>
            <a:ext cx="864988" cy="2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596" y="1785135"/>
            <a:ext cx="933061" cy="486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9" y="2271244"/>
            <a:ext cx="1472483" cy="806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882952D-1B08-403D-9E65-3FEFF0C15875}"/>
              </a:ext>
            </a:extLst>
          </p:cNvPr>
          <p:cNvSpPr txBox="1"/>
          <p:nvPr/>
        </p:nvSpPr>
        <p:spPr>
          <a:xfrm>
            <a:off x="8669339" y="1586650"/>
            <a:ext cx="1433022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8064F424-53D3-4DB4-98CC-F8E8981F76B3}"/>
              </a:ext>
            </a:extLst>
          </p:cNvPr>
          <p:cNvSpPr txBox="1"/>
          <p:nvPr/>
        </p:nvSpPr>
        <p:spPr>
          <a:xfrm>
            <a:off x="871543" y="4605634"/>
            <a:ext cx="3067371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err="1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Recherche-développement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0FEA8055-C714-4196-A5F1-115A9684E008}"/>
              </a:ext>
            </a:extLst>
          </p:cNvPr>
          <p:cNvSpPr txBox="1"/>
          <p:nvPr/>
        </p:nvSpPr>
        <p:spPr>
          <a:xfrm>
            <a:off x="771047" y="2295716"/>
            <a:ext cx="2941316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rgbClr val="90C2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en-US" altLang="ko-KR" sz="2400" dirty="0">
                <a:solidFill>
                  <a:srgbClr val="90C2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rgbClr val="90C2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rgbClr val="90C22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693E5612-0F63-4645-B6B8-B32C42484A25}"/>
              </a:ext>
            </a:extLst>
          </p:cNvPr>
          <p:cNvSpPr txBox="1"/>
          <p:nvPr/>
        </p:nvSpPr>
        <p:spPr>
          <a:xfrm>
            <a:off x="8792431" y="4258811"/>
            <a:ext cx="1186838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자유형: 도형 114">
            <a:extLst>
              <a:ext uri="{FF2B5EF4-FFF2-40B4-BE49-F238E27FC236}">
                <a16:creationId xmlns:a16="http://schemas.microsoft.com/office/drawing/2014/main" id="{29C81604-2A21-4787-B631-C3A86B7F7B4D}"/>
              </a:ext>
            </a:extLst>
          </p:cNvPr>
          <p:cNvSpPr/>
          <p:nvPr/>
        </p:nvSpPr>
        <p:spPr>
          <a:xfrm>
            <a:off x="3676639" y="1929937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90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4807273" y="2197578"/>
            <a:ext cx="2579712" cy="2640137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7026402" y="1522835"/>
            <a:ext cx="1252800" cy="1256400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자유형: 도형 113">
            <a:extLst>
              <a:ext uri="{FF2B5EF4-FFF2-40B4-BE49-F238E27FC236}">
                <a16:creationId xmlns:a16="http://schemas.microsoft.com/office/drawing/2014/main" id="{8111823E-856F-45C8-9B6A-E37F6B0973F7}"/>
              </a:ext>
            </a:extLst>
          </p:cNvPr>
          <p:cNvSpPr/>
          <p:nvPr/>
        </p:nvSpPr>
        <p:spPr>
          <a:xfrm>
            <a:off x="7292004" y="3861043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318913" y="3074105"/>
            <a:ext cx="1556432" cy="8870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2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7" y="6343930"/>
            <a:ext cx="1062477" cy="3683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85" y="6370917"/>
            <a:ext cx="793244" cy="342895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807273" y="6240696"/>
            <a:ext cx="840166" cy="5284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57" y="6190945"/>
            <a:ext cx="1523456" cy="5845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02" y="5872031"/>
            <a:ext cx="1415696" cy="943797"/>
          </a:xfrm>
          <a:prstGeom prst="rect">
            <a:avLst/>
          </a:prstGeom>
        </p:spPr>
      </p:pic>
      <p:sp>
        <p:nvSpPr>
          <p:cNvPr id="29" name="자유형: 도형 116">
            <a:extLst>
              <a:ext uri="{FF2B5EF4-FFF2-40B4-BE49-F238E27FC236}">
                <a16:creationId xmlns:a16="http://schemas.microsoft.com/office/drawing/2014/main" id="{4CBF9E65-BF38-4C03-946B-98E3E81E719E}"/>
              </a:ext>
            </a:extLst>
          </p:cNvPr>
          <p:cNvSpPr/>
          <p:nvPr/>
        </p:nvSpPr>
        <p:spPr>
          <a:xfrm>
            <a:off x="3938914" y="4331325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94" y="5872031"/>
            <a:ext cx="1018450" cy="101845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9" y="13524"/>
            <a:ext cx="1324281" cy="1324281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519263" y="219315"/>
            <a:ext cx="9155731" cy="725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9" y="2271244"/>
            <a:ext cx="1472483" cy="806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3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9364331" y="3279940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666197" y="3762893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sp>
        <p:nvSpPr>
          <p:cNvPr id="15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10715714" y="2796987"/>
            <a:ext cx="968960" cy="965906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1882952D-1B08-403D-9E65-3FEFF0C15875}"/>
              </a:ext>
            </a:extLst>
          </p:cNvPr>
          <p:cNvSpPr txBox="1"/>
          <p:nvPr/>
        </p:nvSpPr>
        <p:spPr>
          <a:xfrm>
            <a:off x="5199713" y="1204376"/>
            <a:ext cx="147662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4168" y="1844499"/>
            <a:ext cx="8791089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CA" b="1" u="sng" dirty="0"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initiale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2021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pour « mieux accompagner les proche aidants » </a:t>
            </a:r>
            <a:b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(Plan d’Action Interministériel en Santé Mentale 2021-2026, MSSS)</a:t>
            </a:r>
          </a:p>
          <a:p>
            <a:endParaRPr lang="fr-CA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éducative et expérientielle accréditée par l’UQÀR </a:t>
            </a: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(Université du Québec de Rimouski)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jusqu’en décembre 2027</a:t>
            </a:r>
          </a:p>
          <a:p>
            <a:pPr marL="1200150" lvl="2" indent="-285750">
              <a:buFontTx/>
              <a:buChar char="-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250 heures (6 mois)</a:t>
            </a:r>
          </a:p>
          <a:p>
            <a:pPr marL="1200150" lvl="2" indent="-285750">
              <a:buFontTx/>
              <a:buChar char="-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volets théorique et pratique, stage </a:t>
            </a:r>
          </a:p>
          <a:p>
            <a:pPr marL="1200150" lvl="2" indent="-285750">
              <a:buFontTx/>
              <a:buChar char="-"/>
            </a:pP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Octobre 2026 :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ére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collation des grades - 6</a:t>
            </a:r>
            <a:r>
              <a:rPr lang="fr-CA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cohorte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(2025-2026)</a:t>
            </a:r>
          </a:p>
          <a:p>
            <a:pPr>
              <a:spcAft>
                <a:spcPts val="1000"/>
              </a:spcAft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Juin 2025 : 70 pair aidants famille formés, 59 ont obtenu une attestation de formation de l’UQÀR (84%)</a:t>
            </a:r>
          </a:p>
          <a:p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b="1" u="sng" dirty="0"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continue</a:t>
            </a:r>
            <a:r>
              <a:rPr lang="fr-CA" u="sng" dirty="0"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partir de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2026</a:t>
            </a: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24" y="0"/>
            <a:ext cx="1324281" cy="1324281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596520" y="259846"/>
            <a:ext cx="8775225" cy="6928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ous-titre 3"/>
          <p:cNvSpPr txBox="1">
            <a:spLocks/>
          </p:cNvSpPr>
          <p:nvPr/>
        </p:nvSpPr>
        <p:spPr>
          <a:xfrm>
            <a:off x="3929836" y="5712385"/>
            <a:ext cx="5025132" cy="424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sz="1800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sous-comité formation CNPAF le 12 février 2026</a:t>
            </a:r>
            <a:endParaRPr lang="fr-FR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596" y="1785135"/>
            <a:ext cx="933061" cy="486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9" y="2271244"/>
            <a:ext cx="1472483" cy="806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3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9300253" y="2271244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603845" y="2772529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sp>
        <p:nvSpPr>
          <p:cNvPr id="16" name="자유형: 도형 113">
            <a:extLst>
              <a:ext uri="{FF2B5EF4-FFF2-40B4-BE49-F238E27FC236}">
                <a16:creationId xmlns:a16="http://schemas.microsoft.com/office/drawing/2014/main" id="{8111823E-856F-45C8-9B6A-E37F6B0973F7}"/>
              </a:ext>
            </a:extLst>
          </p:cNvPr>
          <p:cNvSpPr/>
          <p:nvPr/>
        </p:nvSpPr>
        <p:spPr>
          <a:xfrm>
            <a:off x="10651636" y="3170014"/>
            <a:ext cx="1008352" cy="98920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693E5612-0F63-4645-B6B8-B32C42484A25}"/>
              </a:ext>
            </a:extLst>
          </p:cNvPr>
          <p:cNvSpPr txBox="1"/>
          <p:nvPr/>
        </p:nvSpPr>
        <p:spPr>
          <a:xfrm>
            <a:off x="5077950" y="1417287"/>
            <a:ext cx="1138978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596" y="2140063"/>
            <a:ext cx="756829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CA" u="sng" dirty="0">
                <a:uFill>
                  <a:solidFill>
                    <a:srgbClr val="FBA2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 aux pairs aidants famille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uFill>
                  <a:solidFill>
                    <a:srgbClr val="FBA2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Organismes communautaires Cap Santé Mentale </a:t>
            </a:r>
            <a:endParaRPr lang="fr-CA" sz="1400" dirty="0">
              <a:uFill>
                <a:solidFill>
                  <a:srgbClr val="FBA2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uFill>
                  <a:solidFill>
                    <a:srgbClr val="FBA2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Établissements publics de santé </a:t>
            </a: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uFill>
                  <a:solidFill>
                    <a:srgbClr val="FBA2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Travailleurs autonomes</a:t>
            </a:r>
            <a:endParaRPr lang="fr-CA" u="sng" dirty="0">
              <a:uFill>
                <a:solidFill>
                  <a:srgbClr val="FBA2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5569" y="4159215"/>
            <a:ext cx="661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CA" u="sng" dirty="0">
                <a:uFill>
                  <a:solidFill>
                    <a:srgbClr val="FBA2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 aux milieux qui accueillent des pairs aidants famille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9" y="0"/>
            <a:ext cx="1324281" cy="1324281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030721" y="263584"/>
            <a:ext cx="9823841" cy="761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ous-titre 3"/>
          <p:cNvSpPr txBox="1">
            <a:spLocks/>
          </p:cNvSpPr>
          <p:nvPr/>
        </p:nvSpPr>
        <p:spPr>
          <a:xfrm>
            <a:off x="3758384" y="5599673"/>
            <a:ext cx="5025132" cy="424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sz="1800" baseline="30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sous-comité soutien CNPAF le 19 février 2026</a:t>
            </a:r>
            <a:endParaRPr lang="fr-FR" sz="1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596" y="1785135"/>
            <a:ext cx="933061" cy="486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9" y="2271244"/>
            <a:ext cx="1472483" cy="806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3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10319610" y="3466607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625069" y="3918439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sp>
        <p:nvSpPr>
          <p:cNvPr id="16" name="자유형: 도형 114">
            <a:extLst>
              <a:ext uri="{FF2B5EF4-FFF2-40B4-BE49-F238E27FC236}">
                <a16:creationId xmlns:a16="http://schemas.microsoft.com/office/drawing/2014/main" id="{29C81604-2A21-4787-B631-C3A86B7F7B4D}"/>
              </a:ext>
            </a:extLst>
          </p:cNvPr>
          <p:cNvSpPr/>
          <p:nvPr/>
        </p:nvSpPr>
        <p:spPr>
          <a:xfrm>
            <a:off x="9555417" y="3278886"/>
            <a:ext cx="840391" cy="825574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90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0FEA8055-C714-4196-A5F1-115A9684E008}"/>
              </a:ext>
            </a:extLst>
          </p:cNvPr>
          <p:cNvSpPr txBox="1"/>
          <p:nvPr/>
        </p:nvSpPr>
        <p:spPr>
          <a:xfrm>
            <a:off x="3862232" y="1231917"/>
            <a:ext cx="401694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rgbClr val="90C2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en-US" altLang="ko-KR" sz="2400" dirty="0">
                <a:solidFill>
                  <a:srgbClr val="90C2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rgbClr val="90C2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rgbClr val="90C22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300" y="2249242"/>
            <a:ext cx="942478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de bonnes pratiques pour l'implication des proches en santé mentale : </a:t>
            </a:r>
          </a:p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considérer, intégrer, outiller</a:t>
            </a:r>
          </a:p>
          <a:p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Encadré 27 : l’intervention par un pair aidant famille (p.80)</a:t>
            </a:r>
          </a:p>
          <a:p>
            <a:endParaRPr lang="fr-CA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2</a:t>
            </a:r>
            <a:r>
              <a:rPr lang="fr-CA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journée mondiale de la pair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organisée par l’AQRP - 15 octobre 2026 </a:t>
            </a:r>
          </a:p>
          <a:p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Congrès Cap Santé mentale – 23 et 24 octobre 2026 à Victoriaville</a:t>
            </a:r>
          </a:p>
          <a:p>
            <a:pPr>
              <a:spcAft>
                <a:spcPts val="1000"/>
              </a:spcAft>
            </a:pPr>
            <a:endParaRPr lang="fr-CA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63" y="2460951"/>
            <a:ext cx="1173590" cy="101313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19" y="10168"/>
            <a:ext cx="1324281" cy="1324281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958785" y="222767"/>
            <a:ext cx="9823841" cy="692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ous-titre 3"/>
          <p:cNvSpPr txBox="1">
            <a:spLocks/>
          </p:cNvSpPr>
          <p:nvPr/>
        </p:nvSpPr>
        <p:spPr>
          <a:xfrm>
            <a:off x="2970511" y="5388873"/>
            <a:ext cx="7093571" cy="424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rgbClr val="90C2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sz="1800" baseline="30000" dirty="0">
                <a:solidFill>
                  <a:srgbClr val="90C2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sz="1800" dirty="0">
                <a:solidFill>
                  <a:srgbClr val="90C2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sous-comité promotion et communication CNPAF le 10 février 2026</a:t>
            </a:r>
            <a:endParaRPr lang="fr-FR" sz="1800" dirty="0">
              <a:solidFill>
                <a:srgbClr val="90C2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596" y="1785135"/>
            <a:ext cx="933061" cy="486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9" y="2271244"/>
            <a:ext cx="1472483" cy="806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2900" kern="1200" dirty="0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8064F424-53D3-4DB4-98CC-F8E8981F76B3}"/>
              </a:ext>
            </a:extLst>
          </p:cNvPr>
          <p:cNvSpPr txBox="1"/>
          <p:nvPr/>
        </p:nvSpPr>
        <p:spPr>
          <a:xfrm>
            <a:off x="3771901" y="1090551"/>
            <a:ext cx="3968032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err="1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</a:t>
            </a:r>
            <a:r>
              <a:rPr lang="en-US" altLang="ko-KR" sz="2400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ko-KR" sz="2400" dirty="0" err="1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en-US" altLang="ko-KR" sz="2400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ko-KR" altLang="en-US" sz="240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자유형: 도형 116">
            <a:extLst>
              <a:ext uri="{FF2B5EF4-FFF2-40B4-BE49-F238E27FC236}">
                <a16:creationId xmlns:a16="http://schemas.microsoft.com/office/drawing/2014/main" id="{4CBF9E65-BF38-4C03-946B-98E3E81E719E}"/>
              </a:ext>
            </a:extLst>
          </p:cNvPr>
          <p:cNvSpPr/>
          <p:nvPr/>
        </p:nvSpPr>
        <p:spPr>
          <a:xfrm>
            <a:off x="9398530" y="2367082"/>
            <a:ext cx="731417" cy="720464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자유형: 도형 112">
            <a:extLst>
              <a:ext uri="{FF2B5EF4-FFF2-40B4-BE49-F238E27FC236}">
                <a16:creationId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9676007" y="1067165"/>
            <a:ext cx="1504369" cy="1512981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974371" y="1569475"/>
            <a:ext cx="907639" cy="508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30" tIns="36830" rIns="36830" bIns="36830" numCol="1" spcCol="1270" rtlCol="0" anchor="ctr" anchorCtr="0">
            <a:noAutofit/>
          </a:bodyPr>
          <a:lstStyle/>
          <a:p>
            <a:pPr algn="ctr" defTabSz="1289050">
              <a:spcBef>
                <a:spcPct val="0"/>
              </a:spcBef>
              <a:spcAft>
                <a:spcPts val="500"/>
              </a:spcAft>
            </a:pP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fr-CA" sz="1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aidance</a:t>
            </a:r>
            <a:r>
              <a:rPr lang="fr-CA" sz="1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famille en santé mentale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910" y="1747344"/>
            <a:ext cx="9234059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u="sng" dirty="0">
                <a:uFill>
                  <a:solidFill>
                    <a:srgbClr val="0F9ED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Chaire </a:t>
            </a:r>
            <a:r>
              <a:rPr lang="fr-CA" b="1" u="sng" dirty="0">
                <a:uFill>
                  <a:solidFill>
                    <a:srgbClr val="0F9ED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CIRUSSS</a:t>
            </a:r>
            <a:r>
              <a:rPr lang="fr-CA" u="sng" dirty="0">
                <a:uFill>
                  <a:solidFill>
                    <a:srgbClr val="0F9ED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CA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Marie-Hélène Morin, Dominique Brière,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Annik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Moreau et Maryse Proulx </a:t>
            </a:r>
          </a:p>
          <a:p>
            <a:pPr>
              <a:spcAft>
                <a:spcPts val="10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2023, étude multicentrique visant à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documenter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à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soutenir le déploiement de la pratique des pair.es aidant.es famille au Québec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6910" y="3575610"/>
            <a:ext cx="11180821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u="sng" dirty="0">
                <a:uFill>
                  <a:solidFill>
                    <a:srgbClr val="0F9ED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 </a:t>
            </a:r>
            <a:r>
              <a:rPr lang="fr-CA" b="1" u="sng" dirty="0">
                <a:uFill>
                  <a:solidFill>
                    <a:srgbClr val="0F9ED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PAIRPEP </a:t>
            </a:r>
          </a:p>
          <a:p>
            <a:endParaRPr lang="fr-CA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2023, le projet pilote PAIRPEP vise à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soutenir l’intégration de pairs aidants (PA) et de pairs aidants famille (PAF)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sein de 12 Programmes de Premiers Épisodes Psychotiques (PPEP)</a:t>
            </a:r>
          </a:p>
          <a:p>
            <a:pPr>
              <a:spcAft>
                <a:spcPts val="10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visent à déterminer si PAIRPEP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facilite l’intégration des pair aidants et des pair-aidant famille au sein des équipes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à évaluer les retombées auprès des parties prenantes ainsi que les barrières et facilitateurs de leur intégration. 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5" y="3602435"/>
            <a:ext cx="810776" cy="47433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5" y="1852279"/>
            <a:ext cx="599198" cy="328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1" y="1660883"/>
            <a:ext cx="708242" cy="70824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03" y="3791535"/>
            <a:ext cx="359509" cy="1968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00" y="3809964"/>
            <a:ext cx="829630" cy="2257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14" y="3648039"/>
            <a:ext cx="864964" cy="3228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36" y="3726774"/>
            <a:ext cx="636803" cy="3184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54" y="3648040"/>
            <a:ext cx="657515" cy="30484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24" y="0"/>
            <a:ext cx="1324281" cy="1324281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B586E314-0FAE-C5A5-F1B5-3F3F73DEA03F}"/>
              </a:ext>
            </a:extLst>
          </p:cNvPr>
          <p:cNvSpPr txBox="1">
            <a:spLocks/>
          </p:cNvSpPr>
          <p:nvPr/>
        </p:nvSpPr>
        <p:spPr>
          <a:xfrm>
            <a:off x="1001246" y="236835"/>
            <a:ext cx="9771192" cy="657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croisée « </a:t>
            </a: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Proches aidants et troubles concomitants »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universitaire en santé mentale Douglas - 20 février 2026</a:t>
            </a:r>
            <a:br>
              <a:rPr lang="fr-CA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3036376" y="5762639"/>
            <a:ext cx="7093571" cy="424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sz="1800" baseline="30000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sz="1800" dirty="0">
                <a:solidFill>
                  <a:srgbClr val="0F9E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sous-comité recherche et développement CNPAF le 26 février 2026</a:t>
            </a:r>
            <a:endParaRPr lang="fr-FR" sz="1800" dirty="0">
              <a:solidFill>
                <a:srgbClr val="0F9ED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" y="6136425"/>
            <a:ext cx="1304544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8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spcFirstLastPara="0" vert="horz" wrap="square" lIns="36830" tIns="36830" rIns="36830" bIns="36830" numCol="1" spcCol="1270" anchor="ctr" anchorCtr="0">
        <a:noAutofit/>
      </a:bodyPr>
      <a:lstStyle>
        <a:defPPr algn="ctr" defTabSz="1289050">
          <a:lnSpc>
            <a:spcPct val="90000"/>
          </a:lnSpc>
          <a:spcBef>
            <a:spcPct val="0"/>
          </a:spcBef>
          <a:spcAft>
            <a:spcPct val="35000"/>
          </a:spcAft>
          <a:defRPr sz="2900" kern="1200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E42E1EAA34549A3034BDFDAC41F37" ma:contentTypeVersion="10" ma:contentTypeDescription="Crée un document." ma:contentTypeScope="" ma:versionID="1d3bcfc4551e02fa6515a692fc1da2a4">
  <xsd:schema xmlns:xsd="http://www.w3.org/2001/XMLSchema" xmlns:xs="http://www.w3.org/2001/XMLSchema" xmlns:p="http://schemas.microsoft.com/office/2006/metadata/properties" xmlns:ns3="c547f348-a4da-4d40-9ce3-5c07380e4d24" targetNamespace="http://schemas.microsoft.com/office/2006/metadata/properties" ma:root="true" ma:fieldsID="ce74f0e2960aa87047c75e30b7c88dbd" ns3:_="">
    <xsd:import namespace="c547f348-a4da-4d40-9ce3-5c07380e4d2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7f348-a4da-4d40-9ce3-5c07380e4d2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47f348-a4da-4d40-9ce3-5c07380e4d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C817CC-017F-476F-BF96-AB91A6243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7f348-a4da-4d40-9ce3-5c07380e4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880209-CA6D-475C-A179-876405DF0521}">
  <ds:schemaRefs>
    <ds:schemaRef ds:uri="http://www.w3.org/XML/1998/namespace"/>
    <ds:schemaRef ds:uri="c547f348-a4da-4d40-9ce3-5c07380e4d2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36781CE-9F74-4986-96F3-42BE45785B4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8d721f-5db2-4de6-92ac-f3310e4c4343}" enabled="1" method="Standard" siteId="{73d292cb-26a4-4f25-b5df-69a6fad715c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1359</Words>
  <Application>Microsoft Office PowerPoint</Application>
  <PresentationFormat>Widescreen</PresentationFormat>
  <Paragraphs>136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Thème Office</vt:lpstr>
      <vt:lpstr>Contents Slide Master</vt:lpstr>
      <vt:lpstr>PowerPoint Presentation</vt:lpstr>
      <vt:lpstr>PowerPoint Presentation</vt:lpstr>
      <vt:lpstr>PowerPoint Presentation</vt:lpstr>
      <vt:lpstr>Formation croisée « Proches aidants et troubles concomitants » Institut universitaire en santé mentale Douglas - 20 février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Laurine Merlet</dc:creator>
  <cp:lastModifiedBy>Céline Chauvel</cp:lastModifiedBy>
  <cp:revision>163</cp:revision>
  <dcterms:created xsi:type="dcterms:W3CDTF">2025-11-05T01:05:00Z</dcterms:created>
  <dcterms:modified xsi:type="dcterms:W3CDTF">2026-02-18T21:07:46Z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0x010100946E42E1EAA34549A3034BDFDAC41F37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2026-02-18T21:07:46Z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6f6d44f3-0229-4fa9-8c55-582d6143f38a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SIP_Label_6a7d8d5d-78e2-4a62-9fcd-016eb5e4c57c_Tag">
    <vt:lpwstr>10, 3, 0, 2</vt:lpwstr>
  </property>
</Properties>
</file>