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420" r:id="rId5"/>
    <p:sldId id="285" r:id="rId6"/>
    <p:sldId id="291" r:id="rId7"/>
    <p:sldId id="292" r:id="rId8"/>
    <p:sldId id="355" r:id="rId9"/>
    <p:sldId id="294" r:id="rId10"/>
    <p:sldId id="300" r:id="rId11"/>
    <p:sldId id="301" r:id="rId12"/>
    <p:sldId id="410" r:id="rId13"/>
    <p:sldId id="358" r:id="rId14"/>
    <p:sldId id="405" r:id="rId15"/>
    <p:sldId id="406" r:id="rId16"/>
    <p:sldId id="404" r:id="rId17"/>
    <p:sldId id="340" r:id="rId18"/>
    <p:sldId id="336" r:id="rId19"/>
    <p:sldId id="426" r:id="rId20"/>
    <p:sldId id="422" r:id="rId21"/>
    <p:sldId id="423" r:id="rId22"/>
    <p:sldId id="424" r:id="rId23"/>
    <p:sldId id="427" r:id="rId24"/>
    <p:sldId id="399" r:id="rId25"/>
    <p:sldId id="429" r:id="rId26"/>
    <p:sldId id="400" r:id="rId27"/>
    <p:sldId id="387" r:id="rId28"/>
    <p:sldId id="401" r:id="rId29"/>
    <p:sldId id="430" r:id="rId30"/>
  </p:sldIdLst>
  <p:sldSz cx="12192000" cy="6858000"/>
  <p:notesSz cx="6958013" cy="9947275"/>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BC8600"/>
    <a:srgbClr val="600000"/>
    <a:srgbClr val="0066CC"/>
    <a:srgbClr val="5B6A5E"/>
    <a:srgbClr val="FFD357"/>
    <a:srgbClr val="B48100"/>
    <a:srgbClr val="AA9D92"/>
    <a:srgbClr val="000000"/>
    <a:srgbClr val="FFC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5372" autoAdjust="0"/>
  </p:normalViewPr>
  <p:slideViewPr>
    <p:cSldViewPr snapToGrid="0">
      <p:cViewPr varScale="1">
        <p:scale>
          <a:sx n="97" d="100"/>
          <a:sy n="97" d="100"/>
        </p:scale>
        <p:origin x="1062" y="78"/>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7" d="100"/>
          <a:sy n="87" d="100"/>
        </p:scale>
        <p:origin x="380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3015139" cy="499091"/>
          </a:xfrm>
          <a:prstGeom prst="rect">
            <a:avLst/>
          </a:prstGeom>
        </p:spPr>
        <p:txBody>
          <a:bodyPr vert="horz" lIns="96597" tIns="48299" rIns="96597" bIns="48299" rtlCol="0"/>
          <a:lstStyle>
            <a:lvl1pPr algn="l">
              <a:defRPr sz="1300"/>
            </a:lvl1pPr>
          </a:lstStyle>
          <a:p>
            <a:pPr rtl="0"/>
            <a:endParaRPr lang="fr-CA"/>
          </a:p>
        </p:txBody>
      </p:sp>
      <p:sp>
        <p:nvSpPr>
          <p:cNvPr id="3" name="Espace réservé de la date 2">
            <a:extLst>
              <a:ext uri="{FF2B5EF4-FFF2-40B4-BE49-F238E27FC236}">
                <a16:creationId xmlns:a16="http://schemas.microsoft.com/office/drawing/2014/main" id="{E7797462-F1DD-4E64-BC14-F17A0F34B5AE}"/>
              </a:ext>
            </a:extLst>
          </p:cNvPr>
          <p:cNvSpPr>
            <a:spLocks noGrp="1"/>
          </p:cNvSpPr>
          <p:nvPr>
            <p:ph type="dt" sz="quarter" idx="1"/>
          </p:nvPr>
        </p:nvSpPr>
        <p:spPr>
          <a:xfrm>
            <a:off x="3941264" y="0"/>
            <a:ext cx="3015139" cy="499091"/>
          </a:xfrm>
          <a:prstGeom prst="rect">
            <a:avLst/>
          </a:prstGeom>
        </p:spPr>
        <p:txBody>
          <a:bodyPr vert="horz" lIns="96597" tIns="48299" rIns="96597" bIns="48299" rtlCol="0"/>
          <a:lstStyle>
            <a:lvl1pPr algn="r">
              <a:defRPr sz="1300"/>
            </a:lvl1pPr>
          </a:lstStyle>
          <a:p>
            <a:pPr rtl="0"/>
            <a:fld id="{7D91D001-EAAB-4E2D-9673-653891750CE5}" type="datetime1">
              <a:rPr lang="fr-CA" smtClean="0"/>
              <a:t>2026-02-18</a:t>
            </a:fld>
            <a:endParaRPr lang="fr-CA" dirty="0"/>
          </a:p>
        </p:txBody>
      </p:sp>
      <p:sp>
        <p:nvSpPr>
          <p:cNvPr id="4" name="Espace réservé du pied de page 3">
            <a:extLst>
              <a:ext uri="{FF2B5EF4-FFF2-40B4-BE49-F238E27FC236}">
                <a16:creationId xmlns:a16="http://schemas.microsoft.com/office/drawing/2014/main" id="{8075F0E3-AC70-4B5A-BCEB-9E3C021C86A0}"/>
              </a:ext>
            </a:extLst>
          </p:cNvPr>
          <p:cNvSpPr>
            <a:spLocks noGrp="1"/>
          </p:cNvSpPr>
          <p:nvPr>
            <p:ph type="ftr" sz="quarter" idx="2"/>
          </p:nvPr>
        </p:nvSpPr>
        <p:spPr>
          <a:xfrm>
            <a:off x="0" y="9448185"/>
            <a:ext cx="3015139" cy="499090"/>
          </a:xfrm>
          <a:prstGeom prst="rect">
            <a:avLst/>
          </a:prstGeom>
        </p:spPr>
        <p:txBody>
          <a:bodyPr vert="horz" lIns="96597" tIns="48299" rIns="96597" bIns="48299" rtlCol="0" anchor="b"/>
          <a:lstStyle>
            <a:lvl1pPr algn="l">
              <a:defRPr sz="1300"/>
            </a:lvl1pPr>
          </a:lstStyle>
          <a:p>
            <a:pPr rtl="0"/>
            <a:endParaRPr lang="fr-CA"/>
          </a:p>
        </p:txBody>
      </p:sp>
      <p:sp>
        <p:nvSpPr>
          <p:cNvPr id="5" name="Espace réservé du numéro de diapositive 4">
            <a:extLst>
              <a:ext uri="{FF2B5EF4-FFF2-40B4-BE49-F238E27FC236}">
                <a16:creationId xmlns:a16="http://schemas.microsoft.com/office/drawing/2014/main" id="{748F68B5-925F-4468-95B3-EA77C29C3426}"/>
              </a:ext>
            </a:extLst>
          </p:cNvPr>
          <p:cNvSpPr>
            <a:spLocks noGrp="1"/>
          </p:cNvSpPr>
          <p:nvPr>
            <p:ph type="sldNum" sz="quarter" idx="3"/>
          </p:nvPr>
        </p:nvSpPr>
        <p:spPr>
          <a:xfrm>
            <a:off x="3941264" y="9448185"/>
            <a:ext cx="3015139" cy="499090"/>
          </a:xfrm>
          <a:prstGeom prst="rect">
            <a:avLst/>
          </a:prstGeom>
        </p:spPr>
        <p:txBody>
          <a:bodyPr vert="horz" lIns="96597" tIns="48299" rIns="96597" bIns="48299" rtlCol="0" anchor="b"/>
          <a:lstStyle>
            <a:lvl1pPr algn="r">
              <a:defRPr sz="1300"/>
            </a:lvl1pPr>
          </a:lstStyle>
          <a:p>
            <a:pPr rtl="0"/>
            <a:fld id="{688A06BE-7519-4B21-9E1D-AE6D6E69C38F}" type="slidenum">
              <a:rPr lang="fr-CA" smtClean="0"/>
              <a:t>‹N°›</a:t>
            </a:fld>
            <a:endParaRPr lang="fr-CA"/>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5139" cy="499091"/>
          </a:xfrm>
          <a:prstGeom prst="rect">
            <a:avLst/>
          </a:prstGeom>
        </p:spPr>
        <p:txBody>
          <a:bodyPr vert="horz" lIns="96597" tIns="48299" rIns="96597" bIns="48299" rtlCol="0"/>
          <a:lstStyle>
            <a:lvl1pPr algn="l">
              <a:defRPr sz="1300"/>
            </a:lvl1pPr>
          </a:lstStyle>
          <a:p>
            <a:pPr rtl="0"/>
            <a:endParaRPr lang="fr-CA" noProof="0"/>
          </a:p>
        </p:txBody>
      </p:sp>
      <p:sp>
        <p:nvSpPr>
          <p:cNvPr id="3" name="Espace réservé de la date 2"/>
          <p:cNvSpPr>
            <a:spLocks noGrp="1"/>
          </p:cNvSpPr>
          <p:nvPr>
            <p:ph type="dt" idx="1"/>
          </p:nvPr>
        </p:nvSpPr>
        <p:spPr>
          <a:xfrm>
            <a:off x="3941264" y="0"/>
            <a:ext cx="3015139" cy="499091"/>
          </a:xfrm>
          <a:prstGeom prst="rect">
            <a:avLst/>
          </a:prstGeom>
        </p:spPr>
        <p:txBody>
          <a:bodyPr vert="horz" lIns="96597" tIns="48299" rIns="96597" bIns="48299" rtlCol="0"/>
          <a:lstStyle>
            <a:lvl1pPr algn="r">
              <a:defRPr sz="1300"/>
            </a:lvl1pPr>
          </a:lstStyle>
          <a:p>
            <a:fld id="{075405F8-1EAE-4FA4-B543-FBC28858B092}" type="datetime1">
              <a:rPr lang="fr-CA" smtClean="0"/>
              <a:pPr/>
              <a:t>2026-02-18</a:t>
            </a:fld>
            <a:endParaRPr lang="fr-CA" dirty="0"/>
          </a:p>
        </p:txBody>
      </p:sp>
      <p:sp>
        <p:nvSpPr>
          <p:cNvPr id="4" name="Espace réservé de l’image des diapositives 3"/>
          <p:cNvSpPr>
            <a:spLocks noGrp="1" noRot="1" noChangeAspect="1"/>
          </p:cNvSpPr>
          <p:nvPr>
            <p:ph type="sldImg" idx="2"/>
          </p:nvPr>
        </p:nvSpPr>
        <p:spPr>
          <a:xfrm>
            <a:off x="495300" y="1243013"/>
            <a:ext cx="5967413" cy="3357562"/>
          </a:xfrm>
          <a:prstGeom prst="rect">
            <a:avLst/>
          </a:prstGeom>
          <a:noFill/>
          <a:ln w="12700">
            <a:solidFill>
              <a:prstClr val="black"/>
            </a:solidFill>
          </a:ln>
        </p:spPr>
        <p:txBody>
          <a:bodyPr vert="horz" lIns="96597" tIns="48299" rIns="96597" bIns="48299" rtlCol="0" anchor="ctr"/>
          <a:lstStyle/>
          <a:p>
            <a:pPr rtl="0"/>
            <a:endParaRPr lang="fr-CA" noProof="0"/>
          </a:p>
        </p:txBody>
      </p:sp>
      <p:sp>
        <p:nvSpPr>
          <p:cNvPr id="5" name="Espace réservé des commentaires  4"/>
          <p:cNvSpPr>
            <a:spLocks noGrp="1"/>
          </p:cNvSpPr>
          <p:nvPr>
            <p:ph type="body" sz="quarter" idx="3"/>
          </p:nvPr>
        </p:nvSpPr>
        <p:spPr>
          <a:xfrm>
            <a:off x="695802" y="4787126"/>
            <a:ext cx="5566410" cy="3916740"/>
          </a:xfrm>
          <a:prstGeom prst="rect">
            <a:avLst/>
          </a:prstGeom>
        </p:spPr>
        <p:txBody>
          <a:bodyPr vert="horz" lIns="96597" tIns="48299" rIns="96597" bIns="48299" rtlCol="0"/>
          <a:lstStyle/>
          <a:p>
            <a:pPr lvl="0" rtl="0"/>
            <a:r>
              <a:rPr lang="fr-CA" noProof="0"/>
              <a:t>Modifiez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6" name="Espace réservé du pied de page 5"/>
          <p:cNvSpPr>
            <a:spLocks noGrp="1"/>
          </p:cNvSpPr>
          <p:nvPr>
            <p:ph type="ftr" sz="quarter" idx="4"/>
          </p:nvPr>
        </p:nvSpPr>
        <p:spPr>
          <a:xfrm>
            <a:off x="0" y="9448185"/>
            <a:ext cx="3015139" cy="499090"/>
          </a:xfrm>
          <a:prstGeom prst="rect">
            <a:avLst/>
          </a:prstGeom>
        </p:spPr>
        <p:txBody>
          <a:bodyPr vert="horz" lIns="96597" tIns="48299" rIns="96597" bIns="48299" rtlCol="0" anchor="b"/>
          <a:lstStyle>
            <a:lvl1pPr algn="l">
              <a:defRPr sz="1300"/>
            </a:lvl1pPr>
          </a:lstStyle>
          <a:p>
            <a:pPr rtl="0"/>
            <a:endParaRPr lang="fr-CA" noProof="0"/>
          </a:p>
        </p:txBody>
      </p:sp>
      <p:sp>
        <p:nvSpPr>
          <p:cNvPr id="7" name="Espace réservé du numéro de diapositive 6"/>
          <p:cNvSpPr>
            <a:spLocks noGrp="1"/>
          </p:cNvSpPr>
          <p:nvPr>
            <p:ph type="sldNum" sz="quarter" idx="5"/>
          </p:nvPr>
        </p:nvSpPr>
        <p:spPr>
          <a:xfrm>
            <a:off x="3941264" y="9448185"/>
            <a:ext cx="3015139" cy="499090"/>
          </a:xfrm>
          <a:prstGeom prst="rect">
            <a:avLst/>
          </a:prstGeom>
        </p:spPr>
        <p:txBody>
          <a:bodyPr vert="horz" lIns="96597" tIns="48299" rIns="96597" bIns="48299" rtlCol="0" anchor="b"/>
          <a:lstStyle>
            <a:lvl1pPr algn="r">
              <a:defRPr sz="1300"/>
            </a:lvl1pPr>
          </a:lstStyle>
          <a:p>
            <a:pPr rtl="0"/>
            <a:fld id="{5A9B2C62-FE30-453D-946B-754E9E42C845}" type="slidenum">
              <a:rPr lang="fr-CA" noProof="0" smtClean="0"/>
              <a:t>‹N°›</a:t>
            </a:fld>
            <a:endParaRPr lang="fr-CA" noProof="0"/>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5972">
              <a:defRPr/>
            </a:pPr>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a:t>
            </a:fld>
            <a:endParaRPr lang="fr-CA" noProof="0"/>
          </a:p>
        </p:txBody>
      </p:sp>
    </p:spTree>
    <p:extLst>
      <p:ext uri="{BB962C8B-B14F-4D97-AF65-F5344CB8AC3E}">
        <p14:creationId xmlns:p14="http://schemas.microsoft.com/office/powerpoint/2010/main" val="1008742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5972">
              <a:defRPr/>
            </a:pPr>
            <a:endParaRPr lang="fr-CA" strike="sngStrike"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10</a:t>
            </a:fld>
            <a:endParaRPr lang="fr-CA" noProof="0"/>
          </a:p>
        </p:txBody>
      </p:sp>
    </p:spTree>
    <p:extLst>
      <p:ext uri="{BB962C8B-B14F-4D97-AF65-F5344CB8AC3E}">
        <p14:creationId xmlns:p14="http://schemas.microsoft.com/office/powerpoint/2010/main" val="73825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CA" u="none"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11</a:t>
            </a:fld>
            <a:endParaRPr lang="fr-CA" noProof="0"/>
          </a:p>
        </p:txBody>
      </p:sp>
    </p:spTree>
    <p:extLst>
      <p:ext uri="{BB962C8B-B14F-4D97-AF65-F5344CB8AC3E}">
        <p14:creationId xmlns:p14="http://schemas.microsoft.com/office/powerpoint/2010/main" val="42857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5972">
              <a:defRPr/>
            </a:pPr>
            <a:endParaRPr lang="fr-CA" strike="sngStrike"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12</a:t>
            </a:fld>
            <a:endParaRPr lang="fr-CA" noProof="0"/>
          </a:p>
        </p:txBody>
      </p:sp>
    </p:spTree>
    <p:extLst>
      <p:ext uri="{BB962C8B-B14F-4D97-AF65-F5344CB8AC3E}">
        <p14:creationId xmlns:p14="http://schemas.microsoft.com/office/powerpoint/2010/main" val="1181141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CA" u="none"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13</a:t>
            </a:fld>
            <a:endParaRPr lang="fr-CA" noProof="0"/>
          </a:p>
        </p:txBody>
      </p:sp>
    </p:spTree>
    <p:extLst>
      <p:ext uri="{BB962C8B-B14F-4D97-AF65-F5344CB8AC3E}">
        <p14:creationId xmlns:p14="http://schemas.microsoft.com/office/powerpoint/2010/main" val="95633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5972">
              <a:defRPr/>
            </a:pPr>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14</a:t>
            </a:fld>
            <a:endParaRPr lang="fr-CA" noProof="0"/>
          </a:p>
        </p:txBody>
      </p:sp>
    </p:spTree>
    <p:extLst>
      <p:ext uri="{BB962C8B-B14F-4D97-AF65-F5344CB8AC3E}">
        <p14:creationId xmlns:p14="http://schemas.microsoft.com/office/powerpoint/2010/main" val="3491909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15</a:t>
            </a:fld>
            <a:endParaRPr lang="fr-CA" noProof="0"/>
          </a:p>
        </p:txBody>
      </p:sp>
    </p:spTree>
    <p:extLst>
      <p:ext uri="{BB962C8B-B14F-4D97-AF65-F5344CB8AC3E}">
        <p14:creationId xmlns:p14="http://schemas.microsoft.com/office/powerpoint/2010/main" val="2217263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16</a:t>
            </a:fld>
            <a:endParaRPr lang="fr-CA" noProof="0"/>
          </a:p>
        </p:txBody>
      </p:sp>
    </p:spTree>
    <p:extLst>
      <p:ext uri="{BB962C8B-B14F-4D97-AF65-F5344CB8AC3E}">
        <p14:creationId xmlns:p14="http://schemas.microsoft.com/office/powerpoint/2010/main" val="226842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17</a:t>
            </a:fld>
            <a:endParaRPr lang="fr-CA" noProof="0"/>
          </a:p>
        </p:txBody>
      </p:sp>
    </p:spTree>
    <p:extLst>
      <p:ext uri="{BB962C8B-B14F-4D97-AF65-F5344CB8AC3E}">
        <p14:creationId xmlns:p14="http://schemas.microsoft.com/office/powerpoint/2010/main" val="2231433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18</a:t>
            </a:fld>
            <a:endParaRPr lang="fr-CA" noProof="0"/>
          </a:p>
        </p:txBody>
      </p:sp>
    </p:spTree>
    <p:extLst>
      <p:ext uri="{BB962C8B-B14F-4D97-AF65-F5344CB8AC3E}">
        <p14:creationId xmlns:p14="http://schemas.microsoft.com/office/powerpoint/2010/main" val="1951884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19</a:t>
            </a:fld>
            <a:endParaRPr lang="fr-CA" noProof="0"/>
          </a:p>
        </p:txBody>
      </p:sp>
    </p:spTree>
    <p:extLst>
      <p:ext uri="{BB962C8B-B14F-4D97-AF65-F5344CB8AC3E}">
        <p14:creationId xmlns:p14="http://schemas.microsoft.com/office/powerpoint/2010/main" val="383844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smtClean="0"/>
              <a:t>2</a:t>
            </a:fld>
            <a:endParaRPr lang="fr-CA"/>
          </a:p>
        </p:txBody>
      </p:sp>
    </p:spTree>
    <p:extLst>
      <p:ext uri="{BB962C8B-B14F-4D97-AF65-F5344CB8AC3E}">
        <p14:creationId xmlns:p14="http://schemas.microsoft.com/office/powerpoint/2010/main" val="2588636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20</a:t>
            </a:fld>
            <a:endParaRPr lang="fr-CA" noProof="0"/>
          </a:p>
        </p:txBody>
      </p:sp>
    </p:spTree>
    <p:extLst>
      <p:ext uri="{BB962C8B-B14F-4D97-AF65-F5344CB8AC3E}">
        <p14:creationId xmlns:p14="http://schemas.microsoft.com/office/powerpoint/2010/main" val="98897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21</a:t>
            </a:fld>
            <a:endParaRPr lang="fr-CA" noProof="0"/>
          </a:p>
        </p:txBody>
      </p:sp>
    </p:spTree>
    <p:extLst>
      <p:ext uri="{BB962C8B-B14F-4D97-AF65-F5344CB8AC3E}">
        <p14:creationId xmlns:p14="http://schemas.microsoft.com/office/powerpoint/2010/main" val="631462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22</a:t>
            </a:fld>
            <a:endParaRPr lang="fr-CA" noProof="0"/>
          </a:p>
        </p:txBody>
      </p:sp>
    </p:spTree>
    <p:extLst>
      <p:ext uri="{BB962C8B-B14F-4D97-AF65-F5344CB8AC3E}">
        <p14:creationId xmlns:p14="http://schemas.microsoft.com/office/powerpoint/2010/main" val="3357581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23</a:t>
            </a:fld>
            <a:endParaRPr lang="fr-CA" noProof="0"/>
          </a:p>
        </p:txBody>
      </p:sp>
    </p:spTree>
    <p:extLst>
      <p:ext uri="{BB962C8B-B14F-4D97-AF65-F5344CB8AC3E}">
        <p14:creationId xmlns:p14="http://schemas.microsoft.com/office/powerpoint/2010/main" val="4004347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24</a:t>
            </a:fld>
            <a:endParaRPr lang="fr-CA" noProof="0"/>
          </a:p>
        </p:txBody>
      </p:sp>
    </p:spTree>
    <p:extLst>
      <p:ext uri="{BB962C8B-B14F-4D97-AF65-F5344CB8AC3E}">
        <p14:creationId xmlns:p14="http://schemas.microsoft.com/office/powerpoint/2010/main" val="1077618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65972">
              <a:buFont typeface="Arial" panose="020B0604020202020204" pitchFamily="34" charset="0"/>
              <a:buNone/>
              <a:defRPr/>
            </a:pPr>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smtClean="0"/>
              <a:t>25</a:t>
            </a:fld>
            <a:endParaRPr lang="fr-CA"/>
          </a:p>
        </p:txBody>
      </p:sp>
    </p:spTree>
    <p:extLst>
      <p:ext uri="{BB962C8B-B14F-4D97-AF65-F5344CB8AC3E}">
        <p14:creationId xmlns:p14="http://schemas.microsoft.com/office/powerpoint/2010/main" val="2884162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65972">
              <a:buFont typeface="Arial" panose="020B0604020202020204" pitchFamily="34" charset="0"/>
              <a:buNone/>
              <a:defRPr/>
            </a:pPr>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smtClean="0"/>
              <a:t>26</a:t>
            </a:fld>
            <a:endParaRPr lang="fr-CA"/>
          </a:p>
        </p:txBody>
      </p:sp>
    </p:spTree>
    <p:extLst>
      <p:ext uri="{BB962C8B-B14F-4D97-AF65-F5344CB8AC3E}">
        <p14:creationId xmlns:p14="http://schemas.microsoft.com/office/powerpoint/2010/main" val="3800954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5972">
              <a:defRPr/>
            </a:pPr>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3</a:t>
            </a:fld>
            <a:endParaRPr lang="fr-CA" noProof="0"/>
          </a:p>
        </p:txBody>
      </p:sp>
    </p:spTree>
    <p:extLst>
      <p:ext uri="{BB962C8B-B14F-4D97-AF65-F5344CB8AC3E}">
        <p14:creationId xmlns:p14="http://schemas.microsoft.com/office/powerpoint/2010/main" val="292945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5972">
              <a:defRPr/>
            </a:pPr>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4</a:t>
            </a:fld>
            <a:endParaRPr lang="fr-CA" noProof="0"/>
          </a:p>
        </p:txBody>
      </p:sp>
    </p:spTree>
    <p:extLst>
      <p:ext uri="{BB962C8B-B14F-4D97-AF65-F5344CB8AC3E}">
        <p14:creationId xmlns:p14="http://schemas.microsoft.com/office/powerpoint/2010/main" val="136447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5</a:t>
            </a:fld>
            <a:endParaRPr lang="fr-CA" noProof="0"/>
          </a:p>
        </p:txBody>
      </p:sp>
    </p:spTree>
    <p:extLst>
      <p:ext uri="{BB962C8B-B14F-4D97-AF65-F5344CB8AC3E}">
        <p14:creationId xmlns:p14="http://schemas.microsoft.com/office/powerpoint/2010/main" val="186136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5972">
              <a:defRPr/>
            </a:pPr>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6</a:t>
            </a:fld>
            <a:endParaRPr lang="fr-CA" noProof="0"/>
          </a:p>
        </p:txBody>
      </p:sp>
    </p:spTree>
    <p:extLst>
      <p:ext uri="{BB962C8B-B14F-4D97-AF65-F5344CB8AC3E}">
        <p14:creationId xmlns:p14="http://schemas.microsoft.com/office/powerpoint/2010/main" val="550028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defTabSz="965972">
              <a:buFont typeface="Arial" panose="020B0604020202020204" pitchFamily="34" charset="0"/>
              <a:buNone/>
              <a:defRPr/>
            </a:pPr>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7</a:t>
            </a:fld>
            <a:endParaRPr lang="fr-CA" noProof="0"/>
          </a:p>
        </p:txBody>
      </p:sp>
    </p:spTree>
    <p:extLst>
      <p:ext uri="{BB962C8B-B14F-4D97-AF65-F5344CB8AC3E}">
        <p14:creationId xmlns:p14="http://schemas.microsoft.com/office/powerpoint/2010/main" val="392948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8</a:t>
            </a:fld>
            <a:endParaRPr lang="fr-CA" noProof="0"/>
          </a:p>
        </p:txBody>
      </p:sp>
    </p:spTree>
    <p:extLst>
      <p:ext uri="{BB962C8B-B14F-4D97-AF65-F5344CB8AC3E}">
        <p14:creationId xmlns:p14="http://schemas.microsoft.com/office/powerpoint/2010/main" val="282211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5972"/>
            <a:endParaRPr lang="fr-CA" dirty="0"/>
          </a:p>
        </p:txBody>
      </p:sp>
      <p:sp>
        <p:nvSpPr>
          <p:cNvPr id="4" name="Espace réservé du numéro de diapositive 3"/>
          <p:cNvSpPr>
            <a:spLocks noGrp="1"/>
          </p:cNvSpPr>
          <p:nvPr>
            <p:ph type="sldNum" sz="quarter" idx="5"/>
          </p:nvPr>
        </p:nvSpPr>
        <p:spPr/>
        <p:txBody>
          <a:bodyPr/>
          <a:lstStyle/>
          <a:p>
            <a:pPr rtl="0"/>
            <a:fld id="{5A9B2C62-FE30-453D-946B-754E9E42C845}" type="slidenum">
              <a:rPr lang="fr-CA" noProof="0" smtClean="0"/>
              <a:t>9</a:t>
            </a:fld>
            <a:endParaRPr lang="fr-CA" noProof="0"/>
          </a:p>
        </p:txBody>
      </p:sp>
    </p:spTree>
    <p:extLst>
      <p:ext uri="{BB962C8B-B14F-4D97-AF65-F5344CB8AC3E}">
        <p14:creationId xmlns:p14="http://schemas.microsoft.com/office/powerpoint/2010/main" val="179897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12" name="Espace réservé du texte 21">
            <a:extLst>
              <a:ext uri="{FF2B5EF4-FFF2-40B4-BE49-F238E27FC236}">
                <a16:creationId xmlns:a16="http://schemas.microsoft.com/office/drawing/2014/main" id="{F2964EA8-200F-47C5-90C2-1DBA3D6D7CDB}"/>
              </a:ext>
            </a:extLst>
          </p:cNvPr>
          <p:cNvSpPr>
            <a:spLocks noGrp="1"/>
          </p:cNvSpPr>
          <p:nvPr>
            <p:ph type="body" sz="quarter" idx="12" hasCustomPrompt="1"/>
          </p:nvPr>
        </p:nvSpPr>
        <p:spPr>
          <a:xfrm>
            <a:off x="1028700" y="5078187"/>
            <a:ext cx="3222058" cy="964620"/>
          </a:xfrm>
        </p:spPr>
        <p:txBody>
          <a:bodyPr rtlCol="0">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rtl="0"/>
            <a:r>
              <a:rPr lang="fr-CA" noProof="0"/>
              <a:t>Modifiez les styles du texte</a:t>
            </a:r>
          </a:p>
        </p:txBody>
      </p:sp>
      <p:sp>
        <p:nvSpPr>
          <p:cNvPr id="13" name="Espace réservé de l’image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rtlCol="0"/>
          <a:lstStyle/>
          <a:p>
            <a:pPr rtl="0"/>
            <a:r>
              <a:rPr lang="fr-FR" noProof="0"/>
              <a:t>Cliquez sur l'icône pour ajouter une image</a:t>
            </a:r>
            <a:endParaRPr lang="fr-CA" noProof="0"/>
          </a:p>
        </p:txBody>
      </p:sp>
      <p:cxnSp>
        <p:nvCxnSpPr>
          <p:cNvPr id="15" name="Connecteur droit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r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rtl="0">
              <a:lnSpc>
                <a:spcPts val="6500"/>
              </a:lnSpc>
              <a:spcBef>
                <a:spcPts val="1000"/>
              </a:spcBef>
              <a:buFont typeface="Arial" panose="020B0604020202020204" pitchFamily="34" charset="0"/>
            </a:pPr>
            <a:r>
              <a:rPr lang="fr-FR" noProof="0"/>
              <a:t>Modifiez le style du titre</a:t>
            </a:r>
            <a:endParaRPr lang="fr-CA" noProof="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nne de contenu 3">
    <p:spTree>
      <p:nvGrpSpPr>
        <p:cNvPr id="1" name=""/>
        <p:cNvGrpSpPr/>
        <p:nvPr/>
      </p:nvGrpSpPr>
      <p:grpSpPr>
        <a:xfrm>
          <a:off x="0" y="0"/>
          <a:ext cx="0" cy="0"/>
          <a:chOff x="0" y="0"/>
          <a:chExt cx="0" cy="0"/>
        </a:xfrm>
      </p:grpSpPr>
      <p:sp>
        <p:nvSpPr>
          <p:cNvPr id="17" name="Espace réservé de l’image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rtlCol="0"/>
          <a:lstStyle/>
          <a:p>
            <a:pPr rtl="0"/>
            <a:r>
              <a:rPr lang="fr-FR"/>
              <a:t>Cliquez sur l'icône pour ajouter une image</a:t>
            </a:r>
            <a:endParaRPr lang="fr-CA" dirty="0"/>
          </a:p>
        </p:txBody>
      </p:sp>
      <p:sp>
        <p:nvSpPr>
          <p:cNvPr id="10" name="Espace réservé du contenu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Insérer du texte</a:t>
            </a:r>
            <a:endParaRPr lang="fr-CA"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fr-CA"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Espace réservé du contenu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Insérer du texte</a:t>
            </a:r>
            <a:endParaRPr lang="fr-CA"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fr-CA"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Espace réservé du contenu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rtlCol="0">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2400" b="0" i="0" u="none" strike="noStrike" kern="1200" cap="none" spc="0" normalizeH="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Insérer du texte</a:t>
            </a:r>
            <a:endParaRPr lang="fr-CA" sz="140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rtl="0"/>
            <a:endParaRPr lang="fr-CA"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Espace réservé de la date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a:t>20 février 2026</a:t>
            </a:r>
            <a:endParaRPr lang="fr-CA" dirty="0"/>
          </a:p>
        </p:txBody>
      </p:sp>
      <p:sp>
        <p:nvSpPr>
          <p:cNvPr id="25" name="Espace réservé de la diapositive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smtClean="0"/>
              <a:pPr rtl="0"/>
              <a:t>‹N°›</a:t>
            </a:fld>
            <a:endParaRPr lang="fr-CA" dirty="0"/>
          </a:p>
        </p:txBody>
      </p:sp>
      <p:sp>
        <p:nvSpPr>
          <p:cNvPr id="11" name="Titr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rtl="0">
              <a:spcBef>
                <a:spcPts val="1000"/>
              </a:spcBef>
              <a:buFont typeface="Arial" panose="020B0604020202020204" pitchFamily="34" charset="0"/>
            </a:pPr>
            <a:r>
              <a:rPr lang="fr-CA"/>
              <a:t>Cliquez pour ajouter un titre</a:t>
            </a:r>
            <a:endParaRPr lang="fr-CA" dirty="0"/>
          </a:p>
        </p:txBody>
      </p:sp>
      <p:cxnSp>
        <p:nvCxnSpPr>
          <p:cNvPr id="3" name="Connecteur droit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ynthèse">
    <p:spTree>
      <p:nvGrpSpPr>
        <p:cNvPr id="1" name=""/>
        <p:cNvGrpSpPr/>
        <p:nvPr/>
      </p:nvGrpSpPr>
      <p:grpSpPr>
        <a:xfrm>
          <a:off x="0" y="0"/>
          <a:ext cx="0" cy="0"/>
          <a:chOff x="0" y="0"/>
          <a:chExt cx="0" cy="0"/>
        </a:xfrm>
      </p:grpSpPr>
      <p:sp>
        <p:nvSpPr>
          <p:cNvPr id="15" name="Espace réservé de la date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 février 2026</a:t>
            </a:r>
            <a:endParaRPr lang="fr-CA" noProof="0"/>
          </a:p>
        </p:txBody>
      </p:sp>
      <p:sp>
        <p:nvSpPr>
          <p:cNvPr id="16" name="Espace réservé de la diapositive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noProof="0" smtClean="0"/>
              <a:pPr rtl="0"/>
              <a:t>‹N°›</a:t>
            </a:fld>
            <a:endParaRPr lang="fr-CA" noProof="0"/>
          </a:p>
        </p:txBody>
      </p:sp>
      <p:sp>
        <p:nvSpPr>
          <p:cNvPr id="2" name="Titr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rtl="0"/>
            <a:r>
              <a:rPr lang="fr-CA" noProof="0"/>
              <a:t>Cliquez pour ajouter un titre</a:t>
            </a:r>
          </a:p>
        </p:txBody>
      </p:sp>
      <p:cxnSp>
        <p:nvCxnSpPr>
          <p:cNvPr id="3" name="Connecteur droit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9" name="Espace réservé de l’image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rtlCol="0"/>
          <a:lstStyle/>
          <a:p>
            <a:pPr rtl="0"/>
            <a:r>
              <a:rPr lang="fr-FR" noProof="0"/>
              <a:t>Cliquez sur l'icône pour ajouter une image</a:t>
            </a:r>
            <a:endParaRPr lang="fr-CA" noProof="0"/>
          </a:p>
        </p:txBody>
      </p:sp>
      <p:sp>
        <p:nvSpPr>
          <p:cNvPr id="10" name="Espace réservé de l’image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rtlCol="0"/>
          <a:lstStyle/>
          <a:p>
            <a:pPr rtl="0"/>
            <a:r>
              <a:rPr lang="fr-FR" noProof="0"/>
              <a:t>Cliquez sur l'icône pour ajouter une image</a:t>
            </a:r>
            <a:endParaRPr lang="fr-CA" noProof="0"/>
          </a:p>
        </p:txBody>
      </p:sp>
      <p:sp>
        <p:nvSpPr>
          <p:cNvPr id="11" name="Espace réservé du texte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rtlCol="0">
            <a:noAutofit/>
          </a:bodyPr>
          <a:lstStyle>
            <a:lvl1pPr marL="0" indent="0">
              <a:lnSpc>
                <a:spcPct val="90000"/>
              </a:lnSpc>
              <a:buNone/>
              <a:defRPr sz="8800" b="1">
                <a:solidFill>
                  <a:schemeClr val="bg1"/>
                </a:solidFill>
              </a:defRPr>
            </a:lvl1pPr>
          </a:lstStyle>
          <a:p>
            <a:pPr lvl="0" rtl="0"/>
            <a:r>
              <a:rPr lang="fr-CA" noProof="0"/>
              <a:t>01</a:t>
            </a:r>
          </a:p>
        </p:txBody>
      </p:sp>
      <p:sp>
        <p:nvSpPr>
          <p:cNvPr id="12" name="Espace réservé du texte 18">
            <a:extLst>
              <a:ext uri="{FF2B5EF4-FFF2-40B4-BE49-F238E27FC236}">
                <a16:creationId xmlns:a16="http://schemas.microsoft.com/office/drawing/2014/main" id="{12C18C04-19C8-4ECC-83E8-6E65128CEF48}"/>
              </a:ext>
            </a:extLst>
          </p:cNvPr>
          <p:cNvSpPr>
            <a:spLocks noGrp="1"/>
          </p:cNvSpPr>
          <p:nvPr>
            <p:ph type="body" sz="quarter" idx="13" hasCustomPrompt="1"/>
          </p:nvPr>
        </p:nvSpPr>
        <p:spPr>
          <a:xfrm>
            <a:off x="1040130" y="2009776"/>
            <a:ext cx="3924300" cy="2849562"/>
          </a:xfrm>
        </p:spPr>
        <p:txBody>
          <a:bodyPr rtlCol="0">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rtl="0"/>
            <a:r>
              <a:rPr lang="fr-CA" noProof="0"/>
              <a:t>Modifiez les styles du texte</a:t>
            </a:r>
          </a:p>
        </p:txBody>
      </p:sp>
      <p:sp>
        <p:nvSpPr>
          <p:cNvPr id="15" name="Espace réservé du texte 14">
            <a:extLst>
              <a:ext uri="{FF2B5EF4-FFF2-40B4-BE49-F238E27FC236}">
                <a16:creationId xmlns:a16="http://schemas.microsoft.com/office/drawing/2014/main" id="{4D14E5D8-EB42-4C87-B4AE-4746909A2D33}"/>
              </a:ext>
            </a:extLst>
          </p:cNvPr>
          <p:cNvSpPr>
            <a:spLocks noGrp="1"/>
          </p:cNvSpPr>
          <p:nvPr>
            <p:ph type="body" sz="quarter" idx="16" hasCustomPrompt="1"/>
          </p:nvPr>
        </p:nvSpPr>
        <p:spPr>
          <a:xfrm>
            <a:off x="1039813" y="5067300"/>
            <a:ext cx="3913187" cy="1319213"/>
          </a:xfrm>
        </p:spPr>
        <p:txBody>
          <a:bodyPr rtlCol="0">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fr-CA" noProof="0"/>
              <a:t>Modifiez les styles du texte</a:t>
            </a:r>
          </a:p>
        </p:txBody>
      </p:sp>
      <p:sp>
        <p:nvSpPr>
          <p:cNvPr id="20" name="Espace réservé de la date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 février 2026</a:t>
            </a:r>
            <a:endParaRPr lang="fr-CA" noProof="0"/>
          </a:p>
        </p:txBody>
      </p:sp>
      <p:sp>
        <p:nvSpPr>
          <p:cNvPr id="21" name="Espace réservé de la diapositive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noProof="0" smtClean="0"/>
              <a:pPr rtl="0"/>
              <a:t>‹N°›</a:t>
            </a:fld>
            <a:endParaRPr lang="fr-CA" noProof="0"/>
          </a:p>
        </p:txBody>
      </p:sp>
      <p:sp>
        <p:nvSpPr>
          <p:cNvPr id="14" name="Titr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rtl="0">
              <a:spcBef>
                <a:spcPts val="1000"/>
              </a:spcBef>
              <a:buFont typeface="Arial" panose="020B0604020202020204" pitchFamily="34" charset="0"/>
            </a:pPr>
            <a:r>
              <a:rPr lang="fr-CA" noProof="0"/>
              <a:t>Titre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28" name="Espace réservé du texte 27">
            <a:extLst>
              <a:ext uri="{FF2B5EF4-FFF2-40B4-BE49-F238E27FC236}">
                <a16:creationId xmlns:a16="http://schemas.microsoft.com/office/drawing/2014/main" id="{661D25CF-5413-4949-A54A-8716608406B5}"/>
              </a:ext>
            </a:extLst>
          </p:cNvPr>
          <p:cNvSpPr>
            <a:spLocks noGrp="1"/>
          </p:cNvSpPr>
          <p:nvPr>
            <p:ph type="body" sz="quarter" idx="11" hasCustomPrompt="1"/>
          </p:nvPr>
        </p:nvSpPr>
        <p:spPr>
          <a:xfrm>
            <a:off x="7258050" y="2000250"/>
            <a:ext cx="4667250" cy="3398837"/>
          </a:xfrm>
        </p:spPr>
        <p:txBody>
          <a:bodyPr rtlCol="0">
            <a:normAutofit/>
          </a:bodyPr>
          <a:lstStyle>
            <a:lvl1pPr marL="0" indent="0">
              <a:lnSpc>
                <a:spcPct val="150000"/>
              </a:lnSpc>
              <a:buNone/>
              <a:defRPr sz="2000">
                <a:solidFill>
                  <a:schemeClr val="accent2">
                    <a:lumMod val="50000"/>
                  </a:schemeClr>
                </a:solidFill>
              </a:defRPr>
            </a:lvl1pPr>
          </a:lstStyle>
          <a:p>
            <a:pPr lvl="0" rtl="0"/>
            <a:r>
              <a:rPr lang="fr-CA" noProof="0"/>
              <a:t>Modifiez les styles du texte</a:t>
            </a:r>
          </a:p>
        </p:txBody>
      </p:sp>
      <p:sp>
        <p:nvSpPr>
          <p:cNvPr id="35" name="Espace réservé de la date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 février 2026</a:t>
            </a:r>
            <a:endParaRPr lang="fr-CA" noProof="0"/>
          </a:p>
        </p:txBody>
      </p:sp>
      <p:sp>
        <p:nvSpPr>
          <p:cNvPr id="36" name="Espace réservé de la diapositive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noProof="0" smtClean="0"/>
              <a:pPr rtl="0"/>
              <a:t>‹N°›</a:t>
            </a:fld>
            <a:endParaRPr lang="fr-CA" noProof="0"/>
          </a:p>
        </p:txBody>
      </p:sp>
      <p:sp>
        <p:nvSpPr>
          <p:cNvPr id="2" name="Titr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rtl="0">
              <a:lnSpc>
                <a:spcPts val="6500"/>
              </a:lnSpc>
              <a:spcBef>
                <a:spcPts val="1000"/>
              </a:spcBef>
              <a:buFont typeface="Arial" panose="020B0604020202020204" pitchFamily="34" charset="0"/>
            </a:pPr>
            <a:r>
              <a:rPr lang="fr-FR" noProof="0"/>
              <a:t>Modifiez le style du titre</a:t>
            </a:r>
            <a:endParaRPr lang="fr-CA" noProof="0"/>
          </a:p>
        </p:txBody>
      </p:sp>
      <p:cxnSp>
        <p:nvCxnSpPr>
          <p:cNvPr id="3" name="Connecteur droit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7" name="Espace réservé de l’image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rtlCol="0"/>
          <a:lstStyle/>
          <a:p>
            <a:pPr rtl="0"/>
            <a:r>
              <a:rPr lang="fr-FR" noProof="0"/>
              <a:t>Cliquez sur l'icône pour ajouter une image</a:t>
            </a:r>
            <a:endParaRPr lang="fr-CA" noProof="0"/>
          </a:p>
        </p:txBody>
      </p:sp>
      <p:sp>
        <p:nvSpPr>
          <p:cNvPr id="16" name="Espace réservé d’image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rtlCol="0"/>
          <a:lstStyle/>
          <a:p>
            <a:pPr rtl="0"/>
            <a:r>
              <a:rPr lang="fr-FR" noProof="0"/>
              <a:t>Cliquez sur l'icône pour ajouter une image</a:t>
            </a:r>
            <a:endParaRPr lang="fr-CA" noProof="0"/>
          </a:p>
        </p:txBody>
      </p:sp>
      <p:sp>
        <p:nvSpPr>
          <p:cNvPr id="14" name="Espace réservé de l’image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rtlCol="0"/>
          <a:lstStyle/>
          <a:p>
            <a:pPr rtl="0"/>
            <a:r>
              <a:rPr lang="fr-FR" noProof="0"/>
              <a:t>Cliquez sur l'icône pour ajouter une image</a:t>
            </a:r>
            <a:endParaRPr lang="fr-CA" noProof="0"/>
          </a:p>
        </p:txBody>
      </p:sp>
      <p:sp>
        <p:nvSpPr>
          <p:cNvPr id="23" name="Espace réservé du texte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rtlCol="0">
            <a:noAutofit/>
          </a:bodyPr>
          <a:lstStyle>
            <a:lvl1pPr marL="0" indent="0">
              <a:lnSpc>
                <a:spcPct val="90000"/>
              </a:lnSpc>
              <a:buNone/>
              <a:defRPr sz="8800" b="1">
                <a:solidFill>
                  <a:schemeClr val="bg1"/>
                </a:solidFill>
                <a:latin typeface="+mj-lt"/>
              </a:defRPr>
            </a:lvl1pPr>
          </a:lstStyle>
          <a:p>
            <a:pPr lvl="0" rtl="0"/>
            <a:r>
              <a:rPr lang="fr-CA" noProof="0"/>
              <a:t>01</a:t>
            </a:r>
          </a:p>
        </p:txBody>
      </p:sp>
      <p:sp>
        <p:nvSpPr>
          <p:cNvPr id="19" name="Espace réservé du texte 18">
            <a:extLst>
              <a:ext uri="{FF2B5EF4-FFF2-40B4-BE49-F238E27FC236}">
                <a16:creationId xmlns:a16="http://schemas.microsoft.com/office/drawing/2014/main" id="{65757DE8-43D6-4A47-ABC9-B39EC8016CB2}"/>
              </a:ext>
            </a:extLst>
          </p:cNvPr>
          <p:cNvSpPr>
            <a:spLocks noGrp="1"/>
          </p:cNvSpPr>
          <p:nvPr>
            <p:ph type="body" sz="quarter" idx="13" hasCustomPrompt="1"/>
          </p:nvPr>
        </p:nvSpPr>
        <p:spPr>
          <a:xfrm>
            <a:off x="1040130" y="2009775"/>
            <a:ext cx="3924300" cy="4391025"/>
          </a:xfrm>
        </p:spPr>
        <p:txBody>
          <a:bodyPr rtlCol="0">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rtl="0"/>
            <a:r>
              <a:rPr lang="fr-CA" noProof="0"/>
              <a:t>Modifiez les styles du texte</a:t>
            </a:r>
          </a:p>
        </p:txBody>
      </p:sp>
      <p:sp>
        <p:nvSpPr>
          <p:cNvPr id="30" name="Espace réservé de la date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 février 2026</a:t>
            </a:r>
            <a:endParaRPr lang="fr-CA" noProof="0"/>
          </a:p>
        </p:txBody>
      </p:sp>
      <p:sp>
        <p:nvSpPr>
          <p:cNvPr id="31" name="Espace réservé de la diapositive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noProof="0" smtClean="0"/>
              <a:pPr rtl="0"/>
              <a:t>‹N°›</a:t>
            </a:fld>
            <a:endParaRPr lang="fr-CA" noProof="0"/>
          </a:p>
        </p:txBody>
      </p:sp>
      <p:sp>
        <p:nvSpPr>
          <p:cNvPr id="2" name="Titr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rtl="0">
              <a:spcBef>
                <a:spcPts val="1000"/>
              </a:spcBef>
              <a:buFont typeface="Arial" panose="020B0604020202020204" pitchFamily="34" charset="0"/>
            </a:pPr>
            <a:r>
              <a:rPr lang="fr-CA" noProof="0"/>
              <a:t>Titre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ut de section">
    <p:spTree>
      <p:nvGrpSpPr>
        <p:cNvPr id="1" name=""/>
        <p:cNvGrpSpPr/>
        <p:nvPr/>
      </p:nvGrpSpPr>
      <p:grpSpPr>
        <a:xfrm>
          <a:off x="0" y="0"/>
          <a:ext cx="0" cy="0"/>
          <a:chOff x="0" y="0"/>
          <a:chExt cx="0" cy="0"/>
        </a:xfrm>
      </p:grpSpPr>
      <p:sp>
        <p:nvSpPr>
          <p:cNvPr id="22" name="Espace réservé du texte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rtlCol="0">
            <a:noAutofit/>
          </a:bodyPr>
          <a:lstStyle>
            <a:lvl1pPr marL="0" indent="0">
              <a:lnSpc>
                <a:spcPct val="90000"/>
              </a:lnSpc>
              <a:buNone/>
              <a:defRPr sz="8800">
                <a:solidFill>
                  <a:schemeClr val="bg1"/>
                </a:solidFill>
              </a:defRPr>
            </a:lvl1pPr>
          </a:lstStyle>
          <a:p>
            <a:pPr lvl="0" rtl="0"/>
            <a:r>
              <a:rPr lang="fr-CA" noProof="0"/>
              <a:t>02</a:t>
            </a:r>
          </a:p>
        </p:txBody>
      </p:sp>
      <p:sp>
        <p:nvSpPr>
          <p:cNvPr id="2" name="Titre 1">
            <a:extLst>
              <a:ext uri="{FF2B5EF4-FFF2-40B4-BE49-F238E27FC236}">
                <a16:creationId xmlns:a16="http://schemas.microsoft.com/office/drawing/2014/main" id="{C45DFEC7-1EEC-4FF2-868A-9799EA69FE87}"/>
              </a:ext>
            </a:extLst>
          </p:cNvPr>
          <p:cNvSpPr>
            <a:spLocks noGrp="1"/>
          </p:cNvSpPr>
          <p:nvPr>
            <p:ph type="title" hasCustomPrompt="1"/>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rtl="0">
              <a:spcBef>
                <a:spcPts val="1000"/>
              </a:spcBef>
              <a:buFont typeface="Arial" panose="020B0604020202020204" pitchFamily="34" charset="0"/>
            </a:pPr>
            <a:r>
              <a:rPr lang="fr-CA" noProof="0"/>
              <a:t>Cliquez pour modifier le masque</a:t>
            </a:r>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et tableau">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 février 2026</a:t>
            </a:r>
            <a:endParaRPr lang="fr-CA" noProof="0"/>
          </a:p>
        </p:txBody>
      </p:sp>
      <p:sp>
        <p:nvSpPr>
          <p:cNvPr id="15" name="Espace réservé de la diapositive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noProof="0" smtClean="0"/>
              <a:pPr rtl="0"/>
              <a:t>‹N°›</a:t>
            </a:fld>
            <a:endParaRPr lang="fr-CA" noProof="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14" name="Espace réservé de la date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 février 2026</a:t>
            </a:r>
            <a:endParaRPr lang="fr-CA" noProof="0"/>
          </a:p>
        </p:txBody>
      </p:sp>
      <p:sp>
        <p:nvSpPr>
          <p:cNvPr id="15" name="Espace réservé de la diapositive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noProof="0" smtClean="0"/>
              <a:pPr rtl="0"/>
              <a:t>‹N°›</a:t>
            </a:fld>
            <a:endParaRPr lang="fr-CA" noProof="0"/>
          </a:p>
        </p:txBody>
      </p:sp>
      <p:sp>
        <p:nvSpPr>
          <p:cNvPr id="7" name="Espace réservé de l’image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rtlCol="0"/>
          <a:lstStyle/>
          <a:p>
            <a:pPr rtl="0"/>
            <a:r>
              <a:rPr lang="fr-FR" noProof="0"/>
              <a:t>Cliquez sur l'icône pour ajouter une image</a:t>
            </a:r>
            <a:endParaRPr lang="fr-CA" noProof="0"/>
          </a:p>
        </p:txBody>
      </p:sp>
      <p:pic>
        <p:nvPicPr>
          <p:cNvPr id="4" name="Imag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r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rtlCol="0" anchor="t">
            <a:normAutofit/>
          </a:bodyPr>
          <a:lstStyle>
            <a:lvl1pPr>
              <a:lnSpc>
                <a:spcPct val="150000"/>
              </a:lnSpc>
              <a:spcBef>
                <a:spcPts val="1000"/>
              </a:spcBef>
              <a:defRPr sz="2000">
                <a:solidFill>
                  <a:schemeClr val="accent2">
                    <a:lumMod val="50000"/>
                  </a:schemeClr>
                </a:solidFill>
              </a:defRPr>
            </a:lvl1pPr>
          </a:lstStyle>
          <a:p>
            <a:pPr rtl="0"/>
            <a:r>
              <a:rPr lang="fr-FR" noProof="0"/>
              <a:t>Modifiez le style du titre</a:t>
            </a:r>
            <a:endParaRPr lang="fr-CA" noProof="0"/>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15" name="Espace réservé de la date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 février 2026</a:t>
            </a:r>
            <a:endParaRPr lang="fr-CA" noProof="0"/>
          </a:p>
        </p:txBody>
      </p:sp>
      <p:sp>
        <p:nvSpPr>
          <p:cNvPr id="16" name="Espace réservé de la diapositive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noProof="0" smtClean="0"/>
              <a:pPr rtl="0"/>
              <a:t>‹N°›</a:t>
            </a:fld>
            <a:endParaRPr lang="fr-CA" noProof="0"/>
          </a:p>
        </p:txBody>
      </p:sp>
      <p:sp>
        <p:nvSpPr>
          <p:cNvPr id="3" name="Espace réservé du contenu 2">
            <a:extLst>
              <a:ext uri="{FF2B5EF4-FFF2-40B4-BE49-F238E27FC236}">
                <a16:creationId xmlns:a16="http://schemas.microsoft.com/office/drawing/2014/main" id="{822BA076-F3B9-47CB-80C2-BE29F157D044}"/>
              </a:ext>
            </a:extLst>
          </p:cNvPr>
          <p:cNvSpPr>
            <a:spLocks noGrp="1"/>
          </p:cNvSpPr>
          <p:nvPr>
            <p:ph sz="quarter" idx="11" hasCustomPrompt="1"/>
          </p:nvPr>
        </p:nvSpPr>
        <p:spPr>
          <a:xfrm>
            <a:off x="854075" y="1625600"/>
            <a:ext cx="10499725" cy="4860925"/>
          </a:xfrm>
        </p:spPr>
        <p:txBody>
          <a:bodyPr rtlCol="0"/>
          <a:lstStyle/>
          <a:p>
            <a:pPr lvl="0" rtl="0"/>
            <a:r>
              <a:rPr lang="fr-CA" noProof="0"/>
              <a:t>Modifiez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4" name="Titr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rtl="0"/>
            <a:r>
              <a:rPr lang="fr-CA" noProof="0"/>
              <a:t>Modifiez les styles du texte</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Équipe">
    <p:spTree>
      <p:nvGrpSpPr>
        <p:cNvPr id="1" name=""/>
        <p:cNvGrpSpPr/>
        <p:nvPr/>
      </p:nvGrpSpPr>
      <p:grpSpPr>
        <a:xfrm>
          <a:off x="0" y="0"/>
          <a:ext cx="0" cy="0"/>
          <a:chOff x="0" y="0"/>
          <a:chExt cx="0" cy="0"/>
        </a:xfrm>
      </p:grpSpPr>
      <p:sp>
        <p:nvSpPr>
          <p:cNvPr id="34" name="Espace réservé du texte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rtlCol="0">
            <a:noAutofit/>
          </a:bodyPr>
          <a:lstStyle>
            <a:lvl1pPr marL="0" indent="0">
              <a:lnSpc>
                <a:spcPct val="90000"/>
              </a:lnSpc>
              <a:buNone/>
              <a:defRPr sz="8800" b="1">
                <a:solidFill>
                  <a:schemeClr val="tx1"/>
                </a:solidFill>
              </a:defRPr>
            </a:lvl1pPr>
          </a:lstStyle>
          <a:p>
            <a:pPr lvl="0" rtl="0"/>
            <a:r>
              <a:rPr lang="fr-CA" noProof="0"/>
              <a:t>01</a:t>
            </a:r>
          </a:p>
        </p:txBody>
      </p:sp>
      <p:sp>
        <p:nvSpPr>
          <p:cNvPr id="21" name="Espace réservé de l’image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rtlCol="0"/>
          <a:lstStyle/>
          <a:p>
            <a:pPr rtl="0"/>
            <a:r>
              <a:rPr lang="fr-FR" noProof="0"/>
              <a:t>Cliquez sur l'icône pour ajouter une image</a:t>
            </a:r>
            <a:endParaRPr lang="fr-CA" noProof="0"/>
          </a:p>
        </p:txBody>
      </p:sp>
      <p:sp>
        <p:nvSpPr>
          <p:cNvPr id="22" name="Espace réservé de l’image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rtlCol="0"/>
          <a:lstStyle/>
          <a:p>
            <a:pPr rtl="0"/>
            <a:r>
              <a:rPr lang="fr-FR" noProof="0"/>
              <a:t>Cliquez sur l'icône pour ajouter une image</a:t>
            </a:r>
            <a:endParaRPr lang="fr-CA" noProof="0"/>
          </a:p>
        </p:txBody>
      </p:sp>
      <p:sp>
        <p:nvSpPr>
          <p:cNvPr id="23" name="Espace réservé de l’image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rtlCol="0"/>
          <a:lstStyle/>
          <a:p>
            <a:pPr rtl="0"/>
            <a:r>
              <a:rPr lang="fr-FR" noProof="0"/>
              <a:t>Cliquez sur l'icône pour ajouter une image</a:t>
            </a:r>
            <a:endParaRPr lang="fr-CA" noProof="0"/>
          </a:p>
        </p:txBody>
      </p:sp>
      <p:sp>
        <p:nvSpPr>
          <p:cNvPr id="24" name="Espace réservé de l’image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rtlCol="0"/>
          <a:lstStyle/>
          <a:p>
            <a:pPr rtl="0"/>
            <a:r>
              <a:rPr lang="fr-FR" noProof="0"/>
              <a:t>Cliquez sur l'icône pour ajouter une image</a:t>
            </a:r>
            <a:endParaRPr lang="fr-CA" noProof="0"/>
          </a:p>
        </p:txBody>
      </p:sp>
      <p:sp>
        <p:nvSpPr>
          <p:cNvPr id="25" name="Espace réservé de l’image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rtlCol="0"/>
          <a:lstStyle/>
          <a:p>
            <a:pPr rtl="0"/>
            <a:r>
              <a:rPr lang="fr-FR" noProof="0"/>
              <a:t>Cliquez sur l'icône pour ajouter une image</a:t>
            </a:r>
            <a:endParaRPr lang="fr-CA" noProof="0"/>
          </a:p>
        </p:txBody>
      </p:sp>
      <p:sp>
        <p:nvSpPr>
          <p:cNvPr id="30" name="Espace réservé de la date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 février 2026</a:t>
            </a:r>
            <a:endParaRPr lang="fr-CA" noProof="0"/>
          </a:p>
        </p:txBody>
      </p:sp>
      <p:sp>
        <p:nvSpPr>
          <p:cNvPr id="31" name="Espace réservé de la diapositive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noProof="0" smtClean="0"/>
              <a:pPr rtl="0"/>
              <a:t>‹N°›</a:t>
            </a:fld>
            <a:endParaRPr lang="fr-CA" noProof="0"/>
          </a:p>
        </p:txBody>
      </p:sp>
      <p:sp>
        <p:nvSpPr>
          <p:cNvPr id="2" name="Titr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rtl="0">
              <a:spcBef>
                <a:spcPts val="1000"/>
              </a:spcBef>
              <a:buFont typeface="Arial" panose="020B0604020202020204" pitchFamily="34" charset="0"/>
            </a:pPr>
            <a:r>
              <a:rPr lang="fr-FR" noProof="0"/>
              <a:t>Modifiez le style du titre</a:t>
            </a:r>
            <a:endParaRPr lang="fr-CA" noProof="0"/>
          </a:p>
        </p:txBody>
      </p:sp>
      <p:sp>
        <p:nvSpPr>
          <p:cNvPr id="4" name="Espace réservé du texte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fr-CA" noProof="0"/>
              <a:t>Nom</a:t>
            </a:r>
          </a:p>
          <a:p>
            <a:pPr lvl="0" rtl="0"/>
            <a:r>
              <a:rPr lang="fr-CA" noProof="0"/>
              <a:t>Titre</a:t>
            </a:r>
          </a:p>
        </p:txBody>
      </p:sp>
      <p:sp>
        <p:nvSpPr>
          <p:cNvPr id="26" name="Espace réservé du texte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fr-CA" noProof="0"/>
              <a:t>Nom</a:t>
            </a:r>
          </a:p>
          <a:p>
            <a:pPr lvl="0" rtl="0"/>
            <a:r>
              <a:rPr lang="fr-CA" noProof="0"/>
              <a:t>Titre</a:t>
            </a:r>
          </a:p>
        </p:txBody>
      </p:sp>
      <p:sp>
        <p:nvSpPr>
          <p:cNvPr id="27" name="Espace réservé du texte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fr-CA" noProof="0"/>
              <a:t>Nom</a:t>
            </a:r>
          </a:p>
          <a:p>
            <a:pPr lvl="0" rtl="0"/>
            <a:r>
              <a:rPr lang="fr-CA" noProof="0"/>
              <a:t>Titre</a:t>
            </a:r>
          </a:p>
        </p:txBody>
      </p:sp>
      <p:sp>
        <p:nvSpPr>
          <p:cNvPr id="28" name="Espace réservé du texte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fr-CA" noProof="0"/>
              <a:t>Nom</a:t>
            </a:r>
          </a:p>
          <a:p>
            <a:pPr lvl="0" rtl="0"/>
            <a:r>
              <a:rPr lang="fr-CA" noProof="0"/>
              <a:t>Titre</a:t>
            </a:r>
          </a:p>
        </p:txBody>
      </p:sp>
      <p:sp>
        <p:nvSpPr>
          <p:cNvPr id="29" name="Espace réservé du texte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rtlCol="0">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rtl="0"/>
            <a:r>
              <a:rPr lang="fr-CA" noProof="0"/>
              <a:t>Nom</a:t>
            </a:r>
          </a:p>
          <a:p>
            <a:pPr lvl="0" rtl="0"/>
            <a:r>
              <a:rPr lang="fr-CA" noProof="0"/>
              <a:t>Titre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nne de contenu 1">
    <p:spTree>
      <p:nvGrpSpPr>
        <p:cNvPr id="1" name=""/>
        <p:cNvGrpSpPr/>
        <p:nvPr/>
      </p:nvGrpSpPr>
      <p:grpSpPr>
        <a:xfrm>
          <a:off x="0" y="0"/>
          <a:ext cx="0" cy="0"/>
          <a:chOff x="0" y="0"/>
          <a:chExt cx="0" cy="0"/>
        </a:xfrm>
      </p:grpSpPr>
      <p:sp>
        <p:nvSpPr>
          <p:cNvPr id="10" name="Espace réservé pour l’image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rtlCol="0"/>
          <a:lstStyle/>
          <a:p>
            <a:pPr rtl="0"/>
            <a:r>
              <a:rPr lang="fr-FR" noProof="0"/>
              <a:t>Cliquez sur l'icône pour ajouter une image</a:t>
            </a:r>
            <a:endParaRPr lang="fr-CA" noProof="0"/>
          </a:p>
        </p:txBody>
      </p:sp>
      <p:sp>
        <p:nvSpPr>
          <p:cNvPr id="6" name="Espace réservé du contenu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rtlCol="0">
            <a:normAutofit/>
          </a:bodyPr>
          <a:lstStyle>
            <a:lvl1pPr marL="0" indent="0">
              <a:buNone/>
              <a:defRPr/>
            </a:lvl1pPr>
          </a:lstStyle>
          <a:p>
            <a:pPr lvl="0" rtl="0"/>
            <a:r>
              <a:rPr lang="fr-FR" sz="1600" noProof="0">
                <a:solidFill>
                  <a:schemeClr val="tx2">
                    <a:lumMod val="50000"/>
                  </a:schemeClr>
                </a:solidFill>
                <a:latin typeface="Biome Light" panose="020B0303030204020804" pitchFamily="34" charset="0"/>
                <a:cs typeface="Biome Light" panose="020B0303030204020804" pitchFamily="34" charset="0"/>
              </a:rPr>
              <a:t>Cliquez pour modifier les styles du texte du masque</a:t>
            </a:r>
          </a:p>
        </p:txBody>
      </p:sp>
      <p:sp>
        <p:nvSpPr>
          <p:cNvPr id="17" name="Espace réservé de la date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 février 2026</a:t>
            </a:r>
            <a:endParaRPr lang="fr-CA" noProof="0"/>
          </a:p>
        </p:txBody>
      </p:sp>
      <p:sp>
        <p:nvSpPr>
          <p:cNvPr id="18" name="Espace réservé de la diapositive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noProof="0" smtClean="0"/>
              <a:pPr rtl="0"/>
              <a:t>‹N°›</a:t>
            </a:fld>
            <a:endParaRPr lang="fr-CA" noProof="0"/>
          </a:p>
        </p:txBody>
      </p:sp>
      <p:sp>
        <p:nvSpPr>
          <p:cNvPr id="2" name="Titr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rtl="0"/>
            <a:r>
              <a:rPr lang="fr-CA" noProof="0"/>
              <a:t>Cliquez pour ajouter un titre</a:t>
            </a:r>
          </a:p>
        </p:txBody>
      </p:sp>
      <p:cxnSp>
        <p:nvCxnSpPr>
          <p:cNvPr id="3" name="Connecteur droit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CA" noProof="0"/>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CA" noProof="0"/>
              <a:t>Modifiez les styles du texte du masque</a:t>
            </a:r>
          </a:p>
          <a:p>
            <a:pPr lvl="1" rtl="0"/>
            <a:r>
              <a:rPr lang="fr-CA" noProof="0"/>
              <a:t>Deuxième niveau</a:t>
            </a:r>
          </a:p>
          <a:p>
            <a:pPr lvl="2" rtl="0"/>
            <a:r>
              <a:rPr lang="fr-CA" noProof="0"/>
              <a:t>Troisième niveau</a:t>
            </a:r>
          </a:p>
          <a:p>
            <a:pPr lvl="3" rtl="0"/>
            <a:r>
              <a:rPr lang="fr-CA" noProof="0"/>
              <a:t>Quatrième niveau</a:t>
            </a:r>
          </a:p>
          <a:p>
            <a:pPr lvl="4" rtl="0"/>
            <a:r>
              <a:rPr lang="fr-CA" noProof="0"/>
              <a:t>Cinquième niveau</a:t>
            </a:r>
          </a:p>
        </p:txBody>
      </p:sp>
      <p:sp>
        <p:nvSpPr>
          <p:cNvPr id="4" name="Espace réservé de la date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fr-FR" noProof="0"/>
              <a:t>20 février 2026</a:t>
            </a:r>
            <a:endParaRPr lang="fr-CA" noProof="0"/>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CA" noProof="0"/>
          </a:p>
        </p:txBody>
      </p:sp>
      <p:sp>
        <p:nvSpPr>
          <p:cNvPr id="6" name="Espace réservé de la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pPr rtl="0"/>
            <a:fld id="{294A09A9-5501-47C1-A89A-A340965A2BE2}" type="slidenum">
              <a:rPr lang="fr-CA" noProof="0" smtClean="0"/>
              <a:pPr rtl="0"/>
              <a:t>‹N°›</a:t>
            </a:fld>
            <a:endParaRPr lang="fr-CA"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wisc-online.com/assetrepository/viewasset?id=151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hyperlink" Target="https://svgsilh.com/fr/image/310597.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svgsilh.com/fr/image/310906.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microsoft.com/office/2007/relationships/hdphoto" Target="../media/hdphoto9.wdp"/><Relationship Id="rId5" Type="http://schemas.openxmlformats.org/officeDocument/2006/relationships/image" Target="../media/image15.png"/><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6.png"/><Relationship Id="rId7" Type="http://schemas.openxmlformats.org/officeDocument/2006/relationships/image" Target="../media/image17.emf"/><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0.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svgsilh.com/fr/image/310906.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E1EE26-8C3A-6B17-C0B0-01D557AEFFF6}"/>
              </a:ext>
            </a:extLst>
          </p:cNvPr>
          <p:cNvSpPr>
            <a:spLocks noGrp="1"/>
          </p:cNvSpPr>
          <p:nvPr>
            <p:ph type="body" sz="quarter" idx="12"/>
          </p:nvPr>
        </p:nvSpPr>
        <p:spPr>
          <a:xfrm>
            <a:off x="6305759" y="5047203"/>
            <a:ext cx="5814445" cy="737898"/>
          </a:xfrm>
        </p:spPr>
        <p:txBody>
          <a:bodyPr/>
          <a:lstStyle/>
          <a:p>
            <a:pPr algn="ctr">
              <a:lnSpc>
                <a:spcPct val="100000"/>
              </a:lnSpc>
            </a:pPr>
            <a:r>
              <a:rPr lang="fr-CA" sz="2800" b="0" i="0" dirty="0">
                <a:solidFill>
                  <a:srgbClr val="600000"/>
                </a:solidFill>
                <a:effectLst/>
              </a:rPr>
              <a:t>Par Stéphanie Côté, T.S., </a:t>
            </a:r>
          </a:p>
          <a:p>
            <a:pPr algn="ctr">
              <a:lnSpc>
                <a:spcPct val="100000"/>
              </a:lnSpc>
            </a:pPr>
            <a:r>
              <a:rPr lang="fr-CA" sz="2800" b="0" i="0" dirty="0">
                <a:solidFill>
                  <a:srgbClr val="600000"/>
                </a:solidFill>
                <a:effectLst/>
              </a:rPr>
              <a:t>et Jean-François Lacoste, T.S.</a:t>
            </a:r>
            <a:endParaRPr lang="fr-CA" sz="2800" dirty="0">
              <a:solidFill>
                <a:srgbClr val="600000"/>
              </a:solidFill>
            </a:endParaRPr>
          </a:p>
        </p:txBody>
      </p:sp>
      <p:sp>
        <p:nvSpPr>
          <p:cNvPr id="4" name="Titre 3">
            <a:extLst>
              <a:ext uri="{FF2B5EF4-FFF2-40B4-BE49-F238E27FC236}">
                <a16:creationId xmlns:a16="http://schemas.microsoft.com/office/drawing/2014/main" id="{65CB8090-1A4F-69CB-D3C9-E4DCE338A56B}"/>
              </a:ext>
            </a:extLst>
          </p:cNvPr>
          <p:cNvSpPr>
            <a:spLocks noGrp="1"/>
          </p:cNvSpPr>
          <p:nvPr>
            <p:ph type="title"/>
          </p:nvPr>
        </p:nvSpPr>
        <p:spPr>
          <a:xfrm>
            <a:off x="62934" y="711201"/>
            <a:ext cx="6164445" cy="2407540"/>
          </a:xfrm>
        </p:spPr>
        <p:txBody>
          <a:bodyPr>
            <a:noAutofit/>
          </a:bodyPr>
          <a:lstStyle/>
          <a:p>
            <a:pPr algn="ctr"/>
            <a:r>
              <a:rPr lang="fr-CA" sz="3800" b="1" dirty="0">
                <a:solidFill>
                  <a:srgbClr val="600000"/>
                </a:solidFill>
                <a:ea typeface="+mj-ea"/>
                <a:cs typeface="+mj-cs"/>
              </a:rPr>
              <a:t>Une pratique en milieu institutionnel basée sur le croisement des savoirs sur les troubles concomitants et la proche </a:t>
            </a:r>
            <a:r>
              <a:rPr lang="fr-CA" sz="3800" b="1" dirty="0" err="1">
                <a:solidFill>
                  <a:srgbClr val="600000"/>
                </a:solidFill>
                <a:ea typeface="+mj-ea"/>
                <a:cs typeface="+mj-cs"/>
              </a:rPr>
              <a:t>aidance</a:t>
            </a:r>
            <a:r>
              <a:rPr lang="fr-CA" sz="3800" b="1" dirty="0">
                <a:solidFill>
                  <a:srgbClr val="600000"/>
                </a:solidFill>
                <a:ea typeface="+mj-ea"/>
                <a:cs typeface="+mj-cs"/>
              </a:rPr>
              <a:t> : </a:t>
            </a:r>
            <a:br>
              <a:rPr lang="fr-CA" sz="2000" dirty="0">
                <a:solidFill>
                  <a:srgbClr val="600000"/>
                </a:solidFill>
                <a:latin typeface="+mj-lt"/>
                <a:ea typeface="+mj-ea"/>
                <a:cs typeface="+mj-cs"/>
              </a:rPr>
            </a:br>
            <a:br>
              <a:rPr lang="fr-CA" sz="2000" dirty="0">
                <a:solidFill>
                  <a:srgbClr val="600000"/>
                </a:solidFill>
                <a:latin typeface="+mj-lt"/>
                <a:ea typeface="+mj-ea"/>
                <a:cs typeface="+mj-cs"/>
              </a:rPr>
            </a:br>
            <a:r>
              <a:rPr lang="fr-CA" sz="2800" b="1" dirty="0">
                <a:solidFill>
                  <a:srgbClr val="600000"/>
                </a:solidFill>
                <a:ea typeface="+mj-ea"/>
                <a:cs typeface="+mj-cs"/>
              </a:rPr>
              <a:t>l’expérience du Service Entourage de la Clinique des troubles concomitants de l’Institut universitaire en santé mentale de Montréal</a:t>
            </a:r>
            <a:endParaRPr lang="fr-CA" sz="2800" b="1" dirty="0">
              <a:solidFill>
                <a:srgbClr val="600000"/>
              </a:solidFill>
            </a:endParaRPr>
          </a:p>
        </p:txBody>
      </p:sp>
      <p:pic>
        <p:nvPicPr>
          <p:cNvPr id="1036" name="Picture 12" descr="L'Hôpital Louis-H. Lafontaine devient l'Institut de santé mentale de  l'Université de Montréal | Radio-Canada">
            <a:extLst>
              <a:ext uri="{FF2B5EF4-FFF2-40B4-BE49-F238E27FC236}">
                <a16:creationId xmlns:a16="http://schemas.microsoft.com/office/drawing/2014/main" id="{A96613CA-C925-98A4-6D42-005218ADB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520" y="845589"/>
            <a:ext cx="5394925" cy="365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38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D542D11-AA76-A5E7-5E0D-E31E7BC39B6F}"/>
              </a:ext>
            </a:extLst>
          </p:cNvPr>
          <p:cNvSpPr>
            <a:spLocks noGrp="1"/>
          </p:cNvSpPr>
          <p:nvPr>
            <p:ph type="title"/>
          </p:nvPr>
        </p:nvSpPr>
        <p:spPr>
          <a:xfrm>
            <a:off x="1387641" y="2773680"/>
            <a:ext cx="9416715" cy="655320"/>
          </a:xfrm>
        </p:spPr>
        <p:txBody>
          <a:bodyPr>
            <a:noAutofit/>
          </a:bodyPr>
          <a:lstStyle/>
          <a:p>
            <a:pPr algn="ctr"/>
            <a:r>
              <a:rPr lang="fr-CA" sz="5000" b="1" dirty="0">
                <a:solidFill>
                  <a:srgbClr val="600000"/>
                </a:solidFill>
              </a:rPr>
              <a:t>Notre posture clinique face aux membres de l’entourage :</a:t>
            </a:r>
            <a:br>
              <a:rPr lang="fr-CA" sz="5000" b="1" dirty="0">
                <a:solidFill>
                  <a:srgbClr val="600000"/>
                </a:solidFill>
              </a:rPr>
            </a:br>
            <a:br>
              <a:rPr lang="fr-CA" sz="5000" b="1" dirty="0">
                <a:solidFill>
                  <a:srgbClr val="600000"/>
                </a:solidFill>
              </a:rPr>
            </a:br>
            <a:r>
              <a:rPr lang="fr-CA" b="1" dirty="0">
                <a:solidFill>
                  <a:srgbClr val="600000"/>
                </a:solidFill>
              </a:rPr>
              <a:t>Les prémisses…</a:t>
            </a:r>
          </a:p>
        </p:txBody>
      </p:sp>
      <p:pic>
        <p:nvPicPr>
          <p:cNvPr id="6" name="Image 5">
            <a:extLst>
              <a:ext uri="{FF2B5EF4-FFF2-40B4-BE49-F238E27FC236}">
                <a16:creationId xmlns:a16="http://schemas.microsoft.com/office/drawing/2014/main" id="{F5C04931-A323-9F60-BBDD-A5D20EFDE4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5557448"/>
            <a:ext cx="12192000" cy="1578664"/>
          </a:xfrm>
          <a:prstGeom prst="rect">
            <a:avLst/>
          </a:prstGeom>
        </p:spPr>
      </p:pic>
    </p:spTree>
    <p:extLst>
      <p:ext uri="{BB962C8B-B14F-4D97-AF65-F5344CB8AC3E}">
        <p14:creationId xmlns:p14="http://schemas.microsoft.com/office/powerpoint/2010/main" val="131419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82FBC5-1379-C7F4-072D-BA99B78F6D96}"/>
              </a:ext>
            </a:extLst>
          </p:cNvPr>
          <p:cNvSpPr>
            <a:spLocks noGrp="1"/>
          </p:cNvSpPr>
          <p:nvPr>
            <p:ph type="dt" sz="half" idx="2"/>
          </p:nvPr>
        </p:nvSpPr>
        <p:spPr/>
        <p:txBody>
          <a:bodyPr/>
          <a:lstStyle/>
          <a:p>
            <a:pPr rtl="0"/>
            <a:r>
              <a:rPr lang="fr-FR" noProof="0"/>
              <a:t>20 février 2026</a:t>
            </a:r>
            <a:endParaRPr lang="fr-CA" noProof="0"/>
          </a:p>
        </p:txBody>
      </p:sp>
      <p:sp>
        <p:nvSpPr>
          <p:cNvPr id="4" name="Titre 3">
            <a:extLst>
              <a:ext uri="{FF2B5EF4-FFF2-40B4-BE49-F238E27FC236}">
                <a16:creationId xmlns:a16="http://schemas.microsoft.com/office/drawing/2014/main" id="{A22FD797-461A-BD88-10C3-22836D95A324}"/>
              </a:ext>
            </a:extLst>
          </p:cNvPr>
          <p:cNvSpPr>
            <a:spLocks noGrp="1"/>
          </p:cNvSpPr>
          <p:nvPr>
            <p:ph type="title"/>
          </p:nvPr>
        </p:nvSpPr>
        <p:spPr/>
        <p:txBody>
          <a:bodyPr>
            <a:normAutofit/>
          </a:bodyPr>
          <a:lstStyle/>
          <a:p>
            <a:r>
              <a:rPr lang="fr-CA" sz="4000" b="1" dirty="0"/>
              <a:t>Les prémisses…</a:t>
            </a:r>
          </a:p>
        </p:txBody>
      </p:sp>
      <p:sp>
        <p:nvSpPr>
          <p:cNvPr id="9" name="Espace réservé du contenu 2">
            <a:extLst>
              <a:ext uri="{FF2B5EF4-FFF2-40B4-BE49-F238E27FC236}">
                <a16:creationId xmlns:a16="http://schemas.microsoft.com/office/drawing/2014/main" id="{15F96C04-98AF-6E05-D222-C62D62D4F434}"/>
              </a:ext>
            </a:extLst>
          </p:cNvPr>
          <p:cNvSpPr txBox="1">
            <a:spLocks/>
          </p:cNvSpPr>
          <p:nvPr/>
        </p:nvSpPr>
        <p:spPr>
          <a:xfrm>
            <a:off x="2568576" y="1717670"/>
            <a:ext cx="8626094" cy="1305036"/>
          </a:xfrm>
          <a:prstGeom prst="rect">
            <a:avLst/>
          </a:prstGeom>
          <a:noFill/>
          <a:effectLst>
            <a:softEdge rad="63500"/>
          </a:effectLst>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400" dirty="0"/>
              <a:t>On souhaite l’implication des membres de l’entourage… mais on observe qu’ils sont épuisés. </a:t>
            </a:r>
          </a:p>
        </p:txBody>
      </p:sp>
      <p:pic>
        <p:nvPicPr>
          <p:cNvPr id="10" name="Picture 2" descr="Spirale Art vectoriel, icônes et graphiques à télécharger gratuitement">
            <a:extLst>
              <a:ext uri="{FF2B5EF4-FFF2-40B4-BE49-F238E27FC236}">
                <a16:creationId xmlns:a16="http://schemas.microsoft.com/office/drawing/2014/main" id="{42ED23BA-9248-41BE-892E-F8D12DDCC9E4}"/>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85B5B529-47A7-46DB-BC3A-90EB98A1AF30}"/>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9709" b="90291" l="3571" r="90179">
                        <a14:foregroundMark x1="30357" y1="41748" x2="29464" y2="10680"/>
                        <a14:foregroundMark x1="33412" y1="63107" x2="34821" y2="66019"/>
                        <a14:foregroundMark x1="32472" y1="61165" x2="33412" y2="63107"/>
                        <a14:foregroundMark x1="31324" y1="58794" x2="32472" y2="61165"/>
                        <a14:foregroundMark x1="28242" y1="52427" x2="28424" y2="52804"/>
                        <a14:foregroundMark x1="27772" y1="51456" x2="28242" y2="52427"/>
                        <a14:foregroundMark x1="27302" y1="50485" x2="27772" y2="51456"/>
                        <a14:foregroundMark x1="25893" y1="47573" x2="27302" y2="50485"/>
                        <a14:foregroundMark x1="47730" y1="71770" x2="52109" y2="72450"/>
                        <a14:foregroundMark x1="47093" y1="71671" x2="47245" y2="71695"/>
                        <a14:foregroundMark x1="40987" y1="70722" x2="41122" y2="70743"/>
                        <a14:foregroundMark x1="35714" y1="69903" x2="39201" y2="70445"/>
                        <a14:foregroundMark x1="38393" y1="92233" x2="38393" y2="92233"/>
                        <a14:foregroundMark x1="4464" y1="64078" x2="4464" y2="64078"/>
                        <a14:foregroundMark x1="90179" y1="75728" x2="90179" y2="75728"/>
                        <a14:backgroundMark x1="25893" y1="56311" x2="25893" y2="56311"/>
                        <a14:backgroundMark x1="30357" y1="55340" x2="30357" y2="55340"/>
                        <a14:backgroundMark x1="28571" y1="52427" x2="28571" y2="52427"/>
                        <a14:backgroundMark x1="27679" y1="51456" x2="27679" y2="51456"/>
                        <a14:backgroundMark x1="33929" y1="61165" x2="33929" y2="61165"/>
                        <a14:backgroundMark x1="31250" y1="61165" x2="31250" y2="61165"/>
                        <a14:backgroundMark x1="34821" y1="63107" x2="34821" y2="63107"/>
                        <a14:backgroundMark x1="33036" y1="63107" x2="33036" y2="63107"/>
                        <a14:backgroundMark x1="29464" y1="57282" x2="29464" y2="57282"/>
                        <a14:backgroundMark x1="33036" y1="57282" x2="33036" y2="57282"/>
                        <a14:backgroundMark x1="30357" y1="54369" x2="30357" y2="54369"/>
                        <a14:backgroundMark x1="26786" y1="50485" x2="26786" y2="50485"/>
                        <a14:backgroundMark x1="27679" y1="55340" x2="31250" y2="57282"/>
                        <a14:backgroundMark x1="27679" y1="54369" x2="34821" y2="51456"/>
                        <a14:backgroundMark x1="58929" y1="62136" x2="68750" y2="64078"/>
                        <a14:backgroundMark x1="41071" y1="80583" x2="42857" y2="65049"/>
                        <a14:backgroundMark x1="41964" y1="72816" x2="46429" y2="68932"/>
                        <a14:backgroundMark x1="43750" y1="72816" x2="48214" y2="68932"/>
                        <a14:backgroundMark x1="40179" y1="73786" x2="40179" y2="67961"/>
                        <a14:backgroundMark x1="46429" y1="73786" x2="47321" y2="72816"/>
                        <a14:backgroundMark x1="48214" y1="70874" x2="48214" y2="70874"/>
                        <a14:backgroundMark x1="49107" y1="70874" x2="49107" y2="70874"/>
                        <a14:backgroundMark x1="38393" y1="70874" x2="38393" y2="70874"/>
                        <a14:backgroundMark x1="38393" y1="68932" x2="38393" y2="68932"/>
                      </a14:backgroundRemoval>
                    </a14:imgEffect>
                  </a14:imgLayer>
                </a14:imgProps>
              </a:ext>
            </a:extLst>
          </a:blip>
          <a:stretch>
            <a:fillRect/>
          </a:stretch>
        </p:blipFill>
        <p:spPr>
          <a:xfrm>
            <a:off x="1351721" y="1868280"/>
            <a:ext cx="617090" cy="567502"/>
          </a:xfrm>
          <a:prstGeom prst="rect">
            <a:avLst/>
          </a:prstGeom>
        </p:spPr>
      </p:pic>
      <p:pic>
        <p:nvPicPr>
          <p:cNvPr id="12" name="Picture 2" descr="Spirale Art vectoriel, icônes et graphiques à télécharger gratuitement">
            <a:extLst>
              <a:ext uri="{FF2B5EF4-FFF2-40B4-BE49-F238E27FC236}">
                <a16:creationId xmlns:a16="http://schemas.microsoft.com/office/drawing/2014/main" id="{EF7B99EF-A3F5-46A0-9419-F2EDCC88AE30}"/>
              </a:ext>
            </a:extLst>
          </p:cNvPr>
          <p:cNvPicPr>
            <a:picLocks noChangeAspect="1" noChangeArrowheads="1"/>
          </p:cNvPicPr>
          <p:nvPr/>
        </p:nvPicPr>
        <p:blipFill rotWithShape="1">
          <a:blip r:embed="rId3">
            <a:duotone>
              <a:prstClr val="black"/>
              <a:srgbClr val="AC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0585524" y="5290246"/>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7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82FBC5-1379-C7F4-072D-BA99B78F6D96}"/>
              </a:ext>
            </a:extLst>
          </p:cNvPr>
          <p:cNvSpPr>
            <a:spLocks noGrp="1"/>
          </p:cNvSpPr>
          <p:nvPr>
            <p:ph type="dt" sz="half" idx="2"/>
          </p:nvPr>
        </p:nvSpPr>
        <p:spPr/>
        <p:txBody>
          <a:bodyPr/>
          <a:lstStyle/>
          <a:p>
            <a:pPr rtl="0"/>
            <a:r>
              <a:rPr lang="fr-FR" noProof="0"/>
              <a:t>20 février 2026</a:t>
            </a:r>
            <a:endParaRPr lang="fr-CA" noProof="0"/>
          </a:p>
        </p:txBody>
      </p:sp>
      <p:sp>
        <p:nvSpPr>
          <p:cNvPr id="4" name="Titre 3">
            <a:extLst>
              <a:ext uri="{FF2B5EF4-FFF2-40B4-BE49-F238E27FC236}">
                <a16:creationId xmlns:a16="http://schemas.microsoft.com/office/drawing/2014/main" id="{A22FD797-461A-BD88-10C3-22836D95A324}"/>
              </a:ext>
            </a:extLst>
          </p:cNvPr>
          <p:cNvSpPr>
            <a:spLocks noGrp="1"/>
          </p:cNvSpPr>
          <p:nvPr>
            <p:ph type="title"/>
          </p:nvPr>
        </p:nvSpPr>
        <p:spPr/>
        <p:txBody>
          <a:bodyPr>
            <a:normAutofit/>
          </a:bodyPr>
          <a:lstStyle/>
          <a:p>
            <a:r>
              <a:rPr lang="fr-CA" sz="4000" b="1" dirty="0"/>
              <a:t>Les prémisses…</a:t>
            </a:r>
          </a:p>
        </p:txBody>
      </p:sp>
      <p:sp>
        <p:nvSpPr>
          <p:cNvPr id="15" name="Espace réservé du contenu 2">
            <a:extLst>
              <a:ext uri="{FF2B5EF4-FFF2-40B4-BE49-F238E27FC236}">
                <a16:creationId xmlns:a16="http://schemas.microsoft.com/office/drawing/2014/main" id="{FFA71021-EA28-453D-9716-E4CBF2F4A1EF}"/>
              </a:ext>
            </a:extLst>
          </p:cNvPr>
          <p:cNvSpPr txBox="1">
            <a:spLocks/>
          </p:cNvSpPr>
          <p:nvPr/>
        </p:nvSpPr>
        <p:spPr>
          <a:xfrm>
            <a:off x="2568576" y="1717670"/>
            <a:ext cx="8626094" cy="1305036"/>
          </a:xfrm>
          <a:prstGeom prst="rect">
            <a:avLst/>
          </a:prstGeom>
          <a:noFill/>
          <a:effectLst>
            <a:softEdge rad="63500"/>
          </a:effectLst>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400" dirty="0"/>
              <a:t>On souhaite l’implication des membres de l’entourage… mais on observe qu’ils sont épuisés. </a:t>
            </a:r>
          </a:p>
        </p:txBody>
      </p:sp>
      <p:sp>
        <p:nvSpPr>
          <p:cNvPr id="16" name="Espace réservé du contenu 2">
            <a:extLst>
              <a:ext uri="{FF2B5EF4-FFF2-40B4-BE49-F238E27FC236}">
                <a16:creationId xmlns:a16="http://schemas.microsoft.com/office/drawing/2014/main" id="{B8B4890A-49D5-404B-8EB9-0E746ECD1C81}"/>
              </a:ext>
            </a:extLst>
          </p:cNvPr>
          <p:cNvSpPr txBox="1">
            <a:spLocks/>
          </p:cNvSpPr>
          <p:nvPr/>
        </p:nvSpPr>
        <p:spPr>
          <a:xfrm>
            <a:off x="2556542" y="3083900"/>
            <a:ext cx="8397818" cy="1767921"/>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400" dirty="0"/>
              <a:t>L’information et l’éducation sur les troubles concomitants ne suffisent pas à agir sur l’épuisement et les enjeux liés à la relation aidant-aidé. </a:t>
            </a:r>
          </a:p>
        </p:txBody>
      </p:sp>
      <p:pic>
        <p:nvPicPr>
          <p:cNvPr id="9" name="Picture 2" descr="Spirale Art vectoriel, icônes et graphiques à télécharger gratuitement">
            <a:extLst>
              <a:ext uri="{FF2B5EF4-FFF2-40B4-BE49-F238E27FC236}">
                <a16:creationId xmlns:a16="http://schemas.microsoft.com/office/drawing/2014/main" id="{030B6631-A7CC-4466-A40E-79C6E01C5CB8}"/>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10C22783-FFBD-4917-B890-2CCA41176F7B}"/>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9709" b="90291" l="3571" r="90179">
                        <a14:foregroundMark x1="30357" y1="41748" x2="29464" y2="10680"/>
                        <a14:foregroundMark x1="33412" y1="63107" x2="34821" y2="66019"/>
                        <a14:foregroundMark x1="32472" y1="61165" x2="33412" y2="63107"/>
                        <a14:foregroundMark x1="31324" y1="58794" x2="32472" y2="61165"/>
                        <a14:foregroundMark x1="28242" y1="52427" x2="28424" y2="52804"/>
                        <a14:foregroundMark x1="27772" y1="51456" x2="28242" y2="52427"/>
                        <a14:foregroundMark x1="27302" y1="50485" x2="27772" y2="51456"/>
                        <a14:foregroundMark x1="25893" y1="47573" x2="27302" y2="50485"/>
                        <a14:foregroundMark x1="47730" y1="71770" x2="52109" y2="72450"/>
                        <a14:foregroundMark x1="47093" y1="71671" x2="47245" y2="71695"/>
                        <a14:foregroundMark x1="40987" y1="70722" x2="41122" y2="70743"/>
                        <a14:foregroundMark x1="35714" y1="69903" x2="39201" y2="70445"/>
                        <a14:foregroundMark x1="38393" y1="92233" x2="38393" y2="92233"/>
                        <a14:foregroundMark x1="4464" y1="64078" x2="4464" y2="64078"/>
                        <a14:foregroundMark x1="90179" y1="75728" x2="90179" y2="75728"/>
                        <a14:backgroundMark x1="25893" y1="56311" x2="25893" y2="56311"/>
                        <a14:backgroundMark x1="30357" y1="55340" x2="30357" y2="55340"/>
                        <a14:backgroundMark x1="28571" y1="52427" x2="28571" y2="52427"/>
                        <a14:backgroundMark x1="27679" y1="51456" x2="27679" y2="51456"/>
                        <a14:backgroundMark x1="33929" y1="61165" x2="33929" y2="61165"/>
                        <a14:backgroundMark x1="31250" y1="61165" x2="31250" y2="61165"/>
                        <a14:backgroundMark x1="34821" y1="63107" x2="34821" y2="63107"/>
                        <a14:backgroundMark x1="33036" y1="63107" x2="33036" y2="63107"/>
                        <a14:backgroundMark x1="29464" y1="57282" x2="29464" y2="57282"/>
                        <a14:backgroundMark x1="33036" y1="57282" x2="33036" y2="57282"/>
                        <a14:backgroundMark x1="30357" y1="54369" x2="30357" y2="54369"/>
                        <a14:backgroundMark x1="26786" y1="50485" x2="26786" y2="50485"/>
                        <a14:backgroundMark x1="27679" y1="55340" x2="31250" y2="57282"/>
                        <a14:backgroundMark x1="27679" y1="54369" x2="34821" y2="51456"/>
                        <a14:backgroundMark x1="58929" y1="62136" x2="68750" y2="64078"/>
                        <a14:backgroundMark x1="41071" y1="80583" x2="42857" y2="65049"/>
                        <a14:backgroundMark x1="41964" y1="72816" x2="46429" y2="68932"/>
                        <a14:backgroundMark x1="43750" y1="72816" x2="48214" y2="68932"/>
                        <a14:backgroundMark x1="40179" y1="73786" x2="40179" y2="67961"/>
                        <a14:backgroundMark x1="46429" y1="73786" x2="47321" y2="72816"/>
                        <a14:backgroundMark x1="48214" y1="70874" x2="48214" y2="70874"/>
                        <a14:backgroundMark x1="49107" y1="70874" x2="49107" y2="70874"/>
                        <a14:backgroundMark x1="38393" y1="70874" x2="38393" y2="70874"/>
                        <a14:backgroundMark x1="38393" y1="68932" x2="38393" y2="68932"/>
                      </a14:backgroundRemoval>
                    </a14:imgEffect>
                  </a14:imgLayer>
                </a14:imgProps>
              </a:ext>
            </a:extLst>
          </a:blip>
          <a:stretch>
            <a:fillRect/>
          </a:stretch>
        </p:blipFill>
        <p:spPr>
          <a:xfrm>
            <a:off x="1351721" y="1868280"/>
            <a:ext cx="617090" cy="567502"/>
          </a:xfrm>
          <a:prstGeom prst="rect">
            <a:avLst/>
          </a:prstGeom>
        </p:spPr>
      </p:pic>
      <p:pic>
        <p:nvPicPr>
          <p:cNvPr id="13" name="Image 12">
            <a:extLst>
              <a:ext uri="{FF2B5EF4-FFF2-40B4-BE49-F238E27FC236}">
                <a16:creationId xmlns:a16="http://schemas.microsoft.com/office/drawing/2014/main" id="{1F44CDB2-1EDB-43A0-9327-F46CB768533A}"/>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9709" b="90291" l="3571" r="90179">
                        <a14:foregroundMark x1="30357" y1="41748" x2="29464" y2="10680"/>
                        <a14:foregroundMark x1="33412" y1="63107" x2="34821" y2="66019"/>
                        <a14:foregroundMark x1="32472" y1="61165" x2="33412" y2="63107"/>
                        <a14:foregroundMark x1="31324" y1="58794" x2="32472" y2="61165"/>
                        <a14:foregroundMark x1="28242" y1="52427" x2="28424" y2="52804"/>
                        <a14:foregroundMark x1="27772" y1="51456" x2="28242" y2="52427"/>
                        <a14:foregroundMark x1="27302" y1="50485" x2="27772" y2="51456"/>
                        <a14:foregroundMark x1="25893" y1="47573" x2="27302" y2="50485"/>
                        <a14:foregroundMark x1="47730" y1="71770" x2="52109" y2="72450"/>
                        <a14:foregroundMark x1="47093" y1="71671" x2="47245" y2="71695"/>
                        <a14:foregroundMark x1="40987" y1="70722" x2="41122" y2="70743"/>
                        <a14:foregroundMark x1="35714" y1="69903" x2="39201" y2="70445"/>
                        <a14:foregroundMark x1="38393" y1="92233" x2="38393" y2="92233"/>
                        <a14:foregroundMark x1="4464" y1="64078" x2="4464" y2="64078"/>
                        <a14:foregroundMark x1="90179" y1="75728" x2="90179" y2="75728"/>
                        <a14:backgroundMark x1="25893" y1="56311" x2="25893" y2="56311"/>
                        <a14:backgroundMark x1="30357" y1="55340" x2="30357" y2="55340"/>
                        <a14:backgroundMark x1="28571" y1="52427" x2="28571" y2="52427"/>
                        <a14:backgroundMark x1="27679" y1="51456" x2="27679" y2="51456"/>
                        <a14:backgroundMark x1="33929" y1="61165" x2="33929" y2="61165"/>
                        <a14:backgroundMark x1="31250" y1="61165" x2="31250" y2="61165"/>
                        <a14:backgroundMark x1="34821" y1="63107" x2="34821" y2="63107"/>
                        <a14:backgroundMark x1="33036" y1="63107" x2="33036" y2="63107"/>
                        <a14:backgroundMark x1="29464" y1="57282" x2="29464" y2="57282"/>
                        <a14:backgroundMark x1="33036" y1="57282" x2="33036" y2="57282"/>
                        <a14:backgroundMark x1="30357" y1="54369" x2="30357" y2="54369"/>
                        <a14:backgroundMark x1="26786" y1="50485" x2="26786" y2="50485"/>
                        <a14:backgroundMark x1="27679" y1="55340" x2="31250" y2="57282"/>
                        <a14:backgroundMark x1="27679" y1="54369" x2="34821" y2="51456"/>
                        <a14:backgroundMark x1="58929" y1="62136" x2="68750" y2="64078"/>
                        <a14:backgroundMark x1="41071" y1="80583" x2="42857" y2="65049"/>
                        <a14:backgroundMark x1="41964" y1="72816" x2="46429" y2="68932"/>
                        <a14:backgroundMark x1="43750" y1="72816" x2="48214" y2="68932"/>
                        <a14:backgroundMark x1="40179" y1="73786" x2="40179" y2="67961"/>
                        <a14:backgroundMark x1="46429" y1="73786" x2="47321" y2="72816"/>
                        <a14:backgroundMark x1="48214" y1="70874" x2="48214" y2="70874"/>
                        <a14:backgroundMark x1="49107" y1="70874" x2="49107" y2="70874"/>
                        <a14:backgroundMark x1="38393" y1="70874" x2="38393" y2="70874"/>
                        <a14:backgroundMark x1="38393" y1="68932" x2="38393" y2="68932"/>
                      </a14:backgroundRemoval>
                    </a14:imgEffect>
                  </a14:imgLayer>
                </a14:imgProps>
              </a:ext>
            </a:extLst>
          </a:blip>
          <a:stretch>
            <a:fillRect/>
          </a:stretch>
        </p:blipFill>
        <p:spPr>
          <a:xfrm rot="2552678">
            <a:off x="1351721" y="3217830"/>
            <a:ext cx="617090" cy="567502"/>
          </a:xfrm>
          <a:prstGeom prst="rect">
            <a:avLst/>
          </a:prstGeom>
        </p:spPr>
      </p:pic>
      <p:pic>
        <p:nvPicPr>
          <p:cNvPr id="17" name="Picture 2" descr="Spirale Art vectoriel, icônes et graphiques à télécharger gratuitement">
            <a:extLst>
              <a:ext uri="{FF2B5EF4-FFF2-40B4-BE49-F238E27FC236}">
                <a16:creationId xmlns:a16="http://schemas.microsoft.com/office/drawing/2014/main" id="{2856C401-9D96-457A-8BC1-B6572DD8C2E9}"/>
              </a:ext>
            </a:extLst>
          </p:cNvPr>
          <p:cNvPicPr>
            <a:picLocks noChangeAspect="1" noChangeArrowheads="1"/>
          </p:cNvPicPr>
          <p:nvPr/>
        </p:nvPicPr>
        <p:blipFill rotWithShape="1">
          <a:blip r:embed="rId3">
            <a:duotone>
              <a:prstClr val="black"/>
              <a:srgbClr val="AC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0585524" y="5290246"/>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19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82FBC5-1379-C7F4-072D-BA99B78F6D96}"/>
              </a:ext>
            </a:extLst>
          </p:cNvPr>
          <p:cNvSpPr>
            <a:spLocks noGrp="1"/>
          </p:cNvSpPr>
          <p:nvPr>
            <p:ph type="dt" sz="half" idx="2"/>
          </p:nvPr>
        </p:nvSpPr>
        <p:spPr/>
        <p:txBody>
          <a:bodyPr/>
          <a:lstStyle/>
          <a:p>
            <a:pPr rtl="0"/>
            <a:r>
              <a:rPr lang="fr-FR" noProof="0"/>
              <a:t>20 février 2026</a:t>
            </a:r>
            <a:endParaRPr lang="fr-CA" noProof="0"/>
          </a:p>
        </p:txBody>
      </p:sp>
      <p:sp>
        <p:nvSpPr>
          <p:cNvPr id="3" name="Espace réservé du contenu 2">
            <a:extLst>
              <a:ext uri="{FF2B5EF4-FFF2-40B4-BE49-F238E27FC236}">
                <a16:creationId xmlns:a16="http://schemas.microsoft.com/office/drawing/2014/main" id="{8644221B-66AB-6807-DA9D-BEB202BC6903}"/>
              </a:ext>
            </a:extLst>
          </p:cNvPr>
          <p:cNvSpPr>
            <a:spLocks noGrp="1"/>
          </p:cNvSpPr>
          <p:nvPr>
            <p:ph sz="quarter" idx="11"/>
          </p:nvPr>
        </p:nvSpPr>
        <p:spPr>
          <a:xfrm>
            <a:off x="2517431" y="4891466"/>
            <a:ext cx="8476041" cy="1566292"/>
          </a:xfrm>
          <a:noFill/>
          <a:effectLst>
            <a:softEdge rad="63500"/>
          </a:effectLst>
        </p:spPr>
        <p:txBody>
          <a:bodyPr>
            <a:noAutofit/>
          </a:bodyPr>
          <a:lstStyle/>
          <a:p>
            <a:pPr marL="0" indent="0">
              <a:buNone/>
            </a:pPr>
            <a:r>
              <a:rPr lang="fr-CA" sz="2400" dirty="0"/>
              <a:t>Les intervenants pivots des usagers se retrouvent souvent « pris » avec les enjeux liés aux proches aidants.</a:t>
            </a:r>
          </a:p>
        </p:txBody>
      </p:sp>
      <p:sp>
        <p:nvSpPr>
          <p:cNvPr id="4" name="Titre 3">
            <a:extLst>
              <a:ext uri="{FF2B5EF4-FFF2-40B4-BE49-F238E27FC236}">
                <a16:creationId xmlns:a16="http://schemas.microsoft.com/office/drawing/2014/main" id="{A22FD797-461A-BD88-10C3-22836D95A324}"/>
              </a:ext>
            </a:extLst>
          </p:cNvPr>
          <p:cNvSpPr>
            <a:spLocks noGrp="1"/>
          </p:cNvSpPr>
          <p:nvPr>
            <p:ph type="title"/>
          </p:nvPr>
        </p:nvSpPr>
        <p:spPr/>
        <p:txBody>
          <a:bodyPr>
            <a:normAutofit/>
          </a:bodyPr>
          <a:lstStyle/>
          <a:p>
            <a:r>
              <a:rPr lang="fr-CA" sz="4000" b="1" dirty="0"/>
              <a:t>Les prémisses…</a:t>
            </a:r>
          </a:p>
        </p:txBody>
      </p:sp>
      <p:sp>
        <p:nvSpPr>
          <p:cNvPr id="10" name="Espace réservé du contenu 2">
            <a:extLst>
              <a:ext uri="{FF2B5EF4-FFF2-40B4-BE49-F238E27FC236}">
                <a16:creationId xmlns:a16="http://schemas.microsoft.com/office/drawing/2014/main" id="{C5ACFC35-9912-3AED-5454-8FB4A89F0DB2}"/>
              </a:ext>
            </a:extLst>
          </p:cNvPr>
          <p:cNvSpPr txBox="1">
            <a:spLocks/>
          </p:cNvSpPr>
          <p:nvPr/>
        </p:nvSpPr>
        <p:spPr>
          <a:xfrm>
            <a:off x="2556542" y="3083900"/>
            <a:ext cx="8397818" cy="1767921"/>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400" dirty="0"/>
              <a:t>L’information et l’éducation sur les troubles concomitants ne suffisent pas à agir sur l’épuisement et les enjeux liés à la relation aidant-aidé. </a:t>
            </a:r>
          </a:p>
        </p:txBody>
      </p:sp>
      <p:pic>
        <p:nvPicPr>
          <p:cNvPr id="5" name="Picture 2" descr="Spirale Art vectoriel, icônes et graphiques à télécharger gratuitement">
            <a:extLst>
              <a:ext uri="{FF2B5EF4-FFF2-40B4-BE49-F238E27FC236}">
                <a16:creationId xmlns:a16="http://schemas.microsoft.com/office/drawing/2014/main" id="{0B39267E-0F7C-695F-65E4-720DDBD6F4CE}"/>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4FD237F9-229E-474C-A7F4-F89D2263AB00}"/>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9709" b="90291" l="3571" r="90179">
                        <a14:foregroundMark x1="30357" y1="41748" x2="29464" y2="10680"/>
                        <a14:foregroundMark x1="33412" y1="63107" x2="34821" y2="66019"/>
                        <a14:foregroundMark x1="32472" y1="61165" x2="33412" y2="63107"/>
                        <a14:foregroundMark x1="31324" y1="58794" x2="32472" y2="61165"/>
                        <a14:foregroundMark x1="28242" y1="52427" x2="28424" y2="52804"/>
                        <a14:foregroundMark x1="27772" y1="51456" x2="28242" y2="52427"/>
                        <a14:foregroundMark x1="27302" y1="50485" x2="27772" y2="51456"/>
                        <a14:foregroundMark x1="25893" y1="47573" x2="27302" y2="50485"/>
                        <a14:foregroundMark x1="47730" y1="71770" x2="52109" y2="72450"/>
                        <a14:foregroundMark x1="47093" y1="71671" x2="47245" y2="71695"/>
                        <a14:foregroundMark x1="40987" y1="70722" x2="41122" y2="70743"/>
                        <a14:foregroundMark x1="35714" y1="69903" x2="39201" y2="70445"/>
                        <a14:foregroundMark x1="38393" y1="92233" x2="38393" y2="92233"/>
                        <a14:foregroundMark x1="4464" y1="64078" x2="4464" y2="64078"/>
                        <a14:foregroundMark x1="90179" y1="75728" x2="90179" y2="75728"/>
                        <a14:backgroundMark x1="25893" y1="56311" x2="25893" y2="56311"/>
                        <a14:backgroundMark x1="30357" y1="55340" x2="30357" y2="55340"/>
                        <a14:backgroundMark x1="28571" y1="52427" x2="28571" y2="52427"/>
                        <a14:backgroundMark x1="27679" y1="51456" x2="27679" y2="51456"/>
                        <a14:backgroundMark x1="33929" y1="61165" x2="33929" y2="61165"/>
                        <a14:backgroundMark x1="31250" y1="61165" x2="31250" y2="61165"/>
                        <a14:backgroundMark x1="34821" y1="63107" x2="34821" y2="63107"/>
                        <a14:backgroundMark x1="33036" y1="63107" x2="33036" y2="63107"/>
                        <a14:backgroundMark x1="29464" y1="57282" x2="29464" y2="57282"/>
                        <a14:backgroundMark x1="33036" y1="57282" x2="33036" y2="57282"/>
                        <a14:backgroundMark x1="30357" y1="54369" x2="30357" y2="54369"/>
                        <a14:backgroundMark x1="26786" y1="50485" x2="26786" y2="50485"/>
                        <a14:backgroundMark x1="27679" y1="55340" x2="31250" y2="57282"/>
                        <a14:backgroundMark x1="27679" y1="54369" x2="34821" y2="51456"/>
                        <a14:backgroundMark x1="58929" y1="62136" x2="68750" y2="64078"/>
                        <a14:backgroundMark x1="41071" y1="80583" x2="42857" y2="65049"/>
                        <a14:backgroundMark x1="41964" y1="72816" x2="46429" y2="68932"/>
                        <a14:backgroundMark x1="43750" y1="72816" x2="48214" y2="68932"/>
                        <a14:backgroundMark x1="40179" y1="73786" x2="40179" y2="67961"/>
                        <a14:backgroundMark x1="46429" y1="73786" x2="47321" y2="72816"/>
                        <a14:backgroundMark x1="48214" y1="70874" x2="48214" y2="70874"/>
                        <a14:backgroundMark x1="49107" y1="70874" x2="49107" y2="70874"/>
                        <a14:backgroundMark x1="38393" y1="70874" x2="38393" y2="70874"/>
                        <a14:backgroundMark x1="38393" y1="68932" x2="38393" y2="68932"/>
                      </a14:backgroundRemoval>
                    </a14:imgEffect>
                  </a14:imgLayer>
                </a14:imgProps>
              </a:ext>
            </a:extLst>
          </a:blip>
          <a:stretch>
            <a:fillRect/>
          </a:stretch>
        </p:blipFill>
        <p:spPr>
          <a:xfrm>
            <a:off x="1351721" y="1868280"/>
            <a:ext cx="617090" cy="567502"/>
          </a:xfrm>
          <a:prstGeom prst="rect">
            <a:avLst/>
          </a:prstGeom>
        </p:spPr>
      </p:pic>
      <p:pic>
        <p:nvPicPr>
          <p:cNvPr id="18" name="Image 17">
            <a:extLst>
              <a:ext uri="{FF2B5EF4-FFF2-40B4-BE49-F238E27FC236}">
                <a16:creationId xmlns:a16="http://schemas.microsoft.com/office/drawing/2014/main" id="{EF14318E-A2E8-4650-A3EA-DFBF650C67E0}"/>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9709" b="90291" l="3571" r="90179">
                        <a14:foregroundMark x1="30357" y1="41748" x2="29464" y2="10680"/>
                        <a14:foregroundMark x1="33412" y1="63107" x2="34821" y2="66019"/>
                        <a14:foregroundMark x1="32472" y1="61165" x2="33412" y2="63107"/>
                        <a14:foregroundMark x1="31324" y1="58794" x2="32472" y2="61165"/>
                        <a14:foregroundMark x1="28242" y1="52427" x2="28424" y2="52804"/>
                        <a14:foregroundMark x1="27772" y1="51456" x2="28242" y2="52427"/>
                        <a14:foregroundMark x1="27302" y1="50485" x2="27772" y2="51456"/>
                        <a14:foregroundMark x1="25893" y1="47573" x2="27302" y2="50485"/>
                        <a14:foregroundMark x1="47730" y1="71770" x2="52109" y2="72450"/>
                        <a14:foregroundMark x1="47093" y1="71671" x2="47245" y2="71695"/>
                        <a14:foregroundMark x1="40987" y1="70722" x2="41122" y2="70743"/>
                        <a14:foregroundMark x1="35714" y1="69903" x2="39201" y2="70445"/>
                        <a14:foregroundMark x1="38393" y1="92233" x2="38393" y2="92233"/>
                        <a14:foregroundMark x1="4464" y1="64078" x2="4464" y2="64078"/>
                        <a14:foregroundMark x1="90179" y1="75728" x2="90179" y2="75728"/>
                        <a14:backgroundMark x1="25893" y1="56311" x2="25893" y2="56311"/>
                        <a14:backgroundMark x1="30357" y1="55340" x2="30357" y2="55340"/>
                        <a14:backgroundMark x1="28571" y1="52427" x2="28571" y2="52427"/>
                        <a14:backgroundMark x1="27679" y1="51456" x2="27679" y2="51456"/>
                        <a14:backgroundMark x1="33929" y1="61165" x2="33929" y2="61165"/>
                        <a14:backgroundMark x1="31250" y1="61165" x2="31250" y2="61165"/>
                        <a14:backgroundMark x1="34821" y1="63107" x2="34821" y2="63107"/>
                        <a14:backgroundMark x1="33036" y1="63107" x2="33036" y2="63107"/>
                        <a14:backgroundMark x1="29464" y1="57282" x2="29464" y2="57282"/>
                        <a14:backgroundMark x1="33036" y1="57282" x2="33036" y2="57282"/>
                        <a14:backgroundMark x1="30357" y1="54369" x2="30357" y2="54369"/>
                        <a14:backgroundMark x1="26786" y1="50485" x2="26786" y2="50485"/>
                        <a14:backgroundMark x1="27679" y1="55340" x2="31250" y2="57282"/>
                        <a14:backgroundMark x1="27679" y1="54369" x2="34821" y2="51456"/>
                        <a14:backgroundMark x1="58929" y1="62136" x2="68750" y2="64078"/>
                        <a14:backgroundMark x1="41071" y1="80583" x2="42857" y2="65049"/>
                        <a14:backgroundMark x1="41964" y1="72816" x2="46429" y2="68932"/>
                        <a14:backgroundMark x1="43750" y1="72816" x2="48214" y2="68932"/>
                        <a14:backgroundMark x1="40179" y1="73786" x2="40179" y2="67961"/>
                        <a14:backgroundMark x1="46429" y1="73786" x2="47321" y2="72816"/>
                        <a14:backgroundMark x1="48214" y1="70874" x2="48214" y2="70874"/>
                        <a14:backgroundMark x1="49107" y1="70874" x2="49107" y2="70874"/>
                        <a14:backgroundMark x1="38393" y1="70874" x2="38393" y2="70874"/>
                        <a14:backgroundMark x1="38393" y1="68932" x2="38393" y2="68932"/>
                      </a14:backgroundRemoval>
                    </a14:imgEffect>
                  </a14:imgLayer>
                </a14:imgProps>
              </a:ext>
            </a:extLst>
          </a:blip>
          <a:stretch>
            <a:fillRect/>
          </a:stretch>
        </p:blipFill>
        <p:spPr>
          <a:xfrm rot="2552678">
            <a:off x="1351721" y="3217830"/>
            <a:ext cx="617090" cy="567502"/>
          </a:xfrm>
          <a:prstGeom prst="rect">
            <a:avLst/>
          </a:prstGeom>
        </p:spPr>
      </p:pic>
      <p:pic>
        <p:nvPicPr>
          <p:cNvPr id="19" name="Image 18">
            <a:extLst>
              <a:ext uri="{FF2B5EF4-FFF2-40B4-BE49-F238E27FC236}">
                <a16:creationId xmlns:a16="http://schemas.microsoft.com/office/drawing/2014/main" id="{AC895CF6-0948-4863-8BB8-2FF088BC3850}"/>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9709" b="90291" l="3571" r="90179">
                        <a14:foregroundMark x1="30357" y1="41748" x2="29464" y2="10680"/>
                        <a14:foregroundMark x1="33412" y1="63107" x2="34821" y2="66019"/>
                        <a14:foregroundMark x1="32472" y1="61165" x2="33412" y2="63107"/>
                        <a14:foregroundMark x1="31324" y1="58794" x2="32472" y2="61165"/>
                        <a14:foregroundMark x1="28242" y1="52427" x2="28424" y2="52804"/>
                        <a14:foregroundMark x1="27772" y1="51456" x2="28242" y2="52427"/>
                        <a14:foregroundMark x1="27302" y1="50485" x2="27772" y2="51456"/>
                        <a14:foregroundMark x1="25893" y1="47573" x2="27302" y2="50485"/>
                        <a14:foregroundMark x1="47730" y1="71770" x2="52109" y2="72450"/>
                        <a14:foregroundMark x1="47093" y1="71671" x2="47245" y2="71695"/>
                        <a14:foregroundMark x1="40987" y1="70722" x2="41122" y2="70743"/>
                        <a14:foregroundMark x1="35714" y1="69903" x2="39201" y2="70445"/>
                        <a14:foregroundMark x1="38393" y1="92233" x2="38393" y2="92233"/>
                        <a14:foregroundMark x1="4464" y1="64078" x2="4464" y2="64078"/>
                        <a14:foregroundMark x1="90179" y1="75728" x2="90179" y2="75728"/>
                        <a14:backgroundMark x1="25893" y1="56311" x2="25893" y2="56311"/>
                        <a14:backgroundMark x1="30357" y1="55340" x2="30357" y2="55340"/>
                        <a14:backgroundMark x1="28571" y1="52427" x2="28571" y2="52427"/>
                        <a14:backgroundMark x1="27679" y1="51456" x2="27679" y2="51456"/>
                        <a14:backgroundMark x1="33929" y1="61165" x2="33929" y2="61165"/>
                        <a14:backgroundMark x1="31250" y1="61165" x2="31250" y2="61165"/>
                        <a14:backgroundMark x1="34821" y1="63107" x2="34821" y2="63107"/>
                        <a14:backgroundMark x1="33036" y1="63107" x2="33036" y2="63107"/>
                        <a14:backgroundMark x1="29464" y1="57282" x2="29464" y2="57282"/>
                        <a14:backgroundMark x1="33036" y1="57282" x2="33036" y2="57282"/>
                        <a14:backgroundMark x1="30357" y1="54369" x2="30357" y2="54369"/>
                        <a14:backgroundMark x1="26786" y1="50485" x2="26786" y2="50485"/>
                        <a14:backgroundMark x1="27679" y1="55340" x2="31250" y2="57282"/>
                        <a14:backgroundMark x1="27679" y1="54369" x2="34821" y2="51456"/>
                        <a14:backgroundMark x1="58929" y1="62136" x2="68750" y2="64078"/>
                        <a14:backgroundMark x1="41071" y1="80583" x2="42857" y2="65049"/>
                        <a14:backgroundMark x1="41964" y1="72816" x2="46429" y2="68932"/>
                        <a14:backgroundMark x1="43750" y1="72816" x2="48214" y2="68932"/>
                        <a14:backgroundMark x1="40179" y1="73786" x2="40179" y2="67961"/>
                        <a14:backgroundMark x1="46429" y1="73786" x2="47321" y2="72816"/>
                        <a14:backgroundMark x1="48214" y1="70874" x2="48214" y2="70874"/>
                        <a14:backgroundMark x1="49107" y1="70874" x2="49107" y2="70874"/>
                        <a14:backgroundMark x1="38393" y1="70874" x2="38393" y2="70874"/>
                        <a14:backgroundMark x1="38393" y1="68932" x2="38393" y2="68932"/>
                      </a14:backgroundRemoval>
                    </a14:imgEffect>
                  </a14:imgLayer>
                </a14:imgProps>
              </a:ext>
            </a:extLst>
          </a:blip>
          <a:stretch>
            <a:fillRect/>
          </a:stretch>
        </p:blipFill>
        <p:spPr>
          <a:xfrm rot="12897909">
            <a:off x="1327480" y="5020317"/>
            <a:ext cx="617090" cy="567502"/>
          </a:xfrm>
          <a:prstGeom prst="rect">
            <a:avLst/>
          </a:prstGeom>
        </p:spPr>
      </p:pic>
      <p:sp>
        <p:nvSpPr>
          <p:cNvPr id="20" name="Espace réservé du contenu 2">
            <a:extLst>
              <a:ext uri="{FF2B5EF4-FFF2-40B4-BE49-F238E27FC236}">
                <a16:creationId xmlns:a16="http://schemas.microsoft.com/office/drawing/2014/main" id="{39E471A0-8D9C-4DF7-A95D-BDBF03F9E1BF}"/>
              </a:ext>
            </a:extLst>
          </p:cNvPr>
          <p:cNvSpPr txBox="1">
            <a:spLocks/>
          </p:cNvSpPr>
          <p:nvPr/>
        </p:nvSpPr>
        <p:spPr>
          <a:xfrm>
            <a:off x="2568576" y="1717670"/>
            <a:ext cx="8626094" cy="1305036"/>
          </a:xfrm>
          <a:prstGeom prst="rect">
            <a:avLst/>
          </a:prstGeom>
          <a:noFill/>
          <a:effectLst>
            <a:softEdge rad="63500"/>
          </a:effectLst>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400" dirty="0"/>
              <a:t>On souhaite l’implication des membres de l’entourage… mais on observe qu’ils sont épuisés. </a:t>
            </a:r>
          </a:p>
        </p:txBody>
      </p:sp>
      <p:pic>
        <p:nvPicPr>
          <p:cNvPr id="12" name="Picture 2" descr="Spirale Art vectoriel, icônes et graphiques à télécharger gratuitement">
            <a:extLst>
              <a:ext uri="{FF2B5EF4-FFF2-40B4-BE49-F238E27FC236}">
                <a16:creationId xmlns:a16="http://schemas.microsoft.com/office/drawing/2014/main" id="{0E9FA381-5786-43A2-B499-F44F004AC26B}"/>
              </a:ext>
            </a:extLst>
          </p:cNvPr>
          <p:cNvPicPr>
            <a:picLocks noChangeAspect="1" noChangeArrowheads="1"/>
          </p:cNvPicPr>
          <p:nvPr/>
        </p:nvPicPr>
        <p:blipFill rotWithShape="1">
          <a:blip r:embed="rId3">
            <a:duotone>
              <a:prstClr val="black"/>
              <a:srgbClr val="AC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0585524" y="5290246"/>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920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B795A0-CDD9-89D7-362F-58E917ED86A2}"/>
              </a:ext>
            </a:extLst>
          </p:cNvPr>
          <p:cNvSpPr>
            <a:spLocks noGrp="1"/>
          </p:cNvSpPr>
          <p:nvPr>
            <p:ph type="dt" sz="half" idx="2"/>
          </p:nvPr>
        </p:nvSpPr>
        <p:spPr/>
        <p:txBody>
          <a:bodyPr/>
          <a:lstStyle/>
          <a:p>
            <a:pPr rtl="0"/>
            <a:r>
              <a:rPr lang="fr-FR" noProof="0"/>
              <a:t>20 février 2026</a:t>
            </a:r>
            <a:endParaRPr lang="fr-CA" noProof="0"/>
          </a:p>
        </p:txBody>
      </p:sp>
      <p:sp>
        <p:nvSpPr>
          <p:cNvPr id="5" name="Espace réservé du contenu 2">
            <a:extLst>
              <a:ext uri="{FF2B5EF4-FFF2-40B4-BE49-F238E27FC236}">
                <a16:creationId xmlns:a16="http://schemas.microsoft.com/office/drawing/2014/main" id="{00053A65-E588-2E5E-E819-568DDE9EA413}"/>
              </a:ext>
            </a:extLst>
          </p:cNvPr>
          <p:cNvSpPr txBox="1">
            <a:spLocks/>
          </p:cNvSpPr>
          <p:nvPr/>
        </p:nvSpPr>
        <p:spPr>
          <a:xfrm>
            <a:off x="630622" y="1752401"/>
            <a:ext cx="10925502" cy="1205199"/>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400" dirty="0"/>
              <a:t>Alors, comment faire d’un membre de l’entourage un </a:t>
            </a:r>
            <a:r>
              <a:rPr lang="fr-CA" sz="2400" dirty="0">
                <a:solidFill>
                  <a:srgbClr val="BC8600"/>
                </a:solidFill>
              </a:rPr>
              <a:t>partenaire</a:t>
            </a:r>
            <a:r>
              <a:rPr lang="fr-CA" sz="2400" dirty="0"/>
              <a:t> auprès de son proche et de l’équipe traitante lorsqu’il souffre d’épuisement? </a:t>
            </a:r>
          </a:p>
        </p:txBody>
      </p:sp>
      <p:sp>
        <p:nvSpPr>
          <p:cNvPr id="3" name="Titre 3">
            <a:extLst>
              <a:ext uri="{FF2B5EF4-FFF2-40B4-BE49-F238E27FC236}">
                <a16:creationId xmlns:a16="http://schemas.microsoft.com/office/drawing/2014/main" id="{C226F010-4D63-3D59-8B29-BDED69864683}"/>
              </a:ext>
            </a:extLst>
          </p:cNvPr>
          <p:cNvSpPr>
            <a:spLocks noGrp="1"/>
          </p:cNvSpPr>
          <p:nvPr>
            <p:ph type="title"/>
          </p:nvPr>
        </p:nvSpPr>
        <p:spPr>
          <a:xfrm>
            <a:off x="854074" y="122239"/>
            <a:ext cx="10499725" cy="1355724"/>
          </a:xfrm>
        </p:spPr>
        <p:txBody>
          <a:bodyPr>
            <a:normAutofit/>
          </a:bodyPr>
          <a:lstStyle/>
          <a:p>
            <a:r>
              <a:rPr lang="fr-CA" sz="4000" b="1" dirty="0"/>
              <a:t>Les prémisses…</a:t>
            </a:r>
          </a:p>
        </p:txBody>
      </p:sp>
      <p:pic>
        <p:nvPicPr>
          <p:cNvPr id="7" name="Picture 2" descr="Spirale Art vectoriel, icônes et graphiques à télécharger gratuitement">
            <a:extLst>
              <a:ext uri="{FF2B5EF4-FFF2-40B4-BE49-F238E27FC236}">
                <a16:creationId xmlns:a16="http://schemas.microsoft.com/office/drawing/2014/main" id="{753ABB4C-4B12-41E0-8D1D-B847639D705E}"/>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pirale Art vectoriel, icônes et graphiques à télécharger gratuitement">
            <a:extLst>
              <a:ext uri="{FF2B5EF4-FFF2-40B4-BE49-F238E27FC236}">
                <a16:creationId xmlns:a16="http://schemas.microsoft.com/office/drawing/2014/main" id="{3CA6048D-5102-4088-9DCC-C53DF4DC5AFC}"/>
              </a:ext>
            </a:extLst>
          </p:cNvPr>
          <p:cNvPicPr>
            <a:picLocks noChangeAspect="1" noChangeArrowheads="1"/>
          </p:cNvPicPr>
          <p:nvPr/>
        </p:nvPicPr>
        <p:blipFill rotWithShape="1">
          <a:blip r:embed="rId3">
            <a:duotone>
              <a:prstClr val="black"/>
              <a:srgbClr val="AC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0585524" y="5290246"/>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pirale Art vectoriel, icônes et graphiques à télécharger gratuitement">
            <a:extLst>
              <a:ext uri="{FF2B5EF4-FFF2-40B4-BE49-F238E27FC236}">
                <a16:creationId xmlns:a16="http://schemas.microsoft.com/office/drawing/2014/main" id="{42D0D02E-E004-450F-8F16-E59E5BEAFA5A}"/>
              </a:ext>
            </a:extLst>
          </p:cNvPr>
          <p:cNvPicPr>
            <a:picLocks noChangeAspect="1" noChangeArrowheads="1"/>
          </p:cNvPicPr>
          <p:nvPr/>
        </p:nvPicPr>
        <p:blipFill rotWithShape="1">
          <a:blip r:embed="rId3">
            <a:duotone>
              <a:prstClr val="black"/>
              <a:srgbClr val="AC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1589584" y="2769785"/>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006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2B795A0-CDD9-89D7-362F-58E917ED86A2}"/>
              </a:ext>
            </a:extLst>
          </p:cNvPr>
          <p:cNvSpPr>
            <a:spLocks noGrp="1"/>
          </p:cNvSpPr>
          <p:nvPr>
            <p:ph type="dt" sz="half" idx="2"/>
          </p:nvPr>
        </p:nvSpPr>
        <p:spPr/>
        <p:txBody>
          <a:bodyPr/>
          <a:lstStyle/>
          <a:p>
            <a:pPr rtl="0"/>
            <a:r>
              <a:rPr lang="fr-FR" noProof="0"/>
              <a:t>20 février 2026</a:t>
            </a:r>
            <a:endParaRPr lang="fr-CA" noProof="0"/>
          </a:p>
        </p:txBody>
      </p:sp>
      <p:sp>
        <p:nvSpPr>
          <p:cNvPr id="8" name="Espace réservé du contenu 2">
            <a:extLst>
              <a:ext uri="{FF2B5EF4-FFF2-40B4-BE49-F238E27FC236}">
                <a16:creationId xmlns:a16="http://schemas.microsoft.com/office/drawing/2014/main" id="{946A2BE2-253D-C5DD-3EF5-E42B2FB58D09}"/>
              </a:ext>
            </a:extLst>
          </p:cNvPr>
          <p:cNvSpPr txBox="1">
            <a:spLocks/>
          </p:cNvSpPr>
          <p:nvPr/>
        </p:nvSpPr>
        <p:spPr>
          <a:xfrm>
            <a:off x="1857979" y="4489901"/>
            <a:ext cx="8476041" cy="1553299"/>
          </a:xfrm>
          <a:prstGeom prst="roundRect">
            <a:avLst/>
          </a:prstGeom>
          <a:solidFill>
            <a:srgbClr val="AA9D92"/>
          </a:solid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fr-CA" sz="4000" b="1" dirty="0"/>
          </a:p>
        </p:txBody>
      </p:sp>
      <p:pic>
        <p:nvPicPr>
          <p:cNvPr id="11" name="Image 10">
            <a:extLst>
              <a:ext uri="{FF2B5EF4-FFF2-40B4-BE49-F238E27FC236}">
                <a16:creationId xmlns:a16="http://schemas.microsoft.com/office/drawing/2014/main" id="{3FFD3496-3C44-F339-23E3-7CF74C842473}"/>
              </a:ext>
            </a:extLst>
          </p:cNvPr>
          <p:cNvPicPr>
            <a:picLocks noChangeAspect="1"/>
          </p:cNvPicPr>
          <p:nvPr/>
        </p:nvPicPr>
        <p:blipFill>
          <a:blip r:embed="rId3">
            <a:duotone>
              <a:schemeClr val="accent3">
                <a:shade val="45000"/>
                <a:satMod val="135000"/>
              </a:schemeClr>
              <a:prstClr val="white"/>
            </a:duotone>
            <a:extLst>
              <a:ext uri="{837473B0-CC2E-450A-ABE3-18F120FF3D39}">
                <a1611:picAttrSrcUrl xmlns:a1611="http://schemas.microsoft.com/office/drawing/2016/11/main" r:id="rId4"/>
              </a:ext>
            </a:extLst>
          </a:blip>
          <a:srcRect t="-1" r="74891" b="75243"/>
          <a:stretch/>
        </p:blipFill>
        <p:spPr>
          <a:xfrm rot="1662180" flipH="1" flipV="1">
            <a:off x="5901047" y="3339886"/>
            <a:ext cx="405779" cy="753144"/>
          </a:xfrm>
          <a:prstGeom prst="rect">
            <a:avLst/>
          </a:prstGeom>
        </p:spPr>
      </p:pic>
      <p:sp>
        <p:nvSpPr>
          <p:cNvPr id="3" name="Titre 3">
            <a:extLst>
              <a:ext uri="{FF2B5EF4-FFF2-40B4-BE49-F238E27FC236}">
                <a16:creationId xmlns:a16="http://schemas.microsoft.com/office/drawing/2014/main" id="{C226F010-4D63-3D59-8B29-BDED69864683}"/>
              </a:ext>
            </a:extLst>
          </p:cNvPr>
          <p:cNvSpPr>
            <a:spLocks noGrp="1"/>
          </p:cNvSpPr>
          <p:nvPr>
            <p:ph type="title"/>
          </p:nvPr>
        </p:nvSpPr>
        <p:spPr>
          <a:xfrm>
            <a:off x="854074" y="122239"/>
            <a:ext cx="10499725" cy="1355724"/>
          </a:xfrm>
        </p:spPr>
        <p:txBody>
          <a:bodyPr>
            <a:normAutofit/>
          </a:bodyPr>
          <a:lstStyle/>
          <a:p>
            <a:r>
              <a:rPr lang="fr-CA" sz="4000" b="1" dirty="0"/>
              <a:t>Les prémisses…</a:t>
            </a:r>
          </a:p>
        </p:txBody>
      </p:sp>
      <p:sp>
        <p:nvSpPr>
          <p:cNvPr id="10" name="Espace réservé du contenu 2">
            <a:extLst>
              <a:ext uri="{FF2B5EF4-FFF2-40B4-BE49-F238E27FC236}">
                <a16:creationId xmlns:a16="http://schemas.microsoft.com/office/drawing/2014/main" id="{A72F21BB-89AD-4ED3-B735-1D219BD0C745}"/>
              </a:ext>
            </a:extLst>
          </p:cNvPr>
          <p:cNvSpPr txBox="1">
            <a:spLocks/>
          </p:cNvSpPr>
          <p:nvPr/>
        </p:nvSpPr>
        <p:spPr>
          <a:xfrm>
            <a:off x="630622" y="1752401"/>
            <a:ext cx="10925502" cy="1205199"/>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400" dirty="0"/>
              <a:t>Alors, comment faire d’un membre de l’entourage un </a:t>
            </a:r>
            <a:r>
              <a:rPr lang="fr-CA" sz="2400" b="1" dirty="0">
                <a:solidFill>
                  <a:srgbClr val="BC8600"/>
                </a:solidFill>
              </a:rPr>
              <a:t>partenaire</a:t>
            </a:r>
            <a:r>
              <a:rPr lang="fr-CA" sz="2400" dirty="0">
                <a:solidFill>
                  <a:srgbClr val="BC8600"/>
                </a:solidFill>
              </a:rPr>
              <a:t> </a:t>
            </a:r>
            <a:r>
              <a:rPr lang="fr-CA" sz="2400" dirty="0"/>
              <a:t>auprès de son proche et de l’équipe traitante lorsqu’il souffre d’épuisement? </a:t>
            </a:r>
          </a:p>
        </p:txBody>
      </p:sp>
      <p:pic>
        <p:nvPicPr>
          <p:cNvPr id="12" name="Picture 2" descr="Spirale Art vectoriel, icônes et graphiques à télécharger gratuitement">
            <a:extLst>
              <a:ext uri="{FF2B5EF4-FFF2-40B4-BE49-F238E27FC236}">
                <a16:creationId xmlns:a16="http://schemas.microsoft.com/office/drawing/2014/main" id="{5DEDAB9A-6D33-46EE-A2E4-3E5CD05FC793}"/>
              </a:ext>
            </a:extLst>
          </p:cNvPr>
          <p:cNvPicPr>
            <a:picLocks noChangeAspect="1" noChangeArrowheads="1"/>
          </p:cNvPicPr>
          <p:nvPr/>
        </p:nvPicPr>
        <p:blipFill rotWithShape="1">
          <a:blip r:embed="rId5">
            <a:duotone>
              <a:prstClr val="black"/>
              <a:srgbClr val="C00000">
                <a:tint val="45000"/>
                <a:satMod val="400000"/>
              </a:srgbClr>
            </a:duotone>
            <a:extLst>
              <a:ext uri="{BEBA8EAE-BF5A-486C-A8C5-ECC9F3942E4B}">
                <a14:imgProps xmlns:a14="http://schemas.microsoft.com/office/drawing/2010/main">
                  <a14:imgLayer r:embed="rId6">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pirale Art vectoriel, icônes et graphiques à télécharger gratuitement">
            <a:extLst>
              <a:ext uri="{FF2B5EF4-FFF2-40B4-BE49-F238E27FC236}">
                <a16:creationId xmlns:a16="http://schemas.microsoft.com/office/drawing/2014/main" id="{05B77E53-C767-43C6-B5F4-4EE4FEDB9695}"/>
              </a:ext>
            </a:extLst>
          </p:cNvPr>
          <p:cNvPicPr>
            <a:picLocks noChangeAspect="1" noChangeArrowheads="1"/>
          </p:cNvPicPr>
          <p:nvPr/>
        </p:nvPicPr>
        <p:blipFill rotWithShape="1">
          <a:blip r:embed="rId5">
            <a:duotone>
              <a:prstClr val="black"/>
              <a:srgbClr val="AC0000">
                <a:tint val="45000"/>
                <a:satMod val="400000"/>
              </a:srgbClr>
            </a:duotone>
            <a:extLst>
              <a:ext uri="{BEBA8EAE-BF5A-486C-A8C5-ECC9F3942E4B}">
                <a14:imgProps xmlns:a14="http://schemas.microsoft.com/office/drawing/2010/main">
                  <a14:imgLayer r:embed="rId6">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0917584" y="3377914"/>
            <a:ext cx="3212953" cy="275859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5E59737-BA5C-4EC1-BF65-9AD845B9EBE5}"/>
              </a:ext>
            </a:extLst>
          </p:cNvPr>
          <p:cNvSpPr txBox="1"/>
          <p:nvPr/>
        </p:nvSpPr>
        <p:spPr>
          <a:xfrm>
            <a:off x="2190239" y="4781283"/>
            <a:ext cx="7806267" cy="1323439"/>
          </a:xfrm>
          <a:prstGeom prst="rect">
            <a:avLst/>
          </a:prstGeom>
          <a:noFill/>
        </p:spPr>
        <p:txBody>
          <a:bodyPr wrap="square" rtlCol="0">
            <a:spAutoFit/>
          </a:bodyPr>
          <a:lstStyle/>
          <a:p>
            <a:pPr algn="ctr"/>
            <a:r>
              <a:rPr lang="fr-CA" sz="2400" b="1" dirty="0"/>
              <a:t>Considérer le membre de l’entourage comme un </a:t>
            </a:r>
            <a:r>
              <a:rPr lang="fr-CA" sz="3800" b="1" dirty="0">
                <a:solidFill>
                  <a:srgbClr val="600000"/>
                </a:solidFill>
              </a:rPr>
              <a:t>client</a:t>
            </a:r>
          </a:p>
          <a:p>
            <a:endParaRPr lang="fr-CA" dirty="0"/>
          </a:p>
        </p:txBody>
      </p:sp>
    </p:spTree>
    <p:extLst>
      <p:ext uri="{BB962C8B-B14F-4D97-AF65-F5344CB8AC3E}">
        <p14:creationId xmlns:p14="http://schemas.microsoft.com/office/powerpoint/2010/main" val="209965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D542D11-AA76-A5E7-5E0D-E31E7BC39B6F}"/>
              </a:ext>
            </a:extLst>
          </p:cNvPr>
          <p:cNvSpPr>
            <a:spLocks noGrp="1"/>
          </p:cNvSpPr>
          <p:nvPr>
            <p:ph type="title"/>
          </p:nvPr>
        </p:nvSpPr>
        <p:spPr>
          <a:xfrm>
            <a:off x="1387641" y="2773680"/>
            <a:ext cx="9416715" cy="655320"/>
          </a:xfrm>
        </p:spPr>
        <p:txBody>
          <a:bodyPr>
            <a:noAutofit/>
          </a:bodyPr>
          <a:lstStyle/>
          <a:p>
            <a:pPr algn="ctr"/>
            <a:r>
              <a:rPr lang="fr-CA" sz="5000" b="1" dirty="0">
                <a:solidFill>
                  <a:srgbClr val="600000"/>
                </a:solidFill>
              </a:rPr>
              <a:t>Mise en place de </a:t>
            </a:r>
            <a:br>
              <a:rPr lang="fr-CA" sz="5000" b="1" dirty="0">
                <a:solidFill>
                  <a:srgbClr val="600000"/>
                </a:solidFill>
              </a:rPr>
            </a:br>
            <a:r>
              <a:rPr lang="fr-CA" sz="5000" b="1" dirty="0">
                <a:solidFill>
                  <a:srgbClr val="600000"/>
                </a:solidFill>
              </a:rPr>
              <a:t>l’offre de services</a:t>
            </a:r>
            <a:br>
              <a:rPr lang="fr-CA" sz="5000" b="1" dirty="0">
                <a:solidFill>
                  <a:srgbClr val="600000"/>
                </a:solidFill>
              </a:rPr>
            </a:br>
            <a:endParaRPr lang="fr-CA" b="1" dirty="0">
              <a:solidFill>
                <a:srgbClr val="600000"/>
              </a:solidFill>
            </a:endParaRPr>
          </a:p>
        </p:txBody>
      </p:sp>
      <p:pic>
        <p:nvPicPr>
          <p:cNvPr id="4" name="Image 3">
            <a:extLst>
              <a:ext uri="{FF2B5EF4-FFF2-40B4-BE49-F238E27FC236}">
                <a16:creationId xmlns:a16="http://schemas.microsoft.com/office/drawing/2014/main" id="{B3AEBB98-FF9D-49DF-B14B-8085D1A5AEBB}"/>
              </a:ext>
            </a:extLst>
          </p:cNvPr>
          <p:cNvPicPr>
            <a:picLocks noChangeAspect="1"/>
          </p:cNvPicPr>
          <p:nvPr/>
        </p:nvPicPr>
        <p:blipFill>
          <a:blip r:embed="rId3">
            <a:duotone>
              <a:schemeClr val="accent4">
                <a:shade val="45000"/>
                <a:satMod val="135000"/>
              </a:schemeClr>
              <a:prstClr val="white"/>
            </a:duotone>
            <a:extLst>
              <a:ext uri="{837473B0-CC2E-450A-ABE3-18F120FF3D39}">
                <a1611:picAttrSrcUrl xmlns:a1611="http://schemas.microsoft.com/office/drawing/2016/11/main" r:id="rId4"/>
              </a:ext>
            </a:extLst>
          </a:blip>
          <a:stretch>
            <a:fillRect/>
          </a:stretch>
        </p:blipFill>
        <p:spPr>
          <a:xfrm rot="8803020">
            <a:off x="-729395" y="4712823"/>
            <a:ext cx="4887947" cy="3322276"/>
          </a:xfrm>
          <a:prstGeom prst="rect">
            <a:avLst/>
          </a:prstGeom>
        </p:spPr>
      </p:pic>
      <p:pic>
        <p:nvPicPr>
          <p:cNvPr id="5" name="Image 4">
            <a:extLst>
              <a:ext uri="{FF2B5EF4-FFF2-40B4-BE49-F238E27FC236}">
                <a16:creationId xmlns:a16="http://schemas.microsoft.com/office/drawing/2014/main" id="{5E934AB4-88ED-45E2-890D-368B5B20DB2B}"/>
              </a:ext>
            </a:extLst>
          </p:cNvPr>
          <p:cNvPicPr>
            <a:picLocks noChangeAspect="1"/>
          </p:cNvPicPr>
          <p:nvPr/>
        </p:nvPicPr>
        <p:blipFill>
          <a:blip r:embed="rId3">
            <a:duotone>
              <a:schemeClr val="accent4">
                <a:shade val="45000"/>
                <a:satMod val="135000"/>
              </a:schemeClr>
              <a:prstClr val="white"/>
            </a:duotone>
            <a:extLst>
              <a:ext uri="{837473B0-CC2E-450A-ABE3-18F120FF3D39}">
                <a1611:picAttrSrcUrl xmlns:a1611="http://schemas.microsoft.com/office/drawing/2016/11/main" r:id="rId4"/>
              </a:ext>
            </a:extLst>
          </a:blip>
          <a:stretch>
            <a:fillRect/>
          </a:stretch>
        </p:blipFill>
        <p:spPr>
          <a:xfrm rot="5091323">
            <a:off x="2743127" y="5964241"/>
            <a:ext cx="3507399" cy="2383935"/>
          </a:xfrm>
          <a:prstGeom prst="rect">
            <a:avLst/>
          </a:prstGeom>
        </p:spPr>
      </p:pic>
      <p:pic>
        <p:nvPicPr>
          <p:cNvPr id="7" name="Image 6">
            <a:extLst>
              <a:ext uri="{FF2B5EF4-FFF2-40B4-BE49-F238E27FC236}">
                <a16:creationId xmlns:a16="http://schemas.microsoft.com/office/drawing/2014/main" id="{A6F9D323-39D5-4094-8817-8E2634B7AF13}"/>
              </a:ext>
            </a:extLst>
          </p:cNvPr>
          <p:cNvPicPr>
            <a:picLocks noChangeAspect="1"/>
          </p:cNvPicPr>
          <p:nvPr/>
        </p:nvPicPr>
        <p:blipFill>
          <a:blip r:embed="rId3">
            <a:duotone>
              <a:schemeClr val="accent4">
                <a:shade val="45000"/>
                <a:satMod val="135000"/>
              </a:schemeClr>
              <a:prstClr val="white"/>
            </a:duotone>
            <a:extLst>
              <a:ext uri="{837473B0-CC2E-450A-ABE3-18F120FF3D39}">
                <a1611:picAttrSrcUrl xmlns:a1611="http://schemas.microsoft.com/office/drawing/2016/11/main" r:id="rId4"/>
              </a:ext>
            </a:extLst>
          </a:blip>
          <a:stretch>
            <a:fillRect/>
          </a:stretch>
        </p:blipFill>
        <p:spPr>
          <a:xfrm rot="12051513">
            <a:off x="4832538" y="5358238"/>
            <a:ext cx="4887947" cy="3322276"/>
          </a:xfrm>
          <a:prstGeom prst="rect">
            <a:avLst/>
          </a:prstGeom>
        </p:spPr>
      </p:pic>
      <p:pic>
        <p:nvPicPr>
          <p:cNvPr id="8" name="Image 7">
            <a:extLst>
              <a:ext uri="{FF2B5EF4-FFF2-40B4-BE49-F238E27FC236}">
                <a16:creationId xmlns:a16="http://schemas.microsoft.com/office/drawing/2014/main" id="{6074E661-ACFE-4AE2-8B63-27095852D6EE}"/>
              </a:ext>
            </a:extLst>
          </p:cNvPr>
          <p:cNvPicPr>
            <a:picLocks noChangeAspect="1"/>
          </p:cNvPicPr>
          <p:nvPr/>
        </p:nvPicPr>
        <p:blipFill>
          <a:blip r:embed="rId3">
            <a:duotone>
              <a:schemeClr val="accent4">
                <a:shade val="45000"/>
                <a:satMod val="135000"/>
              </a:schemeClr>
              <a:prstClr val="white"/>
            </a:duotone>
            <a:extLst>
              <a:ext uri="{837473B0-CC2E-450A-ABE3-18F120FF3D39}">
                <a1611:picAttrSrcUrl xmlns:a1611="http://schemas.microsoft.com/office/drawing/2016/11/main" r:id="rId4"/>
              </a:ext>
            </a:extLst>
          </a:blip>
          <a:stretch>
            <a:fillRect/>
          </a:stretch>
        </p:blipFill>
        <p:spPr>
          <a:xfrm rot="12051513">
            <a:off x="7413605" y="5820954"/>
            <a:ext cx="3666525" cy="2492091"/>
          </a:xfrm>
          <a:prstGeom prst="rect">
            <a:avLst/>
          </a:prstGeom>
        </p:spPr>
      </p:pic>
      <p:pic>
        <p:nvPicPr>
          <p:cNvPr id="9" name="Image 8">
            <a:extLst>
              <a:ext uri="{FF2B5EF4-FFF2-40B4-BE49-F238E27FC236}">
                <a16:creationId xmlns:a16="http://schemas.microsoft.com/office/drawing/2014/main" id="{0FFDD404-2847-4F02-AF81-5543B156E733}"/>
              </a:ext>
            </a:extLst>
          </p:cNvPr>
          <p:cNvPicPr>
            <a:picLocks noChangeAspect="1"/>
          </p:cNvPicPr>
          <p:nvPr/>
        </p:nvPicPr>
        <p:blipFill>
          <a:blip r:embed="rId3">
            <a:duotone>
              <a:schemeClr val="accent5">
                <a:shade val="45000"/>
                <a:satMod val="135000"/>
              </a:schemeClr>
              <a:prstClr val="white"/>
            </a:duotone>
            <a:extLst>
              <a:ext uri="{837473B0-CC2E-450A-ABE3-18F120FF3D39}">
                <a1611:picAttrSrcUrl xmlns:a1611="http://schemas.microsoft.com/office/drawing/2016/11/main" r:id="rId4"/>
              </a:ext>
            </a:extLst>
          </a:blip>
          <a:stretch>
            <a:fillRect/>
          </a:stretch>
        </p:blipFill>
        <p:spPr>
          <a:xfrm rot="1340893">
            <a:off x="9260584" y="5214619"/>
            <a:ext cx="5319429" cy="3615549"/>
          </a:xfrm>
          <a:prstGeom prst="rect">
            <a:avLst/>
          </a:prstGeom>
        </p:spPr>
      </p:pic>
    </p:spTree>
    <p:extLst>
      <p:ext uri="{BB962C8B-B14F-4D97-AF65-F5344CB8AC3E}">
        <p14:creationId xmlns:p14="http://schemas.microsoft.com/office/powerpoint/2010/main" val="4089226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0B749C-B7A1-1F31-3036-1813A5773F0B}"/>
              </a:ext>
            </a:extLst>
          </p:cNvPr>
          <p:cNvSpPr>
            <a:spLocks noGrp="1"/>
          </p:cNvSpPr>
          <p:nvPr>
            <p:ph type="dt" sz="half" idx="2"/>
          </p:nvPr>
        </p:nvSpPr>
        <p:spPr/>
        <p:txBody>
          <a:bodyPr/>
          <a:lstStyle/>
          <a:p>
            <a:pPr rtl="0"/>
            <a:r>
              <a:rPr lang="fr-FR" noProof="0"/>
              <a:t>20 février 2026</a:t>
            </a:r>
            <a:endParaRPr lang="fr-CA" noProof="0"/>
          </a:p>
        </p:txBody>
      </p:sp>
      <p:sp>
        <p:nvSpPr>
          <p:cNvPr id="6" name="Espace réservé du contenu 2">
            <a:extLst>
              <a:ext uri="{FF2B5EF4-FFF2-40B4-BE49-F238E27FC236}">
                <a16:creationId xmlns:a16="http://schemas.microsoft.com/office/drawing/2014/main" id="{654B2342-FA29-5876-6C0B-4585243F3502}"/>
              </a:ext>
            </a:extLst>
          </p:cNvPr>
          <p:cNvSpPr>
            <a:spLocks noGrp="1"/>
          </p:cNvSpPr>
          <p:nvPr>
            <p:ph sz="quarter" idx="11"/>
          </p:nvPr>
        </p:nvSpPr>
        <p:spPr>
          <a:xfrm>
            <a:off x="623380" y="475333"/>
            <a:ext cx="10399362" cy="1787557"/>
          </a:xfrm>
          <a:noFill/>
          <a:effectLst>
            <a:softEdge rad="63500"/>
          </a:effectLst>
        </p:spPr>
        <p:txBody>
          <a:bodyPr>
            <a:noAutofit/>
          </a:bodyPr>
          <a:lstStyle/>
          <a:p>
            <a:pPr marL="457200" lvl="1" indent="0" algn="ctr">
              <a:lnSpc>
                <a:spcPct val="90000"/>
              </a:lnSpc>
              <a:spcBef>
                <a:spcPct val="0"/>
              </a:spcBef>
              <a:buNone/>
            </a:pPr>
            <a:r>
              <a:rPr lang="fr-CA" sz="4000" b="1" dirty="0">
                <a:solidFill>
                  <a:schemeClr val="accent2">
                    <a:lumMod val="50000"/>
                  </a:schemeClr>
                </a:solidFill>
                <a:latin typeface="+mj-lt"/>
              </a:rPr>
              <a:t>Mise en place d’une offre de services basée sur le croisement des savoirs</a:t>
            </a:r>
          </a:p>
        </p:txBody>
      </p:sp>
      <p:sp>
        <p:nvSpPr>
          <p:cNvPr id="18" name="Espace réservé du contenu 2">
            <a:extLst>
              <a:ext uri="{FF2B5EF4-FFF2-40B4-BE49-F238E27FC236}">
                <a16:creationId xmlns:a16="http://schemas.microsoft.com/office/drawing/2014/main" id="{ECA4DB2E-B7D0-46B8-9757-F4A80317265D}"/>
              </a:ext>
            </a:extLst>
          </p:cNvPr>
          <p:cNvSpPr txBox="1">
            <a:spLocks/>
          </p:cNvSpPr>
          <p:nvPr/>
        </p:nvSpPr>
        <p:spPr>
          <a:xfrm>
            <a:off x="6799477" y="2312683"/>
            <a:ext cx="4269009" cy="3787843"/>
          </a:xfrm>
          <a:prstGeom prst="roundRect">
            <a:avLst/>
          </a:prstGeom>
          <a:solidFill>
            <a:srgbClr val="AA9D92"/>
          </a:solid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CA" sz="3000" b="1" dirty="0"/>
          </a:p>
        </p:txBody>
      </p:sp>
      <p:sp>
        <p:nvSpPr>
          <p:cNvPr id="11" name="Espace réservé du contenu 2">
            <a:extLst>
              <a:ext uri="{FF2B5EF4-FFF2-40B4-BE49-F238E27FC236}">
                <a16:creationId xmlns:a16="http://schemas.microsoft.com/office/drawing/2014/main" id="{F43D6DB2-4400-C287-A584-EF8A324F6DDC}"/>
              </a:ext>
            </a:extLst>
          </p:cNvPr>
          <p:cNvSpPr txBox="1">
            <a:spLocks/>
          </p:cNvSpPr>
          <p:nvPr/>
        </p:nvSpPr>
        <p:spPr>
          <a:xfrm>
            <a:off x="6951583" y="2813164"/>
            <a:ext cx="3964795" cy="3123544"/>
          </a:xfrm>
          <a:prstGeom prst="rect">
            <a:avLst/>
          </a:prstGeom>
          <a:noFill/>
          <a:ln w="38100" cmpd="sng">
            <a:solidFill>
              <a:srgbClr val="B48100"/>
            </a:solidFill>
          </a:ln>
          <a:effectLst>
            <a:softEdge rad="63500"/>
          </a:effectLst>
        </p:spPr>
        <p:txBody>
          <a:bodyPr vert="horz" lIns="91440" tIns="45720" rIns="91440" bIns="45720" rtlCol="0">
            <a:normAutofit fontScale="92500"/>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400" b="1" dirty="0"/>
              <a:t>Objectif : </a:t>
            </a:r>
          </a:p>
          <a:p>
            <a:pPr marL="0" indent="0" algn="ctr">
              <a:buNone/>
            </a:pPr>
            <a:r>
              <a:rPr lang="fr-CA" sz="2400" b="1" dirty="0"/>
              <a:t>Accompagner les membres de l’entourage à reprendre du pouvoir sur leur rôle de proche aidant</a:t>
            </a:r>
          </a:p>
        </p:txBody>
      </p:sp>
      <p:sp>
        <p:nvSpPr>
          <p:cNvPr id="9" name="Ellipse 8">
            <a:extLst>
              <a:ext uri="{FF2B5EF4-FFF2-40B4-BE49-F238E27FC236}">
                <a16:creationId xmlns:a16="http://schemas.microsoft.com/office/drawing/2014/main" id="{A67D21B9-0A2C-47FD-8617-D2264F0C495E}"/>
              </a:ext>
            </a:extLst>
          </p:cNvPr>
          <p:cNvSpPr/>
          <p:nvPr/>
        </p:nvSpPr>
        <p:spPr>
          <a:xfrm>
            <a:off x="714868" y="2373645"/>
            <a:ext cx="2903325" cy="2875937"/>
          </a:xfrm>
          <a:prstGeom prst="ellipse">
            <a:avLst/>
          </a:prstGeom>
          <a:solidFill>
            <a:srgbClr val="BC8600">
              <a:alpha val="25000"/>
            </a:srgbClr>
          </a:solidFill>
          <a:ln w="9525">
            <a:solidFill>
              <a:srgbClr val="B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600" dirty="0">
              <a:solidFill>
                <a:srgbClr val="5B6A5E"/>
              </a:solidFill>
            </a:endParaRPr>
          </a:p>
        </p:txBody>
      </p:sp>
      <p:sp>
        <p:nvSpPr>
          <p:cNvPr id="10" name="Ellipse 9">
            <a:extLst>
              <a:ext uri="{FF2B5EF4-FFF2-40B4-BE49-F238E27FC236}">
                <a16:creationId xmlns:a16="http://schemas.microsoft.com/office/drawing/2014/main" id="{F0E4F2A9-B546-497D-9FD9-2281AF318D6B}"/>
              </a:ext>
            </a:extLst>
          </p:cNvPr>
          <p:cNvSpPr/>
          <p:nvPr/>
        </p:nvSpPr>
        <p:spPr>
          <a:xfrm>
            <a:off x="1838053" y="3804081"/>
            <a:ext cx="2810181" cy="2770889"/>
          </a:xfrm>
          <a:prstGeom prst="ellipse">
            <a:avLst/>
          </a:prstGeom>
          <a:solidFill>
            <a:srgbClr val="BC8600">
              <a:alpha val="25000"/>
            </a:srgbClr>
          </a:solidFill>
          <a:ln w="9525">
            <a:solidFill>
              <a:srgbClr val="B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600" dirty="0">
              <a:solidFill>
                <a:srgbClr val="B48100"/>
              </a:solidFill>
            </a:endParaRPr>
          </a:p>
        </p:txBody>
      </p:sp>
      <p:sp>
        <p:nvSpPr>
          <p:cNvPr id="13" name="Ellipse 12">
            <a:extLst>
              <a:ext uri="{FF2B5EF4-FFF2-40B4-BE49-F238E27FC236}">
                <a16:creationId xmlns:a16="http://schemas.microsoft.com/office/drawing/2014/main" id="{88E50E42-C6EA-42B6-8695-B923CC1253BD}"/>
              </a:ext>
            </a:extLst>
          </p:cNvPr>
          <p:cNvSpPr/>
          <p:nvPr/>
        </p:nvSpPr>
        <p:spPr>
          <a:xfrm>
            <a:off x="2851150" y="2390329"/>
            <a:ext cx="2903325" cy="2875937"/>
          </a:xfrm>
          <a:prstGeom prst="ellipse">
            <a:avLst/>
          </a:prstGeom>
          <a:solidFill>
            <a:srgbClr val="BC8600">
              <a:alpha val="25000"/>
            </a:srgbClr>
          </a:solidFill>
          <a:ln w="9525">
            <a:solidFill>
              <a:srgbClr val="BC8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00" dirty="0">
              <a:solidFill>
                <a:srgbClr val="600000"/>
              </a:solidFill>
            </a:endParaRPr>
          </a:p>
        </p:txBody>
      </p:sp>
      <p:pic>
        <p:nvPicPr>
          <p:cNvPr id="17" name="Picture 2" descr="Spirale Art vectoriel, icônes et graphiques à télécharger gratuitement">
            <a:extLst>
              <a:ext uri="{FF2B5EF4-FFF2-40B4-BE49-F238E27FC236}">
                <a16:creationId xmlns:a16="http://schemas.microsoft.com/office/drawing/2014/main" id="{1A7AE727-2B10-440B-B85A-BDF218F5A9A3}"/>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pirale Art vectoriel, icônes et graphiques à télécharger gratuitement">
            <a:extLst>
              <a:ext uri="{FF2B5EF4-FFF2-40B4-BE49-F238E27FC236}">
                <a16:creationId xmlns:a16="http://schemas.microsoft.com/office/drawing/2014/main" id="{5BF343DF-73F8-45F9-AB8E-D290E329388E}"/>
              </a:ext>
            </a:extLst>
          </p:cNvPr>
          <p:cNvPicPr>
            <a:picLocks noChangeAspect="1" noChangeArrowheads="1"/>
          </p:cNvPicPr>
          <p:nvPr/>
        </p:nvPicPr>
        <p:blipFill rotWithShape="1">
          <a:blip r:embed="rId3">
            <a:duotone>
              <a:prstClr val="black"/>
              <a:srgbClr val="AC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1402600" y="5290247"/>
            <a:ext cx="3212953" cy="2758595"/>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034DD0AA-501D-4DEA-A7C2-FF8AB0C5B634}"/>
              </a:ext>
            </a:extLst>
          </p:cNvPr>
          <p:cNvSpPr txBox="1"/>
          <p:nvPr/>
        </p:nvSpPr>
        <p:spPr>
          <a:xfrm>
            <a:off x="1284409" y="3116111"/>
            <a:ext cx="1588168" cy="977191"/>
          </a:xfrm>
          <a:prstGeom prst="rect">
            <a:avLst/>
          </a:prstGeom>
          <a:noFill/>
        </p:spPr>
        <p:txBody>
          <a:bodyPr wrap="square" rtlCol="0">
            <a:spAutoFit/>
          </a:bodyPr>
          <a:lstStyle/>
          <a:p>
            <a:pPr algn="ctr">
              <a:lnSpc>
                <a:spcPct val="150000"/>
              </a:lnSpc>
            </a:pPr>
            <a:r>
              <a:rPr lang="fr-CA" sz="2300" b="1" dirty="0">
                <a:solidFill>
                  <a:srgbClr val="600000"/>
                </a:solidFill>
              </a:rPr>
              <a:t>Santé</a:t>
            </a:r>
          </a:p>
          <a:p>
            <a:pPr algn="ctr"/>
            <a:r>
              <a:rPr lang="fr-CA" sz="2300" b="1" dirty="0">
                <a:solidFill>
                  <a:srgbClr val="600000"/>
                </a:solidFill>
              </a:rPr>
              <a:t>mentale</a:t>
            </a:r>
          </a:p>
        </p:txBody>
      </p:sp>
      <p:sp>
        <p:nvSpPr>
          <p:cNvPr id="21" name="ZoneTexte 20">
            <a:extLst>
              <a:ext uri="{FF2B5EF4-FFF2-40B4-BE49-F238E27FC236}">
                <a16:creationId xmlns:a16="http://schemas.microsoft.com/office/drawing/2014/main" id="{658124E1-382C-4517-91A4-7ED84EBACF5C}"/>
              </a:ext>
            </a:extLst>
          </p:cNvPr>
          <p:cNvSpPr txBox="1"/>
          <p:nvPr/>
        </p:nvSpPr>
        <p:spPr>
          <a:xfrm>
            <a:off x="2975329" y="3440064"/>
            <a:ext cx="2608399" cy="446276"/>
          </a:xfrm>
          <a:prstGeom prst="rect">
            <a:avLst/>
          </a:prstGeom>
          <a:noFill/>
        </p:spPr>
        <p:txBody>
          <a:bodyPr wrap="square" rtlCol="0">
            <a:spAutoFit/>
          </a:bodyPr>
          <a:lstStyle/>
          <a:p>
            <a:pPr algn="ctr"/>
            <a:r>
              <a:rPr lang="fr-CA" sz="2300" b="1" dirty="0">
                <a:solidFill>
                  <a:srgbClr val="600000"/>
                </a:solidFill>
              </a:rPr>
              <a:t>Consommation</a:t>
            </a:r>
          </a:p>
        </p:txBody>
      </p:sp>
      <p:sp>
        <p:nvSpPr>
          <p:cNvPr id="22" name="ZoneTexte 21">
            <a:extLst>
              <a:ext uri="{FF2B5EF4-FFF2-40B4-BE49-F238E27FC236}">
                <a16:creationId xmlns:a16="http://schemas.microsoft.com/office/drawing/2014/main" id="{3213BD98-E6E3-476D-A417-0C71A0423FDB}"/>
              </a:ext>
            </a:extLst>
          </p:cNvPr>
          <p:cNvSpPr txBox="1"/>
          <p:nvPr/>
        </p:nvSpPr>
        <p:spPr>
          <a:xfrm>
            <a:off x="2428325" y="5105711"/>
            <a:ext cx="1588168" cy="830997"/>
          </a:xfrm>
          <a:prstGeom prst="rect">
            <a:avLst/>
          </a:prstGeom>
          <a:noFill/>
        </p:spPr>
        <p:txBody>
          <a:bodyPr wrap="square" rtlCol="0">
            <a:spAutoFit/>
          </a:bodyPr>
          <a:lstStyle/>
          <a:p>
            <a:pPr algn="ctr"/>
            <a:r>
              <a:rPr lang="fr-CA" sz="2400" b="1" dirty="0">
                <a:solidFill>
                  <a:srgbClr val="600000"/>
                </a:solidFill>
              </a:rPr>
              <a:t>Proche </a:t>
            </a:r>
            <a:r>
              <a:rPr lang="fr-CA" sz="2400" b="1" dirty="0" err="1">
                <a:solidFill>
                  <a:srgbClr val="600000"/>
                </a:solidFill>
              </a:rPr>
              <a:t>aidance</a:t>
            </a:r>
            <a:endParaRPr lang="fr-CA" sz="2400" b="1" dirty="0">
              <a:solidFill>
                <a:srgbClr val="600000"/>
              </a:solidFill>
            </a:endParaRPr>
          </a:p>
        </p:txBody>
      </p:sp>
    </p:spTree>
    <p:extLst>
      <p:ext uri="{BB962C8B-B14F-4D97-AF65-F5344CB8AC3E}">
        <p14:creationId xmlns:p14="http://schemas.microsoft.com/office/powerpoint/2010/main" val="485498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0B749C-B7A1-1F31-3036-1813A5773F0B}"/>
              </a:ext>
            </a:extLst>
          </p:cNvPr>
          <p:cNvSpPr>
            <a:spLocks noGrp="1"/>
          </p:cNvSpPr>
          <p:nvPr>
            <p:ph type="dt" sz="half" idx="2"/>
          </p:nvPr>
        </p:nvSpPr>
        <p:spPr/>
        <p:txBody>
          <a:bodyPr/>
          <a:lstStyle/>
          <a:p>
            <a:pPr rtl="0"/>
            <a:r>
              <a:rPr lang="fr-FR" noProof="0"/>
              <a:t>20 février 2026</a:t>
            </a:r>
            <a:endParaRPr lang="fr-CA" noProof="0"/>
          </a:p>
        </p:txBody>
      </p:sp>
      <p:sp>
        <p:nvSpPr>
          <p:cNvPr id="15" name="Espace réservé du contenu 2">
            <a:extLst>
              <a:ext uri="{FF2B5EF4-FFF2-40B4-BE49-F238E27FC236}">
                <a16:creationId xmlns:a16="http://schemas.microsoft.com/office/drawing/2014/main" id="{DDE375D2-344E-4CC8-B401-405CCFBA5BAF}"/>
              </a:ext>
            </a:extLst>
          </p:cNvPr>
          <p:cNvSpPr txBox="1">
            <a:spLocks/>
          </p:cNvSpPr>
          <p:nvPr/>
        </p:nvSpPr>
        <p:spPr>
          <a:xfrm>
            <a:off x="6930126" y="2838968"/>
            <a:ext cx="3005198" cy="2146522"/>
          </a:xfrm>
          <a:prstGeom prst="rect">
            <a:avLst/>
          </a:prstGeom>
          <a:noFill/>
          <a:ln cmpd="sng">
            <a:solidFill>
              <a:srgbClr val="AA9D92">
                <a:alpha val="0"/>
              </a:srgbClr>
            </a:solidFill>
            <a:prstDash val="sysDot"/>
          </a:ln>
          <a:effectLst>
            <a:softEdge rad="63500"/>
          </a:effectLst>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fr-CA" sz="2400" dirty="0"/>
          </a:p>
        </p:txBody>
      </p:sp>
      <p:sp>
        <p:nvSpPr>
          <p:cNvPr id="12" name="Espace réservé du contenu 2">
            <a:extLst>
              <a:ext uri="{FF2B5EF4-FFF2-40B4-BE49-F238E27FC236}">
                <a16:creationId xmlns:a16="http://schemas.microsoft.com/office/drawing/2014/main" id="{18CC8391-9E00-473E-9F59-3E517CB7E781}"/>
              </a:ext>
            </a:extLst>
          </p:cNvPr>
          <p:cNvSpPr txBox="1">
            <a:spLocks/>
          </p:cNvSpPr>
          <p:nvPr/>
        </p:nvSpPr>
        <p:spPr>
          <a:xfrm>
            <a:off x="623380" y="475333"/>
            <a:ext cx="10654220" cy="1095773"/>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90000"/>
              </a:lnSpc>
              <a:spcBef>
                <a:spcPct val="0"/>
              </a:spcBef>
              <a:buFont typeface="Arial" panose="020B0604020202020204" pitchFamily="34" charset="0"/>
              <a:buNone/>
            </a:pPr>
            <a:r>
              <a:rPr lang="fr-CA" sz="4000" b="1" dirty="0">
                <a:solidFill>
                  <a:schemeClr val="accent2">
                    <a:lumMod val="50000"/>
                  </a:schemeClr>
                </a:solidFill>
                <a:latin typeface="+mj-lt"/>
              </a:rPr>
              <a:t>Modalités de l’offre de services actuelle</a:t>
            </a:r>
          </a:p>
        </p:txBody>
      </p:sp>
      <p:pic>
        <p:nvPicPr>
          <p:cNvPr id="18" name="Picture 2" descr="Spirale Art vectoriel, icônes et graphiques à télécharger gratuitement">
            <a:extLst>
              <a:ext uri="{FF2B5EF4-FFF2-40B4-BE49-F238E27FC236}">
                <a16:creationId xmlns:a16="http://schemas.microsoft.com/office/drawing/2014/main" id="{B882927B-83F0-4636-AF74-A34A3EFA763E}"/>
              </a:ext>
            </a:extLst>
          </p:cNvPr>
          <p:cNvPicPr>
            <a:picLocks noChangeAspect="1" noChangeArrowheads="1"/>
          </p:cNvPicPr>
          <p:nvPr/>
        </p:nvPicPr>
        <p:blipFill rotWithShape="1">
          <a:blip r:embed="rId3">
            <a:duotone>
              <a:prstClr val="black"/>
              <a:srgbClr val="AC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9801674" y="6177596"/>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pirale Art vectoriel, icônes et graphiques à télécharger gratuitement">
            <a:extLst>
              <a:ext uri="{FF2B5EF4-FFF2-40B4-BE49-F238E27FC236}">
                <a16:creationId xmlns:a16="http://schemas.microsoft.com/office/drawing/2014/main" id="{DB639874-B929-432D-AA2B-5311BA948E60}"/>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 coins arrondis 12">
            <a:extLst>
              <a:ext uri="{FF2B5EF4-FFF2-40B4-BE49-F238E27FC236}">
                <a16:creationId xmlns:a16="http://schemas.microsoft.com/office/drawing/2014/main" id="{A10DB1BA-BB5F-4E2E-AF8C-A9DAA3DE0FC3}"/>
              </a:ext>
            </a:extLst>
          </p:cNvPr>
          <p:cNvSpPr/>
          <p:nvPr/>
        </p:nvSpPr>
        <p:spPr>
          <a:xfrm>
            <a:off x="1956727" y="1809143"/>
            <a:ext cx="3237999" cy="3951828"/>
          </a:xfrm>
          <a:prstGeom prst="roundRect">
            <a:avLst/>
          </a:prstGeom>
          <a:gradFill>
            <a:gsLst>
              <a:gs pos="0">
                <a:srgbClr val="BC8600"/>
              </a:gs>
              <a:gs pos="36000">
                <a:schemeClr val="accent4">
                  <a:shade val="67500"/>
                  <a:satMod val="115000"/>
                </a:schemeClr>
              </a:gs>
              <a:gs pos="100000">
                <a:srgbClr val="FFEDB9"/>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dirty="0">
                <a:solidFill>
                  <a:schemeClr val="tx1"/>
                </a:solidFill>
              </a:rPr>
              <a:t>Assignation d’un intervenant spécifique au membre de l’entourage</a:t>
            </a:r>
          </a:p>
        </p:txBody>
      </p:sp>
      <p:sp>
        <p:nvSpPr>
          <p:cNvPr id="14" name="Rectangle : coins arrondis 13">
            <a:extLst>
              <a:ext uri="{FF2B5EF4-FFF2-40B4-BE49-F238E27FC236}">
                <a16:creationId xmlns:a16="http://schemas.microsoft.com/office/drawing/2014/main" id="{C9DB5083-0EB3-4CA0-8CE2-79E5B2262260}"/>
              </a:ext>
            </a:extLst>
          </p:cNvPr>
          <p:cNvSpPr/>
          <p:nvPr/>
        </p:nvSpPr>
        <p:spPr>
          <a:xfrm>
            <a:off x="6697325" y="1809143"/>
            <a:ext cx="3237999" cy="3951828"/>
          </a:xfrm>
          <a:prstGeom prst="roundRect">
            <a:avLst/>
          </a:prstGeom>
          <a:gradFill>
            <a:gsLst>
              <a:gs pos="0">
                <a:srgbClr val="BC8600"/>
              </a:gs>
              <a:gs pos="36000">
                <a:schemeClr val="accent4">
                  <a:shade val="67500"/>
                  <a:satMod val="115000"/>
                </a:schemeClr>
              </a:gs>
              <a:gs pos="100000">
                <a:srgbClr val="FFEDB9"/>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800" dirty="0">
              <a:solidFill>
                <a:schemeClr val="tx1"/>
              </a:solidFill>
            </a:endParaRPr>
          </a:p>
        </p:txBody>
      </p:sp>
      <p:sp>
        <p:nvSpPr>
          <p:cNvPr id="16" name="Espace réservé du contenu 2">
            <a:extLst>
              <a:ext uri="{FF2B5EF4-FFF2-40B4-BE49-F238E27FC236}">
                <a16:creationId xmlns:a16="http://schemas.microsoft.com/office/drawing/2014/main" id="{9CD08F7E-20BC-40BC-B1B7-A587DB52D5CE}"/>
              </a:ext>
            </a:extLst>
          </p:cNvPr>
          <p:cNvSpPr txBox="1">
            <a:spLocks/>
          </p:cNvSpPr>
          <p:nvPr/>
        </p:nvSpPr>
        <p:spPr>
          <a:xfrm>
            <a:off x="6818035" y="2663845"/>
            <a:ext cx="2996578" cy="3229902"/>
          </a:xfrm>
          <a:prstGeom prst="rect">
            <a:avLst/>
          </a:prstGeom>
          <a:noFill/>
          <a:ln cmpd="sng">
            <a:solidFill>
              <a:srgbClr val="AA9D92">
                <a:alpha val="0"/>
              </a:srgbClr>
            </a:solidFill>
            <a:prstDash val="sysDot"/>
          </a:ln>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dirty="0"/>
              <a:t>Groupes pour les membres de l’entourage</a:t>
            </a:r>
          </a:p>
        </p:txBody>
      </p:sp>
    </p:spTree>
    <p:extLst>
      <p:ext uri="{BB962C8B-B14F-4D97-AF65-F5344CB8AC3E}">
        <p14:creationId xmlns:p14="http://schemas.microsoft.com/office/powerpoint/2010/main" val="434358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0B749C-B7A1-1F31-3036-1813A5773F0B}"/>
              </a:ext>
            </a:extLst>
          </p:cNvPr>
          <p:cNvSpPr>
            <a:spLocks noGrp="1"/>
          </p:cNvSpPr>
          <p:nvPr>
            <p:ph type="dt" sz="half" idx="2"/>
          </p:nvPr>
        </p:nvSpPr>
        <p:spPr/>
        <p:txBody>
          <a:bodyPr/>
          <a:lstStyle/>
          <a:p>
            <a:pPr rtl="0"/>
            <a:r>
              <a:rPr lang="fr-FR" noProof="0"/>
              <a:t>20 février 2026</a:t>
            </a:r>
            <a:endParaRPr lang="fr-CA" noProof="0"/>
          </a:p>
        </p:txBody>
      </p:sp>
      <p:sp>
        <p:nvSpPr>
          <p:cNvPr id="12" name="Espace réservé du contenu 2">
            <a:extLst>
              <a:ext uri="{FF2B5EF4-FFF2-40B4-BE49-F238E27FC236}">
                <a16:creationId xmlns:a16="http://schemas.microsoft.com/office/drawing/2014/main" id="{18CC8391-9E00-473E-9F59-3E517CB7E781}"/>
              </a:ext>
            </a:extLst>
          </p:cNvPr>
          <p:cNvSpPr txBox="1">
            <a:spLocks/>
          </p:cNvSpPr>
          <p:nvPr/>
        </p:nvSpPr>
        <p:spPr>
          <a:xfrm>
            <a:off x="623380" y="475333"/>
            <a:ext cx="10578020" cy="1095773"/>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90000"/>
              </a:lnSpc>
              <a:spcBef>
                <a:spcPct val="0"/>
              </a:spcBef>
              <a:buFont typeface="Arial" panose="020B0604020202020204" pitchFamily="34" charset="0"/>
              <a:buNone/>
            </a:pPr>
            <a:r>
              <a:rPr lang="fr-CA" sz="4000" b="1" dirty="0">
                <a:solidFill>
                  <a:schemeClr val="accent2">
                    <a:lumMod val="50000"/>
                  </a:schemeClr>
                </a:solidFill>
                <a:latin typeface="+mj-lt"/>
              </a:rPr>
              <a:t>Modalités de l’offre de services actuelle</a:t>
            </a:r>
          </a:p>
        </p:txBody>
      </p:sp>
      <p:pic>
        <p:nvPicPr>
          <p:cNvPr id="18" name="Picture 2" descr="Spirale Art vectoriel, icônes et graphiques à télécharger gratuitement">
            <a:extLst>
              <a:ext uri="{FF2B5EF4-FFF2-40B4-BE49-F238E27FC236}">
                <a16:creationId xmlns:a16="http://schemas.microsoft.com/office/drawing/2014/main" id="{B882927B-83F0-4636-AF74-A34A3EFA763E}"/>
              </a:ext>
            </a:extLst>
          </p:cNvPr>
          <p:cNvPicPr>
            <a:picLocks noChangeAspect="1" noChangeArrowheads="1"/>
          </p:cNvPicPr>
          <p:nvPr/>
        </p:nvPicPr>
        <p:blipFill rotWithShape="1">
          <a:blip r:embed="rId3">
            <a:duotone>
              <a:prstClr val="black"/>
              <a:srgbClr val="AC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9801674" y="6177596"/>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pirale Art vectoriel, icônes et graphiques à télécharger gratuitement">
            <a:extLst>
              <a:ext uri="{FF2B5EF4-FFF2-40B4-BE49-F238E27FC236}">
                <a16:creationId xmlns:a16="http://schemas.microsoft.com/office/drawing/2014/main" id="{DB639874-B929-432D-AA2B-5311BA948E60}"/>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coins arrondis 10">
            <a:extLst>
              <a:ext uri="{FF2B5EF4-FFF2-40B4-BE49-F238E27FC236}">
                <a16:creationId xmlns:a16="http://schemas.microsoft.com/office/drawing/2014/main" id="{124724F5-8C29-462E-9A81-BF7369A9F91E}"/>
              </a:ext>
            </a:extLst>
          </p:cNvPr>
          <p:cNvSpPr/>
          <p:nvPr/>
        </p:nvSpPr>
        <p:spPr>
          <a:xfrm>
            <a:off x="4057650" y="2009686"/>
            <a:ext cx="6965092" cy="3571964"/>
          </a:xfrm>
          <a:prstGeom prst="roundRect">
            <a:avLst/>
          </a:prstGeom>
          <a:solidFill>
            <a:srgbClr val="FFED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fr-CA" sz="2400" dirty="0">
              <a:solidFill>
                <a:schemeClr val="tx1"/>
              </a:solidFill>
            </a:endParaRPr>
          </a:p>
        </p:txBody>
      </p:sp>
      <p:sp>
        <p:nvSpPr>
          <p:cNvPr id="13" name="Rectangle : coins arrondis 12">
            <a:extLst>
              <a:ext uri="{FF2B5EF4-FFF2-40B4-BE49-F238E27FC236}">
                <a16:creationId xmlns:a16="http://schemas.microsoft.com/office/drawing/2014/main" id="{06737A77-D59A-4369-94FA-B47157D232A9}"/>
              </a:ext>
            </a:extLst>
          </p:cNvPr>
          <p:cNvSpPr/>
          <p:nvPr/>
        </p:nvSpPr>
        <p:spPr>
          <a:xfrm>
            <a:off x="1504951" y="1780657"/>
            <a:ext cx="3237999" cy="3951828"/>
          </a:xfrm>
          <a:prstGeom prst="roundRect">
            <a:avLst/>
          </a:prstGeom>
          <a:gradFill>
            <a:gsLst>
              <a:gs pos="0">
                <a:srgbClr val="BC8600"/>
              </a:gs>
              <a:gs pos="36000">
                <a:schemeClr val="accent4">
                  <a:shade val="67500"/>
                  <a:satMod val="115000"/>
                </a:schemeClr>
              </a:gs>
              <a:gs pos="100000">
                <a:srgbClr val="FFEDB9"/>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800" b="1" dirty="0">
                <a:solidFill>
                  <a:schemeClr val="tx1"/>
                </a:solidFill>
              </a:rPr>
              <a:t>Assignation d’un intervenant spécifique au membre de l’entourage</a:t>
            </a:r>
          </a:p>
        </p:txBody>
      </p:sp>
      <p:sp>
        <p:nvSpPr>
          <p:cNvPr id="3" name="ZoneTexte 2">
            <a:extLst>
              <a:ext uri="{FF2B5EF4-FFF2-40B4-BE49-F238E27FC236}">
                <a16:creationId xmlns:a16="http://schemas.microsoft.com/office/drawing/2014/main" id="{0CDA9C9E-7C62-4936-BCF3-2DEA4C8DC4E1}"/>
              </a:ext>
            </a:extLst>
          </p:cNvPr>
          <p:cNvSpPr txBox="1"/>
          <p:nvPr/>
        </p:nvSpPr>
        <p:spPr>
          <a:xfrm>
            <a:off x="4819151" y="2508840"/>
            <a:ext cx="5761072" cy="2523768"/>
          </a:xfrm>
          <a:prstGeom prst="rect">
            <a:avLst/>
          </a:prstGeom>
          <a:noFill/>
        </p:spPr>
        <p:txBody>
          <a:bodyPr wrap="square" rtlCol="0">
            <a:spAutoFit/>
          </a:bodyPr>
          <a:lstStyle/>
          <a:p>
            <a:pPr lvl="1"/>
            <a:r>
              <a:rPr lang="fr-CA" sz="2800" dirty="0"/>
              <a:t>1- Interventions ponctuelles</a:t>
            </a:r>
          </a:p>
          <a:p>
            <a:pPr lvl="1"/>
            <a:endParaRPr lang="fr-CA" sz="2800" dirty="0"/>
          </a:p>
          <a:p>
            <a:pPr lvl="1"/>
            <a:r>
              <a:rPr lang="fr-CA" sz="2800" dirty="0"/>
              <a:t>2- Interventions de crise</a:t>
            </a:r>
          </a:p>
          <a:p>
            <a:pPr lvl="1"/>
            <a:endParaRPr lang="fr-CA" sz="2800" dirty="0"/>
          </a:p>
          <a:p>
            <a:pPr lvl="1"/>
            <a:r>
              <a:rPr lang="fr-CA" sz="2800" dirty="0"/>
              <a:t>3- Suivi individuel</a:t>
            </a:r>
          </a:p>
          <a:p>
            <a:endParaRPr lang="fr-CA" dirty="0"/>
          </a:p>
        </p:txBody>
      </p:sp>
    </p:spTree>
    <p:extLst>
      <p:ext uri="{BB962C8B-B14F-4D97-AF65-F5344CB8AC3E}">
        <p14:creationId xmlns:p14="http://schemas.microsoft.com/office/powerpoint/2010/main" val="3936444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a:extLst>
              <a:ext uri="{FF2B5EF4-FFF2-40B4-BE49-F238E27FC236}">
                <a16:creationId xmlns:a16="http://schemas.microsoft.com/office/drawing/2014/main" id="{BEC46ADB-55E5-43DA-8E91-C49412A33045}"/>
              </a:ext>
            </a:extLst>
          </p:cNvPr>
          <p:cNvSpPr>
            <a:spLocks noGrp="1"/>
          </p:cNvSpPr>
          <p:nvPr>
            <p:ph type="title"/>
          </p:nvPr>
        </p:nvSpPr>
        <p:spPr/>
        <p:txBody>
          <a:bodyPr rtlCol="0"/>
          <a:lstStyle/>
          <a:p>
            <a:pPr rtl="0"/>
            <a:r>
              <a:rPr lang="fr-CA" dirty="0"/>
              <a:t>Objectifs</a:t>
            </a:r>
          </a:p>
        </p:txBody>
      </p:sp>
      <p:sp>
        <p:nvSpPr>
          <p:cNvPr id="2" name="Espace réservé du texte 1">
            <a:extLst>
              <a:ext uri="{FF2B5EF4-FFF2-40B4-BE49-F238E27FC236}">
                <a16:creationId xmlns:a16="http://schemas.microsoft.com/office/drawing/2014/main" id="{C11A7FF5-E7DB-4462-BC64-12126BDC0DFB}"/>
              </a:ext>
            </a:extLst>
          </p:cNvPr>
          <p:cNvSpPr>
            <a:spLocks noGrp="1"/>
          </p:cNvSpPr>
          <p:nvPr>
            <p:ph type="body" sz="quarter" idx="11"/>
          </p:nvPr>
        </p:nvSpPr>
        <p:spPr>
          <a:xfrm>
            <a:off x="914513" y="2402006"/>
            <a:ext cx="10621813" cy="3707480"/>
          </a:xfrm>
        </p:spPr>
        <p:txBody>
          <a:bodyPr rtlCol="0">
            <a:noAutofit/>
          </a:bodyPr>
          <a:lstStyle/>
          <a:p>
            <a:pPr marL="342900" indent="-342900">
              <a:buFont typeface="Courier New" panose="02070309020205020404" pitchFamily="49" charset="0"/>
              <a:buChar char="o"/>
            </a:pPr>
            <a:r>
              <a:rPr lang="fr-CA" sz="2200" dirty="0">
                <a:solidFill>
                  <a:schemeClr val="tx1"/>
                </a:solidFill>
              </a:rPr>
              <a:t>Présenter le mandat de la Clinique des troubles concomitants ;</a:t>
            </a:r>
          </a:p>
          <a:p>
            <a:pPr marL="342900" indent="-342900">
              <a:buFont typeface="Courier New" panose="02070309020205020404" pitchFamily="49" charset="0"/>
              <a:buChar char="o"/>
            </a:pPr>
            <a:r>
              <a:rPr lang="fr-CA" sz="2200" dirty="0">
                <a:solidFill>
                  <a:schemeClr val="tx1"/>
                </a:solidFill>
              </a:rPr>
              <a:t>Présenter les caractéristiques et enjeux des membres de l’entourage de la Clinique des troubles concomitants ;</a:t>
            </a:r>
          </a:p>
          <a:p>
            <a:pPr marL="342900" indent="-342900">
              <a:buFont typeface="Courier New" panose="02070309020205020404" pitchFamily="49" charset="0"/>
              <a:buChar char="o"/>
            </a:pPr>
            <a:r>
              <a:rPr lang="fr-CA" sz="2200" dirty="0">
                <a:solidFill>
                  <a:schemeClr val="tx1"/>
                </a:solidFill>
              </a:rPr>
              <a:t>Présenter les grandes lignes des pratiques et services développés auprès des membres de l’entourage à la Clinique des troubles concomitants.</a:t>
            </a:r>
          </a:p>
        </p:txBody>
      </p:sp>
      <p:sp>
        <p:nvSpPr>
          <p:cNvPr id="8" name="Espace réservé de la date 7">
            <a:extLst>
              <a:ext uri="{FF2B5EF4-FFF2-40B4-BE49-F238E27FC236}">
                <a16:creationId xmlns:a16="http://schemas.microsoft.com/office/drawing/2014/main" id="{B10C7A9E-B1D7-4285-8DD5-D28AFDC7B4F8}"/>
              </a:ext>
            </a:extLst>
          </p:cNvPr>
          <p:cNvSpPr>
            <a:spLocks noGrp="1"/>
          </p:cNvSpPr>
          <p:nvPr>
            <p:ph type="dt" sz="half" idx="2"/>
          </p:nvPr>
        </p:nvSpPr>
        <p:spPr/>
        <p:txBody>
          <a:bodyPr rtlCol="0"/>
          <a:lstStyle/>
          <a:p>
            <a:pPr rtl="0"/>
            <a:r>
              <a:rPr lang="fr-FR"/>
              <a:t>20 février 2026</a:t>
            </a:r>
            <a:endParaRPr lang="fr-CA" dirty="0"/>
          </a:p>
        </p:txBody>
      </p:sp>
    </p:spTree>
    <p:extLst>
      <p:ext uri="{BB962C8B-B14F-4D97-AF65-F5344CB8AC3E}">
        <p14:creationId xmlns:p14="http://schemas.microsoft.com/office/powerpoint/2010/main" val="2865516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0B749C-B7A1-1F31-3036-1813A5773F0B}"/>
              </a:ext>
            </a:extLst>
          </p:cNvPr>
          <p:cNvSpPr>
            <a:spLocks noGrp="1"/>
          </p:cNvSpPr>
          <p:nvPr>
            <p:ph type="dt" sz="half" idx="2"/>
          </p:nvPr>
        </p:nvSpPr>
        <p:spPr/>
        <p:txBody>
          <a:bodyPr/>
          <a:lstStyle/>
          <a:p>
            <a:pPr rtl="0"/>
            <a:r>
              <a:rPr lang="fr-FR" noProof="0"/>
              <a:t>20 février 2026</a:t>
            </a:r>
            <a:endParaRPr lang="fr-CA" noProof="0"/>
          </a:p>
        </p:txBody>
      </p:sp>
      <p:sp>
        <p:nvSpPr>
          <p:cNvPr id="12" name="Espace réservé du contenu 2">
            <a:extLst>
              <a:ext uri="{FF2B5EF4-FFF2-40B4-BE49-F238E27FC236}">
                <a16:creationId xmlns:a16="http://schemas.microsoft.com/office/drawing/2014/main" id="{18CC8391-9E00-473E-9F59-3E517CB7E781}"/>
              </a:ext>
            </a:extLst>
          </p:cNvPr>
          <p:cNvSpPr txBox="1">
            <a:spLocks/>
          </p:cNvSpPr>
          <p:nvPr/>
        </p:nvSpPr>
        <p:spPr>
          <a:xfrm>
            <a:off x="623380" y="475333"/>
            <a:ext cx="10558970" cy="1095773"/>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90000"/>
              </a:lnSpc>
              <a:spcBef>
                <a:spcPct val="0"/>
              </a:spcBef>
              <a:buFont typeface="Arial" panose="020B0604020202020204" pitchFamily="34" charset="0"/>
              <a:buNone/>
            </a:pPr>
            <a:r>
              <a:rPr lang="fr-CA" sz="4000" b="1" dirty="0">
                <a:solidFill>
                  <a:schemeClr val="accent2">
                    <a:lumMod val="50000"/>
                  </a:schemeClr>
                </a:solidFill>
                <a:latin typeface="+mj-lt"/>
              </a:rPr>
              <a:t>Modalités de l’offre de services actuelle</a:t>
            </a:r>
          </a:p>
        </p:txBody>
      </p:sp>
      <p:pic>
        <p:nvPicPr>
          <p:cNvPr id="18" name="Picture 2" descr="Spirale Art vectoriel, icônes et graphiques à télécharger gratuitement">
            <a:extLst>
              <a:ext uri="{FF2B5EF4-FFF2-40B4-BE49-F238E27FC236}">
                <a16:creationId xmlns:a16="http://schemas.microsoft.com/office/drawing/2014/main" id="{B882927B-83F0-4636-AF74-A34A3EFA763E}"/>
              </a:ext>
            </a:extLst>
          </p:cNvPr>
          <p:cNvPicPr>
            <a:picLocks noChangeAspect="1" noChangeArrowheads="1"/>
          </p:cNvPicPr>
          <p:nvPr/>
        </p:nvPicPr>
        <p:blipFill rotWithShape="1">
          <a:blip r:embed="rId3">
            <a:duotone>
              <a:prstClr val="black"/>
              <a:srgbClr val="AC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9801674" y="6177596"/>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pirale Art vectoriel, icônes et graphiques à télécharger gratuitement">
            <a:extLst>
              <a:ext uri="{FF2B5EF4-FFF2-40B4-BE49-F238E27FC236}">
                <a16:creationId xmlns:a16="http://schemas.microsoft.com/office/drawing/2014/main" id="{DB639874-B929-432D-AA2B-5311BA948E60}"/>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coins arrondis 10">
            <a:extLst>
              <a:ext uri="{FF2B5EF4-FFF2-40B4-BE49-F238E27FC236}">
                <a16:creationId xmlns:a16="http://schemas.microsoft.com/office/drawing/2014/main" id="{124724F5-8C29-462E-9A81-BF7369A9F91E}"/>
              </a:ext>
            </a:extLst>
          </p:cNvPr>
          <p:cNvSpPr/>
          <p:nvPr/>
        </p:nvSpPr>
        <p:spPr>
          <a:xfrm>
            <a:off x="4057650" y="2009686"/>
            <a:ext cx="7296150" cy="3571964"/>
          </a:xfrm>
          <a:prstGeom prst="roundRect">
            <a:avLst/>
          </a:prstGeom>
          <a:solidFill>
            <a:srgbClr val="FFED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endParaRPr lang="fr-CA" sz="2400" dirty="0">
              <a:solidFill>
                <a:schemeClr val="tx1"/>
              </a:solidFill>
            </a:endParaRPr>
          </a:p>
        </p:txBody>
      </p:sp>
      <p:sp>
        <p:nvSpPr>
          <p:cNvPr id="9" name="Rectangle : coins arrondis 8">
            <a:extLst>
              <a:ext uri="{FF2B5EF4-FFF2-40B4-BE49-F238E27FC236}">
                <a16:creationId xmlns:a16="http://schemas.microsoft.com/office/drawing/2014/main" id="{8F34A44A-A6D8-43CD-85E5-6056C1FA6858}"/>
              </a:ext>
            </a:extLst>
          </p:cNvPr>
          <p:cNvSpPr/>
          <p:nvPr/>
        </p:nvSpPr>
        <p:spPr>
          <a:xfrm>
            <a:off x="1504952" y="1800704"/>
            <a:ext cx="3154708" cy="3951828"/>
          </a:xfrm>
          <a:prstGeom prst="roundRect">
            <a:avLst/>
          </a:prstGeom>
          <a:gradFill>
            <a:gsLst>
              <a:gs pos="0">
                <a:srgbClr val="BC8600"/>
              </a:gs>
              <a:gs pos="36000">
                <a:schemeClr val="accent4">
                  <a:shade val="67500"/>
                  <a:satMod val="115000"/>
                </a:schemeClr>
              </a:gs>
              <a:gs pos="100000">
                <a:srgbClr val="FFEDB9"/>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800" dirty="0">
              <a:solidFill>
                <a:schemeClr val="tx1"/>
              </a:solidFill>
            </a:endParaRPr>
          </a:p>
        </p:txBody>
      </p:sp>
      <p:sp>
        <p:nvSpPr>
          <p:cNvPr id="10" name="Espace réservé du contenu 2">
            <a:extLst>
              <a:ext uri="{FF2B5EF4-FFF2-40B4-BE49-F238E27FC236}">
                <a16:creationId xmlns:a16="http://schemas.microsoft.com/office/drawing/2014/main" id="{0B4F57BC-014F-44D2-80DC-7328C49C8BED}"/>
              </a:ext>
            </a:extLst>
          </p:cNvPr>
          <p:cNvSpPr txBox="1">
            <a:spLocks/>
          </p:cNvSpPr>
          <p:nvPr/>
        </p:nvSpPr>
        <p:spPr>
          <a:xfrm>
            <a:off x="5238750" y="2392528"/>
            <a:ext cx="5943600" cy="3229902"/>
          </a:xfrm>
          <a:prstGeom prst="rect">
            <a:avLst/>
          </a:prstGeom>
          <a:noFill/>
          <a:ln cmpd="sng">
            <a:solidFill>
              <a:srgbClr val="AA9D92">
                <a:alpha val="0"/>
              </a:srgbClr>
            </a:solidFill>
            <a:prstDash val="sysDot"/>
          </a:ln>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dirty="0"/>
              <a:t>1- Groupe centré sur la parole</a:t>
            </a:r>
          </a:p>
          <a:p>
            <a:pPr marL="0" indent="0">
              <a:buNone/>
            </a:pPr>
            <a:r>
              <a:rPr lang="fr-CA" dirty="0"/>
              <a:t>2- Groupe éducatif sur la proche      </a:t>
            </a:r>
            <a:r>
              <a:rPr lang="fr-CA" dirty="0" err="1"/>
              <a:t>aidance</a:t>
            </a:r>
            <a:r>
              <a:rPr lang="fr-CA" dirty="0"/>
              <a:t> dans le contexte des troubles concomitants</a:t>
            </a:r>
          </a:p>
        </p:txBody>
      </p:sp>
      <p:sp>
        <p:nvSpPr>
          <p:cNvPr id="14" name="Espace réservé du contenu 2">
            <a:extLst>
              <a:ext uri="{FF2B5EF4-FFF2-40B4-BE49-F238E27FC236}">
                <a16:creationId xmlns:a16="http://schemas.microsoft.com/office/drawing/2014/main" id="{445BD7D9-83E3-418F-8BEA-EDBD9B49446B}"/>
              </a:ext>
            </a:extLst>
          </p:cNvPr>
          <p:cNvSpPr txBox="1">
            <a:spLocks/>
          </p:cNvSpPr>
          <p:nvPr/>
        </p:nvSpPr>
        <p:spPr>
          <a:xfrm>
            <a:off x="1663082" y="2560730"/>
            <a:ext cx="2996578" cy="3229902"/>
          </a:xfrm>
          <a:prstGeom prst="rect">
            <a:avLst/>
          </a:prstGeom>
          <a:noFill/>
          <a:ln cmpd="sng">
            <a:solidFill>
              <a:srgbClr val="AA9D92">
                <a:alpha val="0"/>
              </a:srgbClr>
            </a:solidFill>
            <a:prstDash val="sysDot"/>
          </a:ln>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b="1" dirty="0"/>
              <a:t>Groupes pour les membres de l’entourage</a:t>
            </a:r>
          </a:p>
        </p:txBody>
      </p:sp>
    </p:spTree>
    <p:extLst>
      <p:ext uri="{BB962C8B-B14F-4D97-AF65-F5344CB8AC3E}">
        <p14:creationId xmlns:p14="http://schemas.microsoft.com/office/powerpoint/2010/main" val="3565597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Spirale Art vectoriel, icônes et graphiques à télécharger gratuitement">
            <a:extLst>
              <a:ext uri="{FF2B5EF4-FFF2-40B4-BE49-F238E27FC236}">
                <a16:creationId xmlns:a16="http://schemas.microsoft.com/office/drawing/2014/main" id="{E7E09B16-BF07-4FA0-AE45-56356951A708}"/>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19058928">
            <a:off x="9671124" y="5107685"/>
            <a:ext cx="3212953" cy="275859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e la date 1">
            <a:extLst>
              <a:ext uri="{FF2B5EF4-FFF2-40B4-BE49-F238E27FC236}">
                <a16:creationId xmlns:a16="http://schemas.microsoft.com/office/drawing/2014/main" id="{DFA261C2-0FBA-145B-C060-39A64D6F8B41}"/>
              </a:ext>
            </a:extLst>
          </p:cNvPr>
          <p:cNvSpPr>
            <a:spLocks noGrp="1"/>
          </p:cNvSpPr>
          <p:nvPr>
            <p:ph type="dt" sz="half" idx="2"/>
          </p:nvPr>
        </p:nvSpPr>
        <p:spPr/>
        <p:txBody>
          <a:bodyPr/>
          <a:lstStyle/>
          <a:p>
            <a:pPr rtl="0"/>
            <a:r>
              <a:rPr lang="fr-FR" noProof="0"/>
              <a:t>20 février 2026</a:t>
            </a:r>
            <a:endParaRPr lang="fr-CA" noProof="0"/>
          </a:p>
        </p:txBody>
      </p:sp>
      <p:sp>
        <p:nvSpPr>
          <p:cNvPr id="15" name="Espace réservé du contenu 2">
            <a:extLst>
              <a:ext uri="{FF2B5EF4-FFF2-40B4-BE49-F238E27FC236}">
                <a16:creationId xmlns:a16="http://schemas.microsoft.com/office/drawing/2014/main" id="{B74EBA6B-28D9-4DFB-8CE9-5F7A38BD9A89}"/>
              </a:ext>
            </a:extLst>
          </p:cNvPr>
          <p:cNvSpPr txBox="1">
            <a:spLocks/>
          </p:cNvSpPr>
          <p:nvPr/>
        </p:nvSpPr>
        <p:spPr>
          <a:xfrm>
            <a:off x="623380" y="475333"/>
            <a:ext cx="10654220" cy="1095773"/>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90000"/>
              </a:lnSpc>
              <a:spcBef>
                <a:spcPct val="0"/>
              </a:spcBef>
              <a:buFont typeface="Arial" panose="020B0604020202020204" pitchFamily="34" charset="0"/>
              <a:buNone/>
            </a:pPr>
            <a:r>
              <a:rPr lang="fr-CA" sz="4000" b="1" dirty="0">
                <a:solidFill>
                  <a:schemeClr val="accent2">
                    <a:lumMod val="50000"/>
                  </a:schemeClr>
                </a:solidFill>
                <a:latin typeface="+mj-lt"/>
              </a:rPr>
              <a:t>Modalités de l’offre de services actuelle</a:t>
            </a:r>
          </a:p>
        </p:txBody>
      </p:sp>
      <p:pic>
        <p:nvPicPr>
          <p:cNvPr id="16" name="Picture 2" descr="Spirale Art vectoriel, icônes et graphiques à télécharger gratuitement">
            <a:extLst>
              <a:ext uri="{FF2B5EF4-FFF2-40B4-BE49-F238E27FC236}">
                <a16:creationId xmlns:a16="http://schemas.microsoft.com/office/drawing/2014/main" id="{3026B3C5-1D60-477E-9983-FD305A703B78}"/>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52176C4B-B511-4A0A-A087-5FAA0D2C944E}"/>
              </a:ext>
            </a:extLst>
          </p:cNvPr>
          <p:cNvPicPr>
            <a:picLocks noChangeAspect="1"/>
          </p:cNvPicPr>
          <p:nvPr/>
        </p:nvPicPr>
        <p:blipFill rotWithShape="1">
          <a:blip r:embed="rId5"/>
          <a:srcRect l="33841" t="17392" r="35938" b="11667"/>
          <a:stretch/>
        </p:blipFill>
        <p:spPr>
          <a:xfrm>
            <a:off x="3979387" y="1384608"/>
            <a:ext cx="3941704" cy="5204688"/>
          </a:xfrm>
          <a:prstGeom prst="rect">
            <a:avLst/>
          </a:prstGeom>
        </p:spPr>
      </p:pic>
    </p:spTree>
    <p:extLst>
      <p:ext uri="{BB962C8B-B14F-4D97-AF65-F5344CB8AC3E}">
        <p14:creationId xmlns:p14="http://schemas.microsoft.com/office/powerpoint/2010/main" val="3171140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Spirale Art vectoriel, icônes et graphiques à télécharger gratuitement">
            <a:extLst>
              <a:ext uri="{FF2B5EF4-FFF2-40B4-BE49-F238E27FC236}">
                <a16:creationId xmlns:a16="http://schemas.microsoft.com/office/drawing/2014/main" id="{E7E09B16-BF07-4FA0-AE45-56356951A708}"/>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0934012" y="3546852"/>
            <a:ext cx="3212953" cy="27585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coins arrondis 10">
            <a:extLst>
              <a:ext uri="{FF2B5EF4-FFF2-40B4-BE49-F238E27FC236}">
                <a16:creationId xmlns:a16="http://schemas.microsoft.com/office/drawing/2014/main" id="{4B5C0F89-FC36-0038-67F2-D4C96509B50E}"/>
              </a:ext>
            </a:extLst>
          </p:cNvPr>
          <p:cNvSpPr/>
          <p:nvPr/>
        </p:nvSpPr>
        <p:spPr>
          <a:xfrm>
            <a:off x="6416841" y="5241839"/>
            <a:ext cx="5230800" cy="1227600"/>
          </a:xfrm>
          <a:prstGeom prst="roundRect">
            <a:avLst/>
          </a:prstGeom>
          <a:solidFill>
            <a:srgbClr val="FFED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Mieux comprendre les aspects légaux en santé mentale</a:t>
            </a:r>
          </a:p>
        </p:txBody>
      </p:sp>
      <p:sp>
        <p:nvSpPr>
          <p:cNvPr id="9" name="Rectangle : coins arrondis 8">
            <a:extLst>
              <a:ext uri="{FF2B5EF4-FFF2-40B4-BE49-F238E27FC236}">
                <a16:creationId xmlns:a16="http://schemas.microsoft.com/office/drawing/2014/main" id="{68395508-FF4F-977E-F2A9-0EC4545A38A0}"/>
              </a:ext>
            </a:extLst>
          </p:cNvPr>
          <p:cNvSpPr/>
          <p:nvPr/>
        </p:nvSpPr>
        <p:spPr>
          <a:xfrm>
            <a:off x="6432883" y="3592956"/>
            <a:ext cx="5230800" cy="1227600"/>
          </a:xfrm>
          <a:prstGeom prst="roundRect">
            <a:avLst/>
          </a:prstGeom>
          <a:solidFill>
            <a:srgbClr val="FFED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Mieux comprendre mon rôle      de proche aidant</a:t>
            </a:r>
          </a:p>
        </p:txBody>
      </p:sp>
      <p:sp>
        <p:nvSpPr>
          <p:cNvPr id="6" name="Rectangle : coins arrondis 5">
            <a:extLst>
              <a:ext uri="{FF2B5EF4-FFF2-40B4-BE49-F238E27FC236}">
                <a16:creationId xmlns:a16="http://schemas.microsoft.com/office/drawing/2014/main" id="{8DE0A5B7-FC31-6B42-0F4E-355627A04B62}"/>
              </a:ext>
            </a:extLst>
          </p:cNvPr>
          <p:cNvSpPr/>
          <p:nvPr/>
        </p:nvSpPr>
        <p:spPr>
          <a:xfrm>
            <a:off x="6432883" y="1891017"/>
            <a:ext cx="5229728" cy="1227264"/>
          </a:xfrm>
          <a:prstGeom prst="roundRect">
            <a:avLst/>
          </a:prstGeom>
          <a:solidFill>
            <a:srgbClr val="FFED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Mieux comprendre les     troubles concomitants</a:t>
            </a:r>
          </a:p>
        </p:txBody>
      </p:sp>
      <p:sp>
        <p:nvSpPr>
          <p:cNvPr id="2" name="Espace réservé de la date 1">
            <a:extLst>
              <a:ext uri="{FF2B5EF4-FFF2-40B4-BE49-F238E27FC236}">
                <a16:creationId xmlns:a16="http://schemas.microsoft.com/office/drawing/2014/main" id="{DFA261C2-0FBA-145B-C060-39A64D6F8B41}"/>
              </a:ext>
            </a:extLst>
          </p:cNvPr>
          <p:cNvSpPr>
            <a:spLocks noGrp="1"/>
          </p:cNvSpPr>
          <p:nvPr>
            <p:ph type="dt" sz="half" idx="2"/>
          </p:nvPr>
        </p:nvSpPr>
        <p:spPr/>
        <p:txBody>
          <a:bodyPr/>
          <a:lstStyle/>
          <a:p>
            <a:pPr rtl="0"/>
            <a:r>
              <a:rPr lang="fr-FR" noProof="0"/>
              <a:t>20 février 2026</a:t>
            </a:r>
            <a:endParaRPr lang="fr-CA" noProof="0"/>
          </a:p>
        </p:txBody>
      </p:sp>
      <p:sp>
        <p:nvSpPr>
          <p:cNvPr id="5" name="Rectangle : coins arrondis 4">
            <a:extLst>
              <a:ext uri="{FF2B5EF4-FFF2-40B4-BE49-F238E27FC236}">
                <a16:creationId xmlns:a16="http://schemas.microsoft.com/office/drawing/2014/main" id="{8861C773-9950-017F-07C7-E4A28B9BDA30}"/>
              </a:ext>
            </a:extLst>
          </p:cNvPr>
          <p:cNvSpPr/>
          <p:nvPr/>
        </p:nvSpPr>
        <p:spPr>
          <a:xfrm>
            <a:off x="4996366" y="1794640"/>
            <a:ext cx="1645066" cy="1355725"/>
          </a:xfrm>
          <a:prstGeom prst="roundRect">
            <a:avLst/>
          </a:prstGeom>
          <a:gradFill>
            <a:gsLst>
              <a:gs pos="0">
                <a:srgbClr val="BC8600"/>
              </a:gs>
              <a:gs pos="36000">
                <a:schemeClr val="accent4">
                  <a:shade val="67500"/>
                  <a:satMod val="115000"/>
                </a:schemeClr>
              </a:gs>
              <a:gs pos="100000">
                <a:srgbClr val="FFEDB9"/>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Partie 1</a:t>
            </a:r>
          </a:p>
        </p:txBody>
      </p:sp>
      <p:sp>
        <p:nvSpPr>
          <p:cNvPr id="8" name="Rectangle : coins arrondis 7">
            <a:extLst>
              <a:ext uri="{FF2B5EF4-FFF2-40B4-BE49-F238E27FC236}">
                <a16:creationId xmlns:a16="http://schemas.microsoft.com/office/drawing/2014/main" id="{A745BE6C-9E30-9BC4-0FC0-4A469D46DAC2}"/>
              </a:ext>
            </a:extLst>
          </p:cNvPr>
          <p:cNvSpPr/>
          <p:nvPr/>
        </p:nvSpPr>
        <p:spPr>
          <a:xfrm>
            <a:off x="4996366" y="3504647"/>
            <a:ext cx="1645066" cy="1357200"/>
          </a:xfrm>
          <a:prstGeom prst="roundRect">
            <a:avLst/>
          </a:prstGeom>
          <a:gradFill>
            <a:gsLst>
              <a:gs pos="0">
                <a:srgbClr val="BC8600"/>
              </a:gs>
              <a:gs pos="36000">
                <a:schemeClr val="accent4">
                  <a:shade val="67500"/>
                  <a:satMod val="115000"/>
                </a:schemeClr>
              </a:gs>
              <a:gs pos="100000">
                <a:srgbClr val="FFEDB9"/>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Partie 2</a:t>
            </a:r>
          </a:p>
        </p:txBody>
      </p:sp>
      <p:sp>
        <p:nvSpPr>
          <p:cNvPr id="10" name="Rectangle : coins arrondis 9">
            <a:extLst>
              <a:ext uri="{FF2B5EF4-FFF2-40B4-BE49-F238E27FC236}">
                <a16:creationId xmlns:a16="http://schemas.microsoft.com/office/drawing/2014/main" id="{6DB2EC9D-4A38-BA41-2F78-437C285BDE65}"/>
              </a:ext>
            </a:extLst>
          </p:cNvPr>
          <p:cNvSpPr/>
          <p:nvPr/>
        </p:nvSpPr>
        <p:spPr>
          <a:xfrm>
            <a:off x="4996366" y="5168273"/>
            <a:ext cx="1645066" cy="1357200"/>
          </a:xfrm>
          <a:prstGeom prst="roundRect">
            <a:avLst/>
          </a:prstGeom>
          <a:gradFill>
            <a:gsLst>
              <a:gs pos="0">
                <a:srgbClr val="BC8600"/>
              </a:gs>
              <a:gs pos="36000">
                <a:schemeClr val="accent4">
                  <a:shade val="67500"/>
                  <a:satMod val="115000"/>
                </a:schemeClr>
              </a:gs>
              <a:gs pos="100000">
                <a:srgbClr val="FFEDB9"/>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Partie 3</a:t>
            </a:r>
          </a:p>
        </p:txBody>
      </p:sp>
      <p:sp>
        <p:nvSpPr>
          <p:cNvPr id="15" name="Espace réservé du contenu 2">
            <a:extLst>
              <a:ext uri="{FF2B5EF4-FFF2-40B4-BE49-F238E27FC236}">
                <a16:creationId xmlns:a16="http://schemas.microsoft.com/office/drawing/2014/main" id="{B74EBA6B-28D9-4DFB-8CE9-5F7A38BD9A89}"/>
              </a:ext>
            </a:extLst>
          </p:cNvPr>
          <p:cNvSpPr txBox="1">
            <a:spLocks/>
          </p:cNvSpPr>
          <p:nvPr/>
        </p:nvSpPr>
        <p:spPr>
          <a:xfrm>
            <a:off x="623380" y="475333"/>
            <a:ext cx="10654220" cy="1095773"/>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90000"/>
              </a:lnSpc>
              <a:spcBef>
                <a:spcPct val="0"/>
              </a:spcBef>
              <a:buFont typeface="Arial" panose="020B0604020202020204" pitchFamily="34" charset="0"/>
              <a:buNone/>
            </a:pPr>
            <a:r>
              <a:rPr lang="fr-CA" sz="4000" b="1" dirty="0">
                <a:solidFill>
                  <a:schemeClr val="accent2">
                    <a:lumMod val="50000"/>
                  </a:schemeClr>
                </a:solidFill>
                <a:latin typeface="+mj-lt"/>
              </a:rPr>
              <a:t>Modalités de l’offre de services actuelle</a:t>
            </a:r>
          </a:p>
        </p:txBody>
      </p:sp>
      <p:pic>
        <p:nvPicPr>
          <p:cNvPr id="16" name="Picture 2" descr="Spirale Art vectoriel, icônes et graphiques à télécharger gratuitement">
            <a:extLst>
              <a:ext uri="{FF2B5EF4-FFF2-40B4-BE49-F238E27FC236}">
                <a16:creationId xmlns:a16="http://schemas.microsoft.com/office/drawing/2014/main" id="{3026B3C5-1D60-477E-9983-FD305A703B78}"/>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52176C4B-B511-4A0A-A087-5FAA0D2C944E}"/>
              </a:ext>
            </a:extLst>
          </p:cNvPr>
          <p:cNvPicPr>
            <a:picLocks noChangeAspect="1"/>
          </p:cNvPicPr>
          <p:nvPr/>
        </p:nvPicPr>
        <p:blipFill rotWithShape="1">
          <a:blip r:embed="rId5"/>
          <a:srcRect l="33841" t="17392" r="35938" b="11667"/>
          <a:stretch/>
        </p:blipFill>
        <p:spPr>
          <a:xfrm>
            <a:off x="528317" y="1699389"/>
            <a:ext cx="3684527" cy="4865107"/>
          </a:xfrm>
          <a:prstGeom prst="rect">
            <a:avLst/>
          </a:prstGeom>
        </p:spPr>
      </p:pic>
    </p:spTree>
    <p:extLst>
      <p:ext uri="{BB962C8B-B14F-4D97-AF65-F5344CB8AC3E}">
        <p14:creationId xmlns:p14="http://schemas.microsoft.com/office/powerpoint/2010/main" val="162288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Spirale Art vectoriel, icônes et graphiques à télécharger gratuitement">
            <a:extLst>
              <a:ext uri="{FF2B5EF4-FFF2-40B4-BE49-F238E27FC236}">
                <a16:creationId xmlns:a16="http://schemas.microsoft.com/office/drawing/2014/main" id="{9DC10BDA-2172-46E1-8F18-2E58A02072E2}"/>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0934012" y="3546852"/>
            <a:ext cx="3212953" cy="275859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coins arrondis 10">
            <a:extLst>
              <a:ext uri="{FF2B5EF4-FFF2-40B4-BE49-F238E27FC236}">
                <a16:creationId xmlns:a16="http://schemas.microsoft.com/office/drawing/2014/main" id="{4B5C0F89-FC36-0038-67F2-D4C96509B50E}"/>
              </a:ext>
            </a:extLst>
          </p:cNvPr>
          <p:cNvSpPr/>
          <p:nvPr/>
        </p:nvSpPr>
        <p:spPr>
          <a:xfrm>
            <a:off x="6416841" y="5241839"/>
            <a:ext cx="5230800" cy="1227600"/>
          </a:xfrm>
          <a:prstGeom prst="roundRect">
            <a:avLst/>
          </a:prstGeom>
          <a:solidFill>
            <a:srgbClr val="FFED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Mieux comprendre les aspects légaux en santé mentale</a:t>
            </a:r>
          </a:p>
        </p:txBody>
      </p:sp>
      <p:sp>
        <p:nvSpPr>
          <p:cNvPr id="9" name="Rectangle : coins arrondis 8">
            <a:extLst>
              <a:ext uri="{FF2B5EF4-FFF2-40B4-BE49-F238E27FC236}">
                <a16:creationId xmlns:a16="http://schemas.microsoft.com/office/drawing/2014/main" id="{68395508-FF4F-977E-F2A9-0EC4545A38A0}"/>
              </a:ext>
            </a:extLst>
          </p:cNvPr>
          <p:cNvSpPr/>
          <p:nvPr/>
        </p:nvSpPr>
        <p:spPr>
          <a:xfrm>
            <a:off x="6432883" y="3592956"/>
            <a:ext cx="5230800" cy="1227600"/>
          </a:xfrm>
          <a:prstGeom prst="roundRect">
            <a:avLst/>
          </a:prstGeom>
          <a:gradFill>
            <a:gsLst>
              <a:gs pos="100000">
                <a:srgbClr val="FFD357"/>
              </a:gs>
              <a:gs pos="100000">
                <a:srgbClr val="FFEDB9"/>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Mieux comprendre mon rôle      de proche aidant</a:t>
            </a:r>
          </a:p>
        </p:txBody>
      </p:sp>
      <p:sp>
        <p:nvSpPr>
          <p:cNvPr id="6" name="Rectangle : coins arrondis 5">
            <a:extLst>
              <a:ext uri="{FF2B5EF4-FFF2-40B4-BE49-F238E27FC236}">
                <a16:creationId xmlns:a16="http://schemas.microsoft.com/office/drawing/2014/main" id="{8DE0A5B7-FC31-6B42-0F4E-355627A04B62}"/>
              </a:ext>
            </a:extLst>
          </p:cNvPr>
          <p:cNvSpPr/>
          <p:nvPr/>
        </p:nvSpPr>
        <p:spPr>
          <a:xfrm>
            <a:off x="6432883" y="1891017"/>
            <a:ext cx="5229728" cy="1227264"/>
          </a:xfrm>
          <a:prstGeom prst="roundRect">
            <a:avLst/>
          </a:prstGeom>
          <a:solidFill>
            <a:srgbClr val="FFED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Mieux comprendre les     troubles concomitants</a:t>
            </a:r>
          </a:p>
        </p:txBody>
      </p:sp>
      <p:sp>
        <p:nvSpPr>
          <p:cNvPr id="2" name="Espace réservé de la date 1">
            <a:extLst>
              <a:ext uri="{FF2B5EF4-FFF2-40B4-BE49-F238E27FC236}">
                <a16:creationId xmlns:a16="http://schemas.microsoft.com/office/drawing/2014/main" id="{DFA261C2-0FBA-145B-C060-39A64D6F8B41}"/>
              </a:ext>
            </a:extLst>
          </p:cNvPr>
          <p:cNvSpPr>
            <a:spLocks noGrp="1"/>
          </p:cNvSpPr>
          <p:nvPr>
            <p:ph type="dt" sz="half" idx="2"/>
          </p:nvPr>
        </p:nvSpPr>
        <p:spPr/>
        <p:txBody>
          <a:bodyPr/>
          <a:lstStyle/>
          <a:p>
            <a:pPr rtl="0"/>
            <a:r>
              <a:rPr lang="fr-FR" noProof="0"/>
              <a:t>20 février 2026</a:t>
            </a:r>
            <a:endParaRPr lang="fr-CA" noProof="0"/>
          </a:p>
        </p:txBody>
      </p:sp>
      <p:sp>
        <p:nvSpPr>
          <p:cNvPr id="5" name="Rectangle : coins arrondis 4">
            <a:extLst>
              <a:ext uri="{FF2B5EF4-FFF2-40B4-BE49-F238E27FC236}">
                <a16:creationId xmlns:a16="http://schemas.microsoft.com/office/drawing/2014/main" id="{8861C773-9950-017F-07C7-E4A28B9BDA30}"/>
              </a:ext>
            </a:extLst>
          </p:cNvPr>
          <p:cNvSpPr/>
          <p:nvPr/>
        </p:nvSpPr>
        <p:spPr>
          <a:xfrm>
            <a:off x="4996366" y="1794640"/>
            <a:ext cx="1645066" cy="1355725"/>
          </a:xfrm>
          <a:prstGeom prst="roundRect">
            <a:avLst/>
          </a:prstGeom>
          <a:gradFill>
            <a:gsLst>
              <a:gs pos="0">
                <a:srgbClr val="BC8600"/>
              </a:gs>
              <a:gs pos="36000">
                <a:schemeClr val="accent4">
                  <a:shade val="67500"/>
                  <a:satMod val="115000"/>
                </a:schemeClr>
              </a:gs>
              <a:gs pos="100000">
                <a:srgbClr val="FFEDB9"/>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Partie 1</a:t>
            </a:r>
          </a:p>
        </p:txBody>
      </p:sp>
      <p:sp>
        <p:nvSpPr>
          <p:cNvPr id="8" name="Rectangle : coins arrondis 7">
            <a:extLst>
              <a:ext uri="{FF2B5EF4-FFF2-40B4-BE49-F238E27FC236}">
                <a16:creationId xmlns:a16="http://schemas.microsoft.com/office/drawing/2014/main" id="{A745BE6C-9E30-9BC4-0FC0-4A469D46DAC2}"/>
              </a:ext>
            </a:extLst>
          </p:cNvPr>
          <p:cNvSpPr/>
          <p:nvPr/>
        </p:nvSpPr>
        <p:spPr>
          <a:xfrm>
            <a:off x="4996366" y="3504647"/>
            <a:ext cx="1645066" cy="1357200"/>
          </a:xfrm>
          <a:prstGeom prst="roundRect">
            <a:avLst/>
          </a:prstGeom>
          <a:gradFill>
            <a:gsLst>
              <a:gs pos="0">
                <a:srgbClr val="BC8600"/>
              </a:gs>
              <a:gs pos="74908">
                <a:srgbClr val="FFCC3B"/>
              </a:gs>
              <a:gs pos="50000">
                <a:schemeClr val="accent4">
                  <a:shade val="67500"/>
                  <a:satMod val="115000"/>
                </a:schemeClr>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Partie 2</a:t>
            </a:r>
          </a:p>
        </p:txBody>
      </p:sp>
      <p:sp>
        <p:nvSpPr>
          <p:cNvPr id="10" name="Rectangle : coins arrondis 9">
            <a:extLst>
              <a:ext uri="{FF2B5EF4-FFF2-40B4-BE49-F238E27FC236}">
                <a16:creationId xmlns:a16="http://schemas.microsoft.com/office/drawing/2014/main" id="{6DB2EC9D-4A38-BA41-2F78-437C285BDE65}"/>
              </a:ext>
            </a:extLst>
          </p:cNvPr>
          <p:cNvSpPr/>
          <p:nvPr/>
        </p:nvSpPr>
        <p:spPr>
          <a:xfrm>
            <a:off x="4996366" y="5168273"/>
            <a:ext cx="1645066" cy="1357200"/>
          </a:xfrm>
          <a:prstGeom prst="roundRect">
            <a:avLst/>
          </a:prstGeom>
          <a:gradFill>
            <a:gsLst>
              <a:gs pos="0">
                <a:srgbClr val="BC8600"/>
              </a:gs>
              <a:gs pos="36000">
                <a:schemeClr val="accent4">
                  <a:shade val="67500"/>
                  <a:satMod val="115000"/>
                </a:schemeClr>
              </a:gs>
              <a:gs pos="100000">
                <a:srgbClr val="FFEDB9"/>
              </a:gs>
            </a:gsLst>
            <a:lin ang="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dirty="0">
                <a:solidFill>
                  <a:srgbClr val="000000"/>
                </a:solidFill>
              </a:rPr>
              <a:t>Partie 3</a:t>
            </a:r>
          </a:p>
        </p:txBody>
      </p:sp>
      <p:pic>
        <p:nvPicPr>
          <p:cNvPr id="12" name="Picture 2" descr="Spirale Art vectoriel, icônes et graphiques à télécharger gratuitement">
            <a:extLst>
              <a:ext uri="{FF2B5EF4-FFF2-40B4-BE49-F238E27FC236}">
                <a16:creationId xmlns:a16="http://schemas.microsoft.com/office/drawing/2014/main" id="{5435432E-9E83-425B-97E1-D9F68DAE218C}"/>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900E1EED-C620-4880-880B-25D10D3DB83A}"/>
              </a:ext>
            </a:extLst>
          </p:cNvPr>
          <p:cNvPicPr>
            <a:picLocks noChangeAspect="1"/>
          </p:cNvPicPr>
          <p:nvPr/>
        </p:nvPicPr>
        <p:blipFill rotWithShape="1">
          <a:blip r:embed="rId5"/>
          <a:srcRect l="33841" t="17392" r="35938" b="11667"/>
          <a:stretch/>
        </p:blipFill>
        <p:spPr>
          <a:xfrm>
            <a:off x="528317" y="1699389"/>
            <a:ext cx="3684527" cy="4865107"/>
          </a:xfrm>
          <a:prstGeom prst="rect">
            <a:avLst/>
          </a:prstGeom>
        </p:spPr>
      </p:pic>
      <p:sp>
        <p:nvSpPr>
          <p:cNvPr id="17" name="Espace réservé du contenu 2">
            <a:extLst>
              <a:ext uri="{FF2B5EF4-FFF2-40B4-BE49-F238E27FC236}">
                <a16:creationId xmlns:a16="http://schemas.microsoft.com/office/drawing/2014/main" id="{1B0239C9-812A-4DEB-9F6A-9D1AE1384ECB}"/>
              </a:ext>
            </a:extLst>
          </p:cNvPr>
          <p:cNvSpPr txBox="1">
            <a:spLocks/>
          </p:cNvSpPr>
          <p:nvPr/>
        </p:nvSpPr>
        <p:spPr>
          <a:xfrm>
            <a:off x="623380" y="475333"/>
            <a:ext cx="10654220" cy="1095773"/>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90000"/>
              </a:lnSpc>
              <a:spcBef>
                <a:spcPct val="0"/>
              </a:spcBef>
              <a:buFont typeface="Arial" panose="020B0604020202020204" pitchFamily="34" charset="0"/>
              <a:buNone/>
            </a:pPr>
            <a:r>
              <a:rPr lang="fr-CA" sz="4000" b="1" dirty="0">
                <a:solidFill>
                  <a:schemeClr val="accent2">
                    <a:lumMod val="50000"/>
                  </a:schemeClr>
                </a:solidFill>
                <a:latin typeface="+mj-lt"/>
              </a:rPr>
              <a:t>Modalités de l’offre de services actuelle</a:t>
            </a:r>
          </a:p>
        </p:txBody>
      </p:sp>
    </p:spTree>
    <p:extLst>
      <p:ext uri="{BB962C8B-B14F-4D97-AF65-F5344CB8AC3E}">
        <p14:creationId xmlns:p14="http://schemas.microsoft.com/office/powerpoint/2010/main" val="156678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CFF989D-4E6B-077E-C1A4-0C3939C5BB37}"/>
              </a:ext>
            </a:extLst>
          </p:cNvPr>
          <p:cNvSpPr>
            <a:spLocks noGrp="1"/>
          </p:cNvSpPr>
          <p:nvPr>
            <p:ph type="dt" sz="half" idx="2"/>
          </p:nvPr>
        </p:nvSpPr>
        <p:spPr/>
        <p:txBody>
          <a:bodyPr/>
          <a:lstStyle/>
          <a:p>
            <a:pPr rtl="0"/>
            <a:r>
              <a:rPr lang="fr-FR" noProof="0"/>
              <a:t>20 février 2026</a:t>
            </a:r>
            <a:endParaRPr lang="fr-CA" noProof="0"/>
          </a:p>
        </p:txBody>
      </p:sp>
      <p:sp>
        <p:nvSpPr>
          <p:cNvPr id="14" name="Rectangle : coins arrondis 13">
            <a:extLst>
              <a:ext uri="{FF2B5EF4-FFF2-40B4-BE49-F238E27FC236}">
                <a16:creationId xmlns:a16="http://schemas.microsoft.com/office/drawing/2014/main" id="{62A7C6F9-DD02-DE4E-D5E0-B132F36A73A4}"/>
              </a:ext>
            </a:extLst>
          </p:cNvPr>
          <p:cNvSpPr/>
          <p:nvPr/>
        </p:nvSpPr>
        <p:spPr>
          <a:xfrm>
            <a:off x="1155032" y="1588166"/>
            <a:ext cx="9962147" cy="4780550"/>
          </a:xfrm>
          <a:prstGeom prst="roundRect">
            <a:avLst>
              <a:gd name="adj" fmla="val 5350"/>
            </a:avLst>
          </a:prstGeom>
          <a:solidFill>
            <a:schemeClr val="accent4">
              <a:lumMod val="20000"/>
              <a:lumOff val="80000"/>
            </a:schemeClr>
          </a:solidFill>
          <a:ln w="19050">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6" name="Groupe 5">
            <a:extLst>
              <a:ext uri="{FF2B5EF4-FFF2-40B4-BE49-F238E27FC236}">
                <a16:creationId xmlns:a16="http://schemas.microsoft.com/office/drawing/2014/main" id="{CCFD21B8-D6E1-E251-5032-7F911F304A5C}"/>
              </a:ext>
            </a:extLst>
          </p:cNvPr>
          <p:cNvGrpSpPr/>
          <p:nvPr/>
        </p:nvGrpSpPr>
        <p:grpSpPr>
          <a:xfrm>
            <a:off x="2003277" y="1398423"/>
            <a:ext cx="8185446" cy="1070542"/>
            <a:chOff x="2153059" y="511643"/>
            <a:chExt cx="5262668" cy="1539076"/>
          </a:xfrm>
          <a:noFill/>
        </p:grpSpPr>
        <p:sp>
          <p:nvSpPr>
            <p:cNvPr id="7" name="Rectangle : avec coins arrondis en haut 6">
              <a:extLst>
                <a:ext uri="{FF2B5EF4-FFF2-40B4-BE49-F238E27FC236}">
                  <a16:creationId xmlns:a16="http://schemas.microsoft.com/office/drawing/2014/main" id="{56FD80E9-B942-1187-A6C1-7F892755588B}"/>
                </a:ext>
              </a:extLst>
            </p:cNvPr>
            <p:cNvSpPr/>
            <p:nvPr/>
          </p:nvSpPr>
          <p:spPr>
            <a:xfrm rot="5400000">
              <a:off x="4084614" y="-1314674"/>
              <a:ext cx="1504795" cy="5157430"/>
            </a:xfrm>
            <a:prstGeom prst="round2SameRect">
              <a:avLst/>
            </a:prstGeom>
            <a:grpFill/>
            <a:ln>
              <a:noFill/>
            </a:ln>
          </p:spPr>
          <p:style>
            <a:lnRef idx="2">
              <a:schemeClr val="accent6">
                <a:alpha val="90000"/>
                <a:tint val="40000"/>
                <a:hueOff val="0"/>
                <a:satOff val="0"/>
                <a:lumOff val="0"/>
                <a:alphaOff val="0"/>
              </a:schemeClr>
            </a:lnRef>
            <a:fillRef idx="1">
              <a:scrgbClr r="0" g="0" b="0"/>
            </a:fillRef>
            <a:effectRef idx="0">
              <a:schemeClr val="accent6">
                <a:alpha val="90000"/>
                <a:tint val="40000"/>
                <a:hueOff val="0"/>
                <a:satOff val="0"/>
                <a:lumOff val="0"/>
                <a:alphaOff val="0"/>
              </a:schemeClr>
            </a:effectRef>
            <a:fontRef idx="minor">
              <a:schemeClr val="dk1">
                <a:hueOff val="0"/>
                <a:satOff val="0"/>
                <a:lumOff val="0"/>
                <a:alphaOff val="0"/>
              </a:schemeClr>
            </a:fontRef>
          </p:style>
        </p:sp>
        <p:sp>
          <p:nvSpPr>
            <p:cNvPr id="8" name="Rectangle : avec coins arrondis en haut 4">
              <a:extLst>
                <a:ext uri="{FF2B5EF4-FFF2-40B4-BE49-F238E27FC236}">
                  <a16:creationId xmlns:a16="http://schemas.microsoft.com/office/drawing/2014/main" id="{BE93D3D6-D264-CE03-4E6F-1746197417C5}"/>
                </a:ext>
              </a:extLst>
            </p:cNvPr>
            <p:cNvSpPr txBox="1"/>
            <p:nvPr/>
          </p:nvSpPr>
          <p:spPr>
            <a:xfrm>
              <a:off x="2153059" y="692840"/>
              <a:ext cx="5083972" cy="1357879"/>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FontTx/>
                <a:buNone/>
              </a:pPr>
              <a:r>
                <a:rPr lang="fr-CA" sz="2400" b="1" kern="1200" dirty="0"/>
                <a:t>Mieux comprendre mon rôle de proche aidant</a:t>
              </a:r>
            </a:p>
          </p:txBody>
        </p:sp>
      </p:grpSp>
      <p:sp>
        <p:nvSpPr>
          <p:cNvPr id="11" name="ZoneTexte 10">
            <a:extLst>
              <a:ext uri="{FF2B5EF4-FFF2-40B4-BE49-F238E27FC236}">
                <a16:creationId xmlns:a16="http://schemas.microsoft.com/office/drawing/2014/main" id="{A9238893-C58C-8B48-2F52-AFBF36022532}"/>
              </a:ext>
            </a:extLst>
          </p:cNvPr>
          <p:cNvSpPr txBox="1"/>
          <p:nvPr/>
        </p:nvSpPr>
        <p:spPr>
          <a:xfrm>
            <a:off x="1553370" y="2444445"/>
            <a:ext cx="9248941" cy="3816429"/>
          </a:xfrm>
          <a:prstGeom prst="rect">
            <a:avLst/>
          </a:prstGeom>
          <a:noFill/>
        </p:spPr>
        <p:txBody>
          <a:bodyPr wrap="square" rtlCol="0">
            <a:spAutoFit/>
          </a:bodyPr>
          <a:lstStyle/>
          <a:p>
            <a:pPr marL="342900" indent="-342900">
              <a:buFont typeface="Calibri" panose="020F0502020204030204" pitchFamily="34" charset="0"/>
              <a:buChar char="→"/>
            </a:pPr>
            <a:r>
              <a:rPr lang="fr-CA" sz="2200" dirty="0"/>
              <a:t>Les deuils</a:t>
            </a:r>
          </a:p>
          <a:p>
            <a:pPr marL="342900" indent="-342900">
              <a:buFont typeface="Calibri" panose="020F0502020204030204" pitchFamily="34" charset="0"/>
              <a:buChar char="→"/>
            </a:pPr>
            <a:r>
              <a:rPr lang="fr-CA" sz="2200" dirty="0"/>
              <a:t>L’épuisement et la fatigue de compassion</a:t>
            </a:r>
          </a:p>
          <a:p>
            <a:pPr marL="342900" indent="-342900">
              <a:buFont typeface="Calibri" panose="020F0502020204030204" pitchFamily="34" charset="0"/>
              <a:buChar char="→"/>
            </a:pPr>
            <a:r>
              <a:rPr lang="fr-CA" sz="2200" dirty="0"/>
              <a:t>Le fardeau</a:t>
            </a:r>
          </a:p>
          <a:p>
            <a:pPr marL="342900" indent="-342900">
              <a:buFont typeface="Calibri" panose="020F0502020204030204" pitchFamily="34" charset="0"/>
              <a:buChar char="→"/>
            </a:pPr>
            <a:r>
              <a:rPr lang="fr-CA" sz="2200" dirty="0"/>
              <a:t>La honte et les préjugés</a:t>
            </a:r>
          </a:p>
          <a:p>
            <a:pPr marL="342900" indent="-342900">
              <a:buFont typeface="Calibri" panose="020F0502020204030204" pitchFamily="34" charset="0"/>
              <a:buChar char="→"/>
            </a:pPr>
            <a:r>
              <a:rPr lang="fr-CA" sz="2200" dirty="0"/>
              <a:t>La culpabilité</a:t>
            </a:r>
          </a:p>
          <a:p>
            <a:pPr marL="342900" indent="-342900">
              <a:buFont typeface="Calibri" panose="020F0502020204030204" pitchFamily="34" charset="0"/>
              <a:buChar char="→"/>
            </a:pPr>
            <a:r>
              <a:rPr lang="fr-CA" sz="2200" dirty="0"/>
              <a:t>La sur-responsabilisation et le surinvestissement</a:t>
            </a:r>
          </a:p>
          <a:p>
            <a:pPr marL="342900" indent="-342900">
              <a:buFont typeface="Calibri" panose="020F0502020204030204" pitchFamily="34" charset="0"/>
              <a:buChar char="→"/>
            </a:pPr>
            <a:r>
              <a:rPr lang="fr-CA" sz="2200" dirty="0"/>
              <a:t>La séparation</a:t>
            </a:r>
          </a:p>
          <a:p>
            <a:pPr marL="342900" indent="-342900">
              <a:buFont typeface="Calibri" panose="020F0502020204030204" pitchFamily="34" charset="0"/>
              <a:buChar char="→"/>
            </a:pPr>
            <a:r>
              <a:rPr lang="fr-CA" sz="2200" dirty="0"/>
              <a:t>La codépendance </a:t>
            </a:r>
          </a:p>
          <a:p>
            <a:pPr marL="342900" indent="-342900">
              <a:buFont typeface="Calibri" panose="020F0502020204030204" pitchFamily="34" charset="0"/>
              <a:buChar char="→"/>
            </a:pPr>
            <a:r>
              <a:rPr lang="fr-CA" sz="2200" dirty="0"/>
              <a:t>L’importance des limites</a:t>
            </a:r>
          </a:p>
          <a:p>
            <a:pPr marL="342900" indent="-342900">
              <a:buFont typeface="Calibri" panose="020F0502020204030204" pitchFamily="34" charset="0"/>
              <a:buChar char="→"/>
            </a:pPr>
            <a:r>
              <a:rPr lang="fr-CA" sz="2200" dirty="0"/>
              <a:t>Le stress</a:t>
            </a:r>
          </a:p>
          <a:p>
            <a:pPr marL="342900" indent="-342900">
              <a:buFont typeface="Calibri" panose="020F0502020204030204" pitchFamily="34" charset="0"/>
              <a:buChar char="→"/>
            </a:pPr>
            <a:r>
              <a:rPr lang="fr-CA" sz="2200" dirty="0"/>
              <a:t>Le processus de changement chez les membres de l’entourage </a:t>
            </a:r>
          </a:p>
        </p:txBody>
      </p:sp>
      <p:sp>
        <p:nvSpPr>
          <p:cNvPr id="9" name="Espace réservé du contenu 2">
            <a:extLst>
              <a:ext uri="{FF2B5EF4-FFF2-40B4-BE49-F238E27FC236}">
                <a16:creationId xmlns:a16="http://schemas.microsoft.com/office/drawing/2014/main" id="{DAD9A6EF-0F93-4CB9-8484-21A5FEBE2025}"/>
              </a:ext>
            </a:extLst>
          </p:cNvPr>
          <p:cNvSpPr txBox="1">
            <a:spLocks/>
          </p:cNvSpPr>
          <p:nvPr/>
        </p:nvSpPr>
        <p:spPr>
          <a:xfrm>
            <a:off x="623380" y="475333"/>
            <a:ext cx="10654220" cy="1095773"/>
          </a:xfrm>
          <a:prstGeom prst="rect">
            <a:avLst/>
          </a:prstGeom>
          <a:noFill/>
          <a:effectLst>
            <a:softEdge rad="63500"/>
          </a:effectLst>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90000"/>
              </a:lnSpc>
              <a:spcBef>
                <a:spcPct val="0"/>
              </a:spcBef>
              <a:buFont typeface="Arial" panose="020B0604020202020204" pitchFamily="34" charset="0"/>
              <a:buNone/>
            </a:pPr>
            <a:r>
              <a:rPr lang="fr-CA" sz="4000" b="1" dirty="0">
                <a:solidFill>
                  <a:schemeClr val="accent2">
                    <a:lumMod val="50000"/>
                  </a:schemeClr>
                </a:solidFill>
                <a:latin typeface="+mj-lt"/>
              </a:rPr>
              <a:t>Modalités de l’offre de services actuelle</a:t>
            </a:r>
          </a:p>
        </p:txBody>
      </p:sp>
      <p:pic>
        <p:nvPicPr>
          <p:cNvPr id="10" name="Picture 2" descr="Spirale Art vectoriel, icônes et graphiques à télécharger gratuitement">
            <a:extLst>
              <a:ext uri="{FF2B5EF4-FFF2-40B4-BE49-F238E27FC236}">
                <a16:creationId xmlns:a16="http://schemas.microsoft.com/office/drawing/2014/main" id="{5106289E-8631-4D3E-9E35-165FE2D920EE}"/>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pirale Art vectoriel, icônes et graphiques à télécharger gratuitement">
            <a:extLst>
              <a:ext uri="{FF2B5EF4-FFF2-40B4-BE49-F238E27FC236}">
                <a16:creationId xmlns:a16="http://schemas.microsoft.com/office/drawing/2014/main" id="{D4A95EBF-30CF-4F0B-B87F-41B7987B29BE}"/>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0424507" y="6194802"/>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582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7">
            <a:extLst>
              <a:ext uri="{FF2B5EF4-FFF2-40B4-BE49-F238E27FC236}">
                <a16:creationId xmlns:a16="http://schemas.microsoft.com/office/drawing/2014/main" id="{EA6B7DE5-BFCC-4EEF-9609-8AA1C7CAD3B0}"/>
              </a:ext>
            </a:extLst>
          </p:cNvPr>
          <p:cNvSpPr>
            <a:spLocks noGrp="1"/>
          </p:cNvSpPr>
          <p:nvPr>
            <p:ph type="title"/>
          </p:nvPr>
        </p:nvSpPr>
        <p:spPr>
          <a:xfrm>
            <a:off x="1028700" y="465137"/>
            <a:ext cx="5210546" cy="1340615"/>
          </a:xfrm>
        </p:spPr>
        <p:txBody>
          <a:bodyPr rtlCol="0"/>
          <a:lstStyle/>
          <a:p>
            <a:pPr rtl="0"/>
            <a:r>
              <a:rPr lang="fr-CA" sz="5000" dirty="0"/>
              <a:t>Remerciements</a:t>
            </a:r>
          </a:p>
        </p:txBody>
      </p:sp>
      <p:sp>
        <p:nvSpPr>
          <p:cNvPr id="3" name="Espace réservé du contenu 2">
            <a:extLst>
              <a:ext uri="{FF2B5EF4-FFF2-40B4-BE49-F238E27FC236}">
                <a16:creationId xmlns:a16="http://schemas.microsoft.com/office/drawing/2014/main" id="{95B371F2-DBA5-415A-82C8-651F587B857A}"/>
              </a:ext>
            </a:extLst>
          </p:cNvPr>
          <p:cNvSpPr>
            <a:spLocks noGrp="1"/>
          </p:cNvSpPr>
          <p:nvPr>
            <p:ph type="body" sz="quarter" idx="13"/>
          </p:nvPr>
        </p:nvSpPr>
        <p:spPr>
          <a:xfrm>
            <a:off x="1053058" y="2095957"/>
            <a:ext cx="5792412" cy="4391025"/>
          </a:xfrm>
        </p:spPr>
        <p:txBody>
          <a:bodyPr rtlCol="0">
            <a:normAutofit fontScale="77500" lnSpcReduction="20000"/>
          </a:bodyPr>
          <a:lstStyle/>
          <a:p>
            <a:pPr marL="342900" indent="-342900">
              <a:buFont typeface="Courier New" panose="02070309020205020404" pitchFamily="49" charset="0"/>
              <a:buChar char="o"/>
            </a:pPr>
            <a:r>
              <a:rPr lang="fr-CA" sz="3100" dirty="0">
                <a:solidFill>
                  <a:schemeClr val="tx1"/>
                </a:solidFill>
              </a:rPr>
              <a:t>Les membres de l’entourage de la Clinique des troubles concomitants </a:t>
            </a:r>
          </a:p>
          <a:p>
            <a:pPr>
              <a:lnSpc>
                <a:spcPct val="120000"/>
              </a:lnSpc>
            </a:pPr>
            <a:endParaRPr lang="fr-CA" sz="2800" dirty="0">
              <a:solidFill>
                <a:schemeClr val="tx1"/>
              </a:solidFill>
            </a:endParaRPr>
          </a:p>
          <a:p>
            <a:pPr marL="342900" indent="-342900">
              <a:buFont typeface="Courier New" panose="02070309020205020404" pitchFamily="49" charset="0"/>
              <a:buChar char="o"/>
            </a:pPr>
            <a:r>
              <a:rPr lang="fr-CA" sz="3100" dirty="0">
                <a:solidFill>
                  <a:schemeClr val="tx1"/>
                </a:solidFill>
              </a:rPr>
              <a:t>Les organismes communautaires qui œuvrent auprès des membres de l’entourage </a:t>
            </a:r>
          </a:p>
          <a:p>
            <a:pPr rtl="0"/>
            <a:r>
              <a:rPr lang="fr-CA" dirty="0"/>
              <a:t>.</a:t>
            </a:r>
          </a:p>
        </p:txBody>
      </p:sp>
      <p:sp>
        <p:nvSpPr>
          <p:cNvPr id="34" name="Espace réservé de la date 33">
            <a:extLst>
              <a:ext uri="{FF2B5EF4-FFF2-40B4-BE49-F238E27FC236}">
                <a16:creationId xmlns:a16="http://schemas.microsoft.com/office/drawing/2014/main" id="{D30A968E-AB03-4BB5-BF8E-EB31DFD33B17}"/>
              </a:ext>
            </a:extLst>
          </p:cNvPr>
          <p:cNvSpPr>
            <a:spLocks noGrp="1"/>
          </p:cNvSpPr>
          <p:nvPr>
            <p:ph type="dt" sz="half" idx="2"/>
          </p:nvPr>
        </p:nvSpPr>
        <p:spPr/>
        <p:txBody>
          <a:bodyPr rtlCol="0"/>
          <a:lstStyle/>
          <a:p>
            <a:pPr rtl="0"/>
            <a:r>
              <a:rPr lang="fr-FR"/>
              <a:t>20 février 2026</a:t>
            </a:r>
            <a:endParaRPr lang="fr-CA"/>
          </a:p>
        </p:txBody>
      </p:sp>
      <p:sp>
        <p:nvSpPr>
          <p:cNvPr id="7" name="Rectangle 6">
            <a:extLst>
              <a:ext uri="{FF2B5EF4-FFF2-40B4-BE49-F238E27FC236}">
                <a16:creationId xmlns:a16="http://schemas.microsoft.com/office/drawing/2014/main" id="{0F9F377A-91FE-7A90-51C4-3AD2844A3C57}"/>
              </a:ext>
            </a:extLst>
          </p:cNvPr>
          <p:cNvSpPr/>
          <p:nvPr/>
        </p:nvSpPr>
        <p:spPr>
          <a:xfrm>
            <a:off x="7098471" y="757645"/>
            <a:ext cx="4403717" cy="572933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Espace réservé de l’image 30" descr="Fleur rose">
            <a:extLst>
              <a:ext uri="{FF2B5EF4-FFF2-40B4-BE49-F238E27FC236}">
                <a16:creationId xmlns:a16="http://schemas.microsoft.com/office/drawing/2014/main" id="{F6F75AC6-53C6-BE07-A52C-CC501319DB72}"/>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3116" b="96382" l="5837" r="92291">
                        <a14:foregroundMark x1="57489" y1="3116" x2="57489" y2="3116"/>
                        <a14:foregroundMark x1="39317" y1="96482" x2="39317" y2="96482"/>
                        <a14:foregroundMark x1="90969" y1="30754" x2="90969" y2="30754"/>
                        <a14:foregroundMark x1="90969" y1="43015" x2="90969" y2="43015"/>
                        <a14:foregroundMark x1="91300" y1="21307" x2="91300" y2="21307"/>
                        <a14:foregroundMark x1="92291" y1="30452" x2="92291" y2="30452"/>
                        <a14:foregroundMark x1="5837" y1="73065" x2="5837" y2="73065"/>
                      </a14:backgroundRemoval>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l="21398" t="-2965" b="43048"/>
          <a:stretch/>
        </p:blipFill>
        <p:spPr>
          <a:xfrm>
            <a:off x="7696431" y="717746"/>
            <a:ext cx="4028509" cy="3565496"/>
          </a:xfrm>
        </p:spPr>
      </p:pic>
      <p:pic>
        <p:nvPicPr>
          <p:cNvPr id="2" name="Espace réservé de l’image 12" descr="Fleur rose">
            <a:extLst>
              <a:ext uri="{FF2B5EF4-FFF2-40B4-BE49-F238E27FC236}">
                <a16:creationId xmlns:a16="http://schemas.microsoft.com/office/drawing/2014/main" id="{5579E735-928E-F5E9-2B1F-B27B2E9D6FD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117" b="99722" l="2861" r="94880">
                        <a14:foregroundMark x1="62349" y1="14272" x2="62349" y2="14272"/>
                        <a14:foregroundMark x1="49548" y1="13346" x2="49548" y2="13346"/>
                        <a14:foregroundMark x1="36145" y1="13346" x2="60843" y2="9361"/>
                        <a14:foregroundMark x1="60843" y1="9361" x2="83133" y2="10287"/>
                        <a14:foregroundMark x1="83133" y1="10287" x2="95934" y2="15107"/>
                        <a14:foregroundMark x1="95934" y1="15107" x2="99699" y2="39296"/>
                        <a14:foregroundMark x1="99699" y1="39296" x2="95030" y2="54217"/>
                        <a14:foregroundMark x1="95030" y1="54217" x2="81024" y2="53846"/>
                        <a14:foregroundMark x1="81024" y1="53846" x2="78012" y2="52456"/>
                        <a14:foregroundMark x1="65813" y1="6302" x2="65813" y2="6302"/>
                        <a14:foregroundMark x1="6777" y1="71826" x2="6777" y2="71826"/>
                        <a14:foregroundMark x1="3464" y1="63948" x2="3464" y2="63948"/>
                        <a14:foregroundMark x1="3012" y1="74699" x2="3012" y2="74699"/>
                        <a14:foregroundMark x1="6024" y1="75811" x2="6024" y2="75811"/>
                        <a14:foregroundMark x1="15211" y1="78869" x2="2861" y2="70250"/>
                        <a14:foregroundMark x1="2861" y1="70250" x2="3163" y2="59500"/>
                        <a14:foregroundMark x1="3163" y1="59500" x2="14910" y2="62558"/>
                        <a14:foregroundMark x1="14910" y1="62558" x2="19880" y2="78869"/>
                        <a14:foregroundMark x1="19880" y1="78869" x2="15663" y2="79147"/>
                        <a14:foregroundMark x1="37349" y1="92678" x2="47139" y2="99722"/>
                      </a14:backgroundRemoval>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r="-8563" b="6222"/>
          <a:stretch/>
        </p:blipFill>
        <p:spPr>
          <a:xfrm>
            <a:off x="7098471" y="572359"/>
            <a:ext cx="4150716" cy="5914623"/>
          </a:xfrm>
          <a:prstGeom prst="rect">
            <a:avLst/>
          </a:prstGeom>
        </p:spPr>
      </p:pic>
      <p:pic>
        <p:nvPicPr>
          <p:cNvPr id="9" name="Picture 2" descr="Spirale Art vectoriel, icônes et graphiques à télécharger gratuitement">
            <a:extLst>
              <a:ext uri="{FF2B5EF4-FFF2-40B4-BE49-F238E27FC236}">
                <a16:creationId xmlns:a16="http://schemas.microsoft.com/office/drawing/2014/main" id="{64682A6D-BA34-4257-BE74-B57BD8006A7D}"/>
              </a:ext>
            </a:extLst>
          </p:cNvPr>
          <p:cNvPicPr>
            <a:picLocks noChangeAspect="1" noChangeArrowheads="1"/>
          </p:cNvPicPr>
          <p:nvPr/>
        </p:nvPicPr>
        <p:blipFill rotWithShape="1">
          <a:blip r:embed="rId7">
            <a:duotone>
              <a:prstClr val="black"/>
              <a:srgbClr val="C00000">
                <a:tint val="45000"/>
                <a:satMod val="400000"/>
              </a:srgbClr>
            </a:duotone>
            <a:extLst>
              <a:ext uri="{BEBA8EAE-BF5A-486C-A8C5-ECC9F3942E4B}">
                <a14:imgProps xmlns:a14="http://schemas.microsoft.com/office/drawing/2010/main">
                  <a14:imgLayer r:embed="rId8">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pirale Art vectoriel, icônes et graphiques à télécharger gratuitement">
            <a:extLst>
              <a:ext uri="{FF2B5EF4-FFF2-40B4-BE49-F238E27FC236}">
                <a16:creationId xmlns:a16="http://schemas.microsoft.com/office/drawing/2014/main" id="{BE1FE0B0-5C2A-498E-9CF7-5CE5ABEEDE9E}"/>
              </a:ext>
            </a:extLst>
          </p:cNvPr>
          <p:cNvPicPr>
            <a:picLocks noChangeAspect="1" noChangeArrowheads="1"/>
          </p:cNvPicPr>
          <p:nvPr/>
        </p:nvPicPr>
        <p:blipFill rotWithShape="1">
          <a:blip r:embed="rId7">
            <a:duotone>
              <a:prstClr val="black"/>
              <a:srgbClr val="C00000">
                <a:tint val="45000"/>
                <a:satMod val="400000"/>
              </a:srgbClr>
            </a:duotone>
            <a:extLst>
              <a:ext uri="{BEBA8EAE-BF5A-486C-A8C5-ECC9F3942E4B}">
                <a14:imgProps xmlns:a14="http://schemas.microsoft.com/office/drawing/2010/main">
                  <a14:imgLayer r:embed="rId8">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0585524" y="6384202"/>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522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7F78C26-5970-4B27-93ED-0FC660CDAF1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88000"/>
                    </a14:imgEffect>
                    <a14:imgEffect>
                      <a14:brightnessContrast bright="1000" contrast="-69000"/>
                    </a14:imgEffect>
                  </a14:imgLayer>
                </a14:imgProps>
              </a:ext>
            </a:extLst>
          </a:blip>
          <a:srcRect r="16610"/>
          <a:stretch/>
        </p:blipFill>
        <p:spPr>
          <a:xfrm>
            <a:off x="1311276" y="-508307"/>
            <a:ext cx="9324195" cy="7904925"/>
          </a:xfrm>
          <a:prstGeom prst="rect">
            <a:avLst/>
          </a:prstGeom>
          <a:effectLst>
            <a:glow rad="127000">
              <a:schemeClr val="accent1">
                <a:alpha val="0"/>
              </a:schemeClr>
            </a:glow>
            <a:outerShdw blurRad="50800" dist="50800" dir="5400000" algn="ctr" rotWithShape="0">
              <a:srgbClr val="000000">
                <a:alpha val="0"/>
              </a:srgbClr>
            </a:outerShdw>
          </a:effectLst>
        </p:spPr>
      </p:pic>
      <p:sp>
        <p:nvSpPr>
          <p:cNvPr id="18" name="Titre 17">
            <a:extLst>
              <a:ext uri="{FF2B5EF4-FFF2-40B4-BE49-F238E27FC236}">
                <a16:creationId xmlns:a16="http://schemas.microsoft.com/office/drawing/2014/main" id="{EA6B7DE5-BFCC-4EEF-9609-8AA1C7CAD3B0}"/>
              </a:ext>
            </a:extLst>
          </p:cNvPr>
          <p:cNvSpPr>
            <a:spLocks noGrp="1"/>
          </p:cNvSpPr>
          <p:nvPr>
            <p:ph type="title"/>
          </p:nvPr>
        </p:nvSpPr>
        <p:spPr>
          <a:xfrm>
            <a:off x="1028700" y="465137"/>
            <a:ext cx="5210546" cy="1340615"/>
          </a:xfrm>
        </p:spPr>
        <p:txBody>
          <a:bodyPr rtlCol="0"/>
          <a:lstStyle/>
          <a:p>
            <a:pPr rtl="0"/>
            <a:r>
              <a:rPr lang="fr-CA" sz="5000" b="1" dirty="0"/>
              <a:t>Et merci à vous!</a:t>
            </a:r>
          </a:p>
        </p:txBody>
      </p:sp>
      <p:sp>
        <p:nvSpPr>
          <p:cNvPr id="3" name="Espace réservé du contenu 2">
            <a:extLst>
              <a:ext uri="{FF2B5EF4-FFF2-40B4-BE49-F238E27FC236}">
                <a16:creationId xmlns:a16="http://schemas.microsoft.com/office/drawing/2014/main" id="{95B371F2-DBA5-415A-82C8-651F587B857A}"/>
              </a:ext>
            </a:extLst>
          </p:cNvPr>
          <p:cNvSpPr>
            <a:spLocks noGrp="1"/>
          </p:cNvSpPr>
          <p:nvPr>
            <p:ph type="body" sz="quarter" idx="13"/>
          </p:nvPr>
        </p:nvSpPr>
        <p:spPr>
          <a:xfrm>
            <a:off x="1028700" y="2009687"/>
            <a:ext cx="6724650" cy="1865183"/>
          </a:xfrm>
        </p:spPr>
        <p:txBody>
          <a:bodyPr rtlCol="0">
            <a:normAutofit fontScale="62500" lnSpcReduction="20000"/>
          </a:bodyPr>
          <a:lstStyle/>
          <a:p>
            <a:pPr>
              <a:lnSpc>
                <a:spcPct val="120000"/>
              </a:lnSpc>
            </a:pPr>
            <a:r>
              <a:rPr lang="fr-CA" sz="3400" b="1" dirty="0">
                <a:solidFill>
                  <a:schemeClr val="tx1"/>
                </a:solidFill>
              </a:rPr>
              <a:t>Stéphanie Côté, , M. </a:t>
            </a:r>
            <a:r>
              <a:rPr lang="fr-CA" sz="3400" b="1" dirty="0" err="1">
                <a:solidFill>
                  <a:schemeClr val="tx1"/>
                </a:solidFill>
              </a:rPr>
              <a:t>Serv</a:t>
            </a:r>
            <a:r>
              <a:rPr lang="fr-CA" sz="3400" b="1" dirty="0">
                <a:solidFill>
                  <a:schemeClr val="tx1"/>
                </a:solidFill>
              </a:rPr>
              <a:t>. Soc., T.S. </a:t>
            </a:r>
          </a:p>
          <a:p>
            <a:pPr>
              <a:lnSpc>
                <a:spcPct val="120000"/>
              </a:lnSpc>
            </a:pPr>
            <a:r>
              <a:rPr lang="fr-CA" sz="2800" dirty="0">
                <a:solidFill>
                  <a:schemeClr val="tx1"/>
                </a:solidFill>
              </a:rPr>
              <a:t>stephanie.cote.ts.cemtl@ssss.gouv.qc.ca</a:t>
            </a:r>
          </a:p>
          <a:p>
            <a:pPr>
              <a:lnSpc>
                <a:spcPct val="120000"/>
              </a:lnSpc>
            </a:pPr>
            <a:endParaRPr lang="fr-CA" sz="300" b="1" dirty="0">
              <a:solidFill>
                <a:schemeClr val="tx1"/>
              </a:solidFill>
            </a:endParaRPr>
          </a:p>
          <a:p>
            <a:pPr>
              <a:lnSpc>
                <a:spcPct val="120000"/>
              </a:lnSpc>
            </a:pPr>
            <a:r>
              <a:rPr lang="fr-CA" sz="3400" b="1" dirty="0">
                <a:solidFill>
                  <a:schemeClr val="tx1"/>
                </a:solidFill>
              </a:rPr>
              <a:t>Jean-François Lacoste, M. </a:t>
            </a:r>
            <a:r>
              <a:rPr lang="fr-CA" sz="3400" b="1" dirty="0" err="1">
                <a:solidFill>
                  <a:schemeClr val="tx1"/>
                </a:solidFill>
              </a:rPr>
              <a:t>Serv</a:t>
            </a:r>
            <a:r>
              <a:rPr lang="fr-CA" sz="3400" b="1" dirty="0">
                <a:solidFill>
                  <a:schemeClr val="tx1"/>
                </a:solidFill>
              </a:rPr>
              <a:t>. Soc., T.S. </a:t>
            </a:r>
          </a:p>
          <a:p>
            <a:pPr>
              <a:lnSpc>
                <a:spcPct val="120000"/>
              </a:lnSpc>
            </a:pPr>
            <a:r>
              <a:rPr lang="fr-CA" sz="3000" dirty="0">
                <a:solidFill>
                  <a:schemeClr val="tx1"/>
                </a:solidFill>
              </a:rPr>
              <a:t>jean-francois.lacoste.cemtl@ssss.gouv.qc.ca</a:t>
            </a:r>
          </a:p>
          <a:p>
            <a:pPr>
              <a:lnSpc>
                <a:spcPct val="120000"/>
              </a:lnSpc>
            </a:pPr>
            <a:endParaRPr lang="fr-CA" sz="2800" dirty="0">
              <a:solidFill>
                <a:schemeClr val="tx1"/>
              </a:solidFill>
            </a:endParaRPr>
          </a:p>
          <a:p>
            <a:pPr>
              <a:lnSpc>
                <a:spcPct val="120000"/>
              </a:lnSpc>
            </a:pPr>
            <a:endParaRPr lang="fr-CA" sz="2400" b="1" dirty="0">
              <a:solidFill>
                <a:schemeClr val="tx1"/>
              </a:solidFill>
            </a:endParaRPr>
          </a:p>
          <a:p>
            <a:pPr rtl="0"/>
            <a:endParaRPr lang="fr-CA" dirty="0"/>
          </a:p>
        </p:txBody>
      </p:sp>
      <p:pic>
        <p:nvPicPr>
          <p:cNvPr id="9" name="Picture 2" descr="Spirale Art vectoriel, icônes et graphiques à télécharger gratuitement">
            <a:extLst>
              <a:ext uri="{FF2B5EF4-FFF2-40B4-BE49-F238E27FC236}">
                <a16:creationId xmlns:a16="http://schemas.microsoft.com/office/drawing/2014/main" id="{64682A6D-BA34-4257-BE74-B57BD8006A7D}"/>
              </a:ext>
            </a:extLst>
          </p:cNvPr>
          <p:cNvPicPr>
            <a:picLocks noChangeAspect="1" noChangeArrowheads="1"/>
          </p:cNvPicPr>
          <p:nvPr/>
        </p:nvPicPr>
        <p:blipFill rotWithShape="1">
          <a:blip r:embed="rId5">
            <a:duotone>
              <a:prstClr val="black"/>
              <a:srgbClr val="C00000">
                <a:tint val="45000"/>
                <a:satMod val="400000"/>
              </a:srgbClr>
            </a:duotone>
            <a:extLst>
              <a:ext uri="{BEBA8EAE-BF5A-486C-A8C5-ECC9F3942E4B}">
                <a14:imgProps xmlns:a14="http://schemas.microsoft.com/office/drawing/2010/main">
                  <a14:imgLayer r:embed="rId6">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6077AC8A-37A5-4323-9096-8E2D4DE3CF3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1924" y="5391868"/>
            <a:ext cx="5486400" cy="2813050"/>
          </a:xfrm>
          <a:prstGeom prst="rect">
            <a:avLst/>
          </a:prstGeom>
          <a:noFill/>
          <a:ln>
            <a:noFill/>
          </a:ln>
        </p:spPr>
      </p:pic>
      <p:pic>
        <p:nvPicPr>
          <p:cNvPr id="15" name="Image 14">
            <a:extLst>
              <a:ext uri="{FF2B5EF4-FFF2-40B4-BE49-F238E27FC236}">
                <a16:creationId xmlns:a16="http://schemas.microsoft.com/office/drawing/2014/main" id="{9E6E25E6-8F55-4311-A475-A4E79B97AA0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88000"/>
                    </a14:imgEffect>
                    <a14:imgEffect>
                      <a14:brightnessContrast bright="1000" contrast="-69000"/>
                    </a14:imgEffect>
                  </a14:imgLayer>
                </a14:imgProps>
              </a:ext>
            </a:extLst>
          </a:blip>
          <a:srcRect l="83608" t="15487" b="9691"/>
          <a:stretch/>
        </p:blipFill>
        <p:spPr>
          <a:xfrm>
            <a:off x="10398207" y="746379"/>
            <a:ext cx="1832894" cy="5914701"/>
          </a:xfrm>
          <a:prstGeom prst="rect">
            <a:avLst/>
          </a:prstGeom>
          <a:effectLst>
            <a:glow rad="127000">
              <a:schemeClr val="accent1">
                <a:alpha val="0"/>
              </a:schemeClr>
            </a:glow>
            <a:outerShdw blurRad="50800" dist="50800" dir="5400000" algn="ctr" rotWithShape="0">
              <a:srgbClr val="000000">
                <a:alpha val="0"/>
              </a:srgbClr>
            </a:outerShdw>
          </a:effectLst>
        </p:spPr>
      </p:pic>
      <p:sp>
        <p:nvSpPr>
          <p:cNvPr id="8" name="Espace réservé du contenu 2">
            <a:extLst>
              <a:ext uri="{FF2B5EF4-FFF2-40B4-BE49-F238E27FC236}">
                <a16:creationId xmlns:a16="http://schemas.microsoft.com/office/drawing/2014/main" id="{7FF5CD5A-968E-4522-B797-9D4C80F053C2}"/>
              </a:ext>
            </a:extLst>
          </p:cNvPr>
          <p:cNvSpPr txBox="1">
            <a:spLocks/>
          </p:cNvSpPr>
          <p:nvPr/>
        </p:nvSpPr>
        <p:spPr>
          <a:xfrm>
            <a:off x="2634718" y="4567729"/>
            <a:ext cx="6724650" cy="1783837"/>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150000"/>
              </a:lnSpc>
              <a:spcBef>
                <a:spcPts val="1000"/>
              </a:spcBef>
              <a:buFont typeface="Arial" panose="020B0604020202020204" pitchFamily="34" charset="0"/>
              <a:buNone/>
              <a:defRPr sz="1600" kern="1200">
                <a:solidFill>
                  <a:schemeClr val="accent2">
                    <a:lumMod val="50000"/>
                  </a:schemeClr>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chemeClr val="tx2">
                    <a:lumMod val="50000"/>
                  </a:schemeClr>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2">
                    <a:lumMod val="50000"/>
                  </a:schemeClr>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600" kern="1200">
                <a:solidFill>
                  <a:schemeClr val="tx2">
                    <a:lumMod val="50000"/>
                  </a:schemeClr>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r-CA" sz="3500" b="1" dirty="0">
                <a:solidFill>
                  <a:schemeClr val="tx1"/>
                </a:solidFill>
              </a:rPr>
              <a:t>Conférence </a:t>
            </a:r>
            <a:r>
              <a:rPr lang="fr-FR" sz="3500" b="1" dirty="0">
                <a:solidFill>
                  <a:schemeClr val="tx1"/>
                </a:solidFill>
              </a:rPr>
              <a:t>Midi à savoirs</a:t>
            </a:r>
          </a:p>
          <a:p>
            <a:pPr>
              <a:lnSpc>
                <a:spcPct val="120000"/>
              </a:lnSpc>
            </a:pPr>
            <a:r>
              <a:rPr lang="fr-FR" sz="3300" b="1" i="1" dirty="0">
                <a:solidFill>
                  <a:schemeClr val="tx1"/>
                </a:solidFill>
              </a:rPr>
              <a:t>La pratique auprès de l’entourage en milieu institutionnel</a:t>
            </a:r>
            <a:endParaRPr lang="fr-CA" sz="3300" b="1" dirty="0">
              <a:solidFill>
                <a:schemeClr val="tx1"/>
              </a:solidFill>
            </a:endParaRPr>
          </a:p>
          <a:p>
            <a:pPr>
              <a:lnSpc>
                <a:spcPct val="120000"/>
              </a:lnSpc>
            </a:pPr>
            <a:r>
              <a:rPr lang="fr-CA" sz="3500" dirty="0">
                <a:solidFill>
                  <a:schemeClr val="tx1"/>
                </a:solidFill>
              </a:rPr>
              <a:t>https://www.youtube.com/watch?v=cC-yF1V43iI&amp;t=2s</a:t>
            </a:r>
          </a:p>
          <a:p>
            <a:pPr>
              <a:lnSpc>
                <a:spcPct val="120000"/>
              </a:lnSpc>
            </a:pPr>
            <a:endParaRPr lang="fr-CA" sz="2400" b="1" dirty="0">
              <a:solidFill>
                <a:schemeClr val="tx1"/>
              </a:solidFill>
            </a:endParaRPr>
          </a:p>
          <a:p>
            <a:endParaRPr lang="fr-CA" dirty="0"/>
          </a:p>
        </p:txBody>
      </p:sp>
      <p:pic>
        <p:nvPicPr>
          <p:cNvPr id="2" name="Image 1">
            <a:extLst>
              <a:ext uri="{FF2B5EF4-FFF2-40B4-BE49-F238E27FC236}">
                <a16:creationId xmlns:a16="http://schemas.microsoft.com/office/drawing/2014/main" id="{A7693898-4D3B-47AC-B9D9-C10FFCE22EBE}"/>
              </a:ext>
            </a:extLst>
          </p:cNvPr>
          <p:cNvPicPr>
            <a:picLocks noChangeAspect="1"/>
          </p:cNvPicPr>
          <p:nvPr/>
        </p:nvPicPr>
        <p:blipFill>
          <a:blip r:embed="rId8"/>
          <a:stretch>
            <a:fillRect/>
          </a:stretch>
        </p:blipFill>
        <p:spPr>
          <a:xfrm>
            <a:off x="1028700" y="4352861"/>
            <a:ext cx="1517552" cy="1517552"/>
          </a:xfrm>
          <a:prstGeom prst="rect">
            <a:avLst/>
          </a:prstGeom>
        </p:spPr>
      </p:pic>
    </p:spTree>
    <p:extLst>
      <p:ext uri="{BB962C8B-B14F-4D97-AF65-F5344CB8AC3E}">
        <p14:creationId xmlns:p14="http://schemas.microsoft.com/office/powerpoint/2010/main" val="239974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D542D11-AA76-A5E7-5E0D-E31E7BC39B6F}"/>
              </a:ext>
            </a:extLst>
          </p:cNvPr>
          <p:cNvSpPr>
            <a:spLocks noGrp="1"/>
          </p:cNvSpPr>
          <p:nvPr>
            <p:ph type="title"/>
          </p:nvPr>
        </p:nvSpPr>
        <p:spPr>
          <a:xfrm>
            <a:off x="2037347" y="2428270"/>
            <a:ext cx="8165431" cy="655320"/>
          </a:xfrm>
        </p:spPr>
        <p:txBody>
          <a:bodyPr>
            <a:noAutofit/>
          </a:bodyPr>
          <a:lstStyle/>
          <a:p>
            <a:pPr algn="ctr"/>
            <a:r>
              <a:rPr lang="fr-CA" sz="5000" b="1" dirty="0">
                <a:solidFill>
                  <a:srgbClr val="600000"/>
                </a:solidFill>
              </a:rPr>
              <a:t>La Clinique des troubles concomitants (CTC) : </a:t>
            </a:r>
            <a:br>
              <a:rPr lang="fr-CA" b="1" dirty="0">
                <a:solidFill>
                  <a:srgbClr val="600000"/>
                </a:solidFill>
              </a:rPr>
            </a:br>
            <a:br>
              <a:rPr lang="fr-CA" b="1" dirty="0">
                <a:solidFill>
                  <a:srgbClr val="600000"/>
                </a:solidFill>
              </a:rPr>
            </a:br>
            <a:r>
              <a:rPr lang="fr-CA" b="1" dirty="0">
                <a:solidFill>
                  <a:srgbClr val="600000"/>
                </a:solidFill>
              </a:rPr>
              <a:t>Qui sommes-nous?</a:t>
            </a:r>
          </a:p>
        </p:txBody>
      </p:sp>
      <p:pic>
        <p:nvPicPr>
          <p:cNvPr id="10242" name="Picture 2" descr="Silhouette de point d'interrogation dessiné à la main">
            <a:extLst>
              <a:ext uri="{FF2B5EF4-FFF2-40B4-BE49-F238E27FC236}">
                <a16:creationId xmlns:a16="http://schemas.microsoft.com/office/drawing/2014/main" id="{3EDA4BBA-291A-5E20-3A7F-932F35AAA0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1622" y1="43611" x2="21622" y2="43611"/>
                        <a14:foregroundMark x1="50541" y1="39959" x2="50541" y2="39959"/>
                        <a14:foregroundMark x1="76622" y1="41176" x2="76622" y2="41176"/>
                        <a14:foregroundMark x1="22838" y1="83570" x2="22838" y2="83570"/>
                        <a14:foregroundMark x1="80811" y1="54970" x2="80811" y2="54970"/>
                        <a14:backgroundMark x1="50405" y1="76065" x2="50405" y2="76065"/>
                        <a14:backgroundMark x1="20811" y1="75862" x2="20811" y2="75862"/>
                        <a14:backgroundMark x1="21486" y1="30832" x2="21486" y2="30832"/>
                        <a14:backgroundMark x1="50676" y1="31846" x2="50676" y2="31846"/>
                        <a14:backgroundMark x1="80135" y1="76471" x2="80135" y2="76471"/>
                        <a14:backgroundMark x1="74459" y1="77485" x2="74459" y2="77485"/>
                        <a14:backgroundMark x1="80135" y1="31846" x2="80135" y2="31846"/>
                      </a14:backgroundRemoval>
                    </a14:imgEffect>
                    <a14:imgEffect>
                      <a14:artisticBlur/>
                    </a14:imgEffect>
                  </a14:imgLayer>
                </a14:imgProps>
              </a:ext>
              <a:ext uri="{28A0092B-C50C-407E-A947-70E740481C1C}">
                <a14:useLocalDpi xmlns:a14="http://schemas.microsoft.com/office/drawing/2010/main" val="0"/>
              </a:ext>
            </a:extLst>
          </a:blip>
          <a:srcRect l="131" t="-33832" r="-131" b="50522"/>
          <a:stretch/>
        </p:blipFill>
        <p:spPr bwMode="auto">
          <a:xfrm>
            <a:off x="-514391" y="3083590"/>
            <a:ext cx="7048500" cy="3912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ilhouette de point d'interrogation dessiné à la main">
            <a:extLst>
              <a:ext uri="{FF2B5EF4-FFF2-40B4-BE49-F238E27FC236}">
                <a16:creationId xmlns:a16="http://schemas.microsoft.com/office/drawing/2014/main" id="{3EA08E25-F5C5-C424-6C1A-3EEA4729AF9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1622" y1="43611" x2="21622" y2="43611"/>
                        <a14:foregroundMark x1="50541" y1="39959" x2="50541" y2="39959"/>
                        <a14:foregroundMark x1="76622" y1="41176" x2="76622" y2="41176"/>
                        <a14:foregroundMark x1="22838" y1="83570" x2="22838" y2="83570"/>
                        <a14:foregroundMark x1="80811" y1="54970" x2="80811" y2="54970"/>
                        <a14:backgroundMark x1="50405" y1="76065" x2="50405" y2="76065"/>
                        <a14:backgroundMark x1="20811" y1="75862" x2="20811" y2="75862"/>
                        <a14:backgroundMark x1="21486" y1="30832" x2="21486" y2="30832"/>
                        <a14:backgroundMark x1="50676" y1="31846" x2="50676" y2="31846"/>
                        <a14:backgroundMark x1="80135" y1="76471" x2="80135" y2="76471"/>
                        <a14:backgroundMark x1="74459" y1="77485" x2="74459" y2="77485"/>
                        <a14:backgroundMark x1="80135" y1="31846" x2="80135" y2="31846"/>
                      </a14:backgroundRemoval>
                    </a14:imgEffect>
                    <a14:imgEffect>
                      <a14:artisticBlur/>
                    </a14:imgEffect>
                  </a14:imgLayer>
                </a14:imgProps>
              </a:ext>
              <a:ext uri="{28A0092B-C50C-407E-A947-70E740481C1C}">
                <a14:useLocalDpi xmlns:a14="http://schemas.microsoft.com/office/drawing/2010/main" val="0"/>
              </a:ext>
            </a:extLst>
          </a:blip>
          <a:srcRect l="6383" t="49779" r="5821"/>
          <a:stretch/>
        </p:blipFill>
        <p:spPr bwMode="auto">
          <a:xfrm>
            <a:off x="6085524" y="5074312"/>
            <a:ext cx="6188364" cy="235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3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A261C2-0FBA-145B-C060-39A64D6F8B41}"/>
              </a:ext>
            </a:extLst>
          </p:cNvPr>
          <p:cNvSpPr>
            <a:spLocks noGrp="1"/>
          </p:cNvSpPr>
          <p:nvPr>
            <p:ph type="dt" sz="half" idx="2"/>
          </p:nvPr>
        </p:nvSpPr>
        <p:spPr/>
        <p:txBody>
          <a:bodyPr/>
          <a:lstStyle/>
          <a:p>
            <a:pPr rtl="0"/>
            <a:r>
              <a:rPr lang="fr-FR" noProof="0"/>
              <a:t>20 février 2026</a:t>
            </a:r>
            <a:endParaRPr lang="fr-CA" noProof="0"/>
          </a:p>
        </p:txBody>
      </p:sp>
      <p:sp>
        <p:nvSpPr>
          <p:cNvPr id="3" name="Espace réservé du contenu 2">
            <a:extLst>
              <a:ext uri="{FF2B5EF4-FFF2-40B4-BE49-F238E27FC236}">
                <a16:creationId xmlns:a16="http://schemas.microsoft.com/office/drawing/2014/main" id="{5179C4BE-BC51-2DE3-5C06-84D08B79CCDD}"/>
              </a:ext>
            </a:extLst>
          </p:cNvPr>
          <p:cNvSpPr>
            <a:spLocks noGrp="1"/>
          </p:cNvSpPr>
          <p:nvPr>
            <p:ph sz="quarter" idx="11"/>
          </p:nvPr>
        </p:nvSpPr>
        <p:spPr>
          <a:xfrm>
            <a:off x="846136" y="4598261"/>
            <a:ext cx="10499725" cy="1492354"/>
          </a:xfrm>
        </p:spPr>
        <p:txBody>
          <a:bodyPr>
            <a:normAutofit fontScale="92500" lnSpcReduction="20000"/>
          </a:bodyPr>
          <a:lstStyle/>
          <a:p>
            <a:pPr lvl="1"/>
            <a:r>
              <a:rPr lang="fr-CA" dirty="0"/>
              <a:t>la prise en charge de la clientèle (modèle de </a:t>
            </a:r>
            <a:r>
              <a:rPr lang="fr-CA" i="1" dirty="0"/>
              <a:t>case management</a:t>
            </a:r>
            <a:r>
              <a:rPr lang="fr-CA" dirty="0"/>
              <a:t>) ; </a:t>
            </a:r>
          </a:p>
          <a:p>
            <a:pPr lvl="1"/>
            <a:r>
              <a:rPr lang="fr-CA" dirty="0"/>
              <a:t>un service de consultation ;</a:t>
            </a:r>
          </a:p>
          <a:p>
            <a:pPr lvl="1"/>
            <a:r>
              <a:rPr lang="fr-CA" dirty="0"/>
              <a:t>l’enseignement, la formation, l’évaluation et la recherche.</a:t>
            </a:r>
          </a:p>
        </p:txBody>
      </p:sp>
      <p:sp>
        <p:nvSpPr>
          <p:cNvPr id="4" name="Titre 3">
            <a:extLst>
              <a:ext uri="{FF2B5EF4-FFF2-40B4-BE49-F238E27FC236}">
                <a16:creationId xmlns:a16="http://schemas.microsoft.com/office/drawing/2014/main" id="{34BD3C0D-1E38-822C-E391-E09625475DC0}"/>
              </a:ext>
            </a:extLst>
          </p:cNvPr>
          <p:cNvSpPr>
            <a:spLocks noGrp="1"/>
          </p:cNvSpPr>
          <p:nvPr>
            <p:ph type="title"/>
          </p:nvPr>
        </p:nvSpPr>
        <p:spPr>
          <a:xfrm>
            <a:off x="320841" y="159193"/>
            <a:ext cx="11550316" cy="1355724"/>
          </a:xfrm>
        </p:spPr>
        <p:txBody>
          <a:bodyPr>
            <a:normAutofit/>
          </a:bodyPr>
          <a:lstStyle/>
          <a:p>
            <a:r>
              <a:rPr lang="fr-CA" sz="4000" b="1" dirty="0"/>
              <a:t>La Clinique des troubles concomitants (CTC)</a:t>
            </a:r>
            <a:endParaRPr lang="fr-CA" sz="4000" dirty="0"/>
          </a:p>
        </p:txBody>
      </p:sp>
      <p:sp>
        <p:nvSpPr>
          <p:cNvPr id="5" name="Espace réservé du contenu 2">
            <a:extLst>
              <a:ext uri="{FF2B5EF4-FFF2-40B4-BE49-F238E27FC236}">
                <a16:creationId xmlns:a16="http://schemas.microsoft.com/office/drawing/2014/main" id="{57478BAD-ED57-AFFD-576A-EC05651F08B3}"/>
              </a:ext>
            </a:extLst>
          </p:cNvPr>
          <p:cNvSpPr txBox="1">
            <a:spLocks/>
          </p:cNvSpPr>
          <p:nvPr/>
        </p:nvSpPr>
        <p:spPr>
          <a:xfrm>
            <a:off x="582483" y="1647042"/>
            <a:ext cx="11011160" cy="323667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dirty="0"/>
              <a:t>Clinique externe à l’Institut universitaire en santé mentale de Montréal </a:t>
            </a:r>
          </a:p>
          <a:p>
            <a:r>
              <a:rPr lang="fr-CA" dirty="0"/>
              <a:t>Mandat de développer, rendre accessible et dispenser une offre de services intégrés surspécialisés à des adultes qui présentent des </a:t>
            </a:r>
            <a:r>
              <a:rPr lang="fr-CA" dirty="0">
                <a:effectLst>
                  <a:outerShdw blurRad="38100" dist="38100" dir="2700000" algn="tl">
                    <a:srgbClr val="000000">
                      <a:alpha val="43137"/>
                    </a:srgbClr>
                  </a:outerShdw>
                </a:effectLst>
              </a:rPr>
              <a:t>problèmes complexes liés à l’interface d’un trouble psychotique et d’un trouble d’usage de substance</a:t>
            </a:r>
            <a:r>
              <a:rPr lang="fr-CA" dirty="0"/>
              <a:t> par :</a:t>
            </a:r>
          </a:p>
        </p:txBody>
      </p:sp>
      <p:pic>
        <p:nvPicPr>
          <p:cNvPr id="8" name="Picture 2" descr="Spirale Art vectoriel, icônes et graphiques à télécharger gratuitement">
            <a:extLst>
              <a:ext uri="{FF2B5EF4-FFF2-40B4-BE49-F238E27FC236}">
                <a16:creationId xmlns:a16="http://schemas.microsoft.com/office/drawing/2014/main" id="{2576E837-C09E-4F18-824D-E9B14928C3D2}"/>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2750818">
            <a:off x="-2184420" y="-1052347"/>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pirale Art vectoriel, icônes et graphiques à télécharger gratuitement">
            <a:extLst>
              <a:ext uri="{FF2B5EF4-FFF2-40B4-BE49-F238E27FC236}">
                <a16:creationId xmlns:a16="http://schemas.microsoft.com/office/drawing/2014/main" id="{37CD47F4-89FD-4076-97D6-50AC71B01DA7}"/>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15499199">
            <a:off x="10867923" y="4065767"/>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11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A261C2-0FBA-145B-C060-39A64D6F8B41}"/>
              </a:ext>
            </a:extLst>
          </p:cNvPr>
          <p:cNvSpPr>
            <a:spLocks noGrp="1"/>
          </p:cNvSpPr>
          <p:nvPr>
            <p:ph type="dt" sz="half" idx="2"/>
          </p:nvPr>
        </p:nvSpPr>
        <p:spPr/>
        <p:txBody>
          <a:bodyPr/>
          <a:lstStyle/>
          <a:p>
            <a:pPr rtl="0"/>
            <a:r>
              <a:rPr lang="fr-FR" noProof="0"/>
              <a:t>20 février 2026</a:t>
            </a:r>
            <a:endParaRPr lang="fr-CA" noProof="0"/>
          </a:p>
        </p:txBody>
      </p:sp>
      <p:sp>
        <p:nvSpPr>
          <p:cNvPr id="4" name="Titre 3">
            <a:extLst>
              <a:ext uri="{FF2B5EF4-FFF2-40B4-BE49-F238E27FC236}">
                <a16:creationId xmlns:a16="http://schemas.microsoft.com/office/drawing/2014/main" id="{34BD3C0D-1E38-822C-E391-E09625475DC0}"/>
              </a:ext>
            </a:extLst>
          </p:cNvPr>
          <p:cNvSpPr>
            <a:spLocks noGrp="1"/>
          </p:cNvSpPr>
          <p:nvPr>
            <p:ph type="title"/>
          </p:nvPr>
        </p:nvSpPr>
        <p:spPr>
          <a:xfrm>
            <a:off x="854074" y="245991"/>
            <a:ext cx="10499725" cy="1355724"/>
          </a:xfrm>
        </p:spPr>
        <p:txBody>
          <a:bodyPr>
            <a:normAutofit/>
          </a:bodyPr>
          <a:lstStyle/>
          <a:p>
            <a:r>
              <a:rPr lang="fr-CA" sz="4000" b="1" dirty="0"/>
              <a:t>Portrait des proches (usagers) des membres de l’entourage à la CTC *</a:t>
            </a:r>
            <a:endParaRPr lang="fr-CA" sz="4000" dirty="0"/>
          </a:p>
        </p:txBody>
      </p:sp>
      <p:sp>
        <p:nvSpPr>
          <p:cNvPr id="11" name="Espace réservé du contenu 2">
            <a:extLst>
              <a:ext uri="{FF2B5EF4-FFF2-40B4-BE49-F238E27FC236}">
                <a16:creationId xmlns:a16="http://schemas.microsoft.com/office/drawing/2014/main" id="{D0B4EC4D-3DF0-8587-E7B3-3C1672766D84}"/>
              </a:ext>
            </a:extLst>
          </p:cNvPr>
          <p:cNvSpPr txBox="1">
            <a:spLocks/>
          </p:cNvSpPr>
          <p:nvPr/>
        </p:nvSpPr>
        <p:spPr>
          <a:xfrm>
            <a:off x="784034" y="1886459"/>
            <a:ext cx="6508517" cy="4481450"/>
          </a:xfrm>
          <a:prstGeom prst="rect">
            <a:avLst/>
          </a:prstGeom>
          <a:noFill/>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800" dirty="0"/>
              <a:t>18% sont non-observants à la médication</a:t>
            </a:r>
          </a:p>
          <a:p>
            <a:r>
              <a:rPr lang="fr-CA" sz="1800" dirty="0"/>
              <a:t>36% sont non-observants au suivi</a:t>
            </a:r>
          </a:p>
          <a:p>
            <a:r>
              <a:rPr lang="fr-CA" sz="1800" dirty="0"/>
              <a:t>76% ont une consommation active</a:t>
            </a:r>
          </a:p>
          <a:p>
            <a:r>
              <a:rPr lang="fr-CA" sz="1800" dirty="0"/>
              <a:t>53% sont soumis à un cadre légal (TAQ, ordonnance de soins et d’hébergement, ordonnance de probation) </a:t>
            </a:r>
          </a:p>
          <a:p>
            <a:r>
              <a:rPr lang="fr-CA" sz="1800" dirty="0"/>
              <a:t>41% ne sont pas autonome pour la gestion financière</a:t>
            </a:r>
          </a:p>
          <a:p>
            <a:r>
              <a:rPr lang="fr-CA" sz="1800" dirty="0"/>
              <a:t>48% sont sans occupation</a:t>
            </a:r>
          </a:p>
          <a:p>
            <a:r>
              <a:rPr lang="fr-CA" sz="1800" dirty="0"/>
              <a:t>24% sont instables au plan résidentiel </a:t>
            </a:r>
          </a:p>
        </p:txBody>
      </p:sp>
      <p:sp>
        <p:nvSpPr>
          <p:cNvPr id="12" name="ZoneTexte 11">
            <a:extLst>
              <a:ext uri="{FF2B5EF4-FFF2-40B4-BE49-F238E27FC236}">
                <a16:creationId xmlns:a16="http://schemas.microsoft.com/office/drawing/2014/main" id="{9B60B867-D40B-4AEF-8A04-2C9D782C14E4}"/>
              </a:ext>
            </a:extLst>
          </p:cNvPr>
          <p:cNvSpPr txBox="1"/>
          <p:nvPr/>
        </p:nvSpPr>
        <p:spPr>
          <a:xfrm>
            <a:off x="10341621" y="6486525"/>
            <a:ext cx="1391830" cy="246221"/>
          </a:xfrm>
          <a:prstGeom prst="rect">
            <a:avLst/>
          </a:prstGeom>
          <a:noFill/>
        </p:spPr>
        <p:txBody>
          <a:bodyPr wrap="square" rtlCol="0">
            <a:spAutoFit/>
          </a:bodyPr>
          <a:lstStyle/>
          <a:p>
            <a:r>
              <a:rPr lang="fr-CA" sz="1000" dirty="0"/>
              <a:t>* 2015-2016</a:t>
            </a:r>
          </a:p>
        </p:txBody>
      </p:sp>
      <p:sp>
        <p:nvSpPr>
          <p:cNvPr id="6" name="Organigramme : Connecteur 5">
            <a:extLst>
              <a:ext uri="{FF2B5EF4-FFF2-40B4-BE49-F238E27FC236}">
                <a16:creationId xmlns:a16="http://schemas.microsoft.com/office/drawing/2014/main" id="{31B1D3CF-930C-A098-B129-147C0DB2813C}"/>
              </a:ext>
            </a:extLst>
          </p:cNvPr>
          <p:cNvSpPr/>
          <p:nvPr/>
        </p:nvSpPr>
        <p:spPr>
          <a:xfrm>
            <a:off x="7995198" y="2547504"/>
            <a:ext cx="2946086" cy="2951310"/>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2">
            <a:extLst>
              <a:ext uri="{FF2B5EF4-FFF2-40B4-BE49-F238E27FC236}">
                <a16:creationId xmlns:a16="http://schemas.microsoft.com/office/drawing/2014/main" id="{F606C07E-5C6E-345A-FE2B-9F513625947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62" b="89905" l="9804" r="89706">
                        <a14:foregroundMark x1="16340" y1="28190" x2="16340" y2="28190"/>
                        <a14:foregroundMark x1="20425" y1="30476" x2="20425" y2="30476"/>
                        <a14:foregroundMark x1="21078" y1="29905" x2="21078" y2="29905"/>
                        <a14:foregroundMark x1="37255" y1="7619" x2="37255" y2="7619"/>
                        <a14:foregroundMark x1="64379" y1="7810" x2="64379" y2="7810"/>
                        <a14:foregroundMark x1="64869" y1="4762" x2="64869" y2="4762"/>
                        <a14:foregroundMark x1="38399" y1="6476" x2="38399" y2="6476"/>
                        <a14:foregroundMark x1="81863" y1="28762" x2="81863" y2="28762"/>
                        <a14:foregroundMark x1="84641" y1="31429" x2="84641" y2="31429"/>
                        <a14:foregroundMark x1="86111" y1="58476" x2="86111" y2="58476"/>
                        <a14:foregroundMark x1="83987" y1="64571" x2="83987" y2="64571"/>
                        <a14:foregroundMark x1="64542" y1="84381" x2="64542" y2="84381"/>
                        <a14:foregroundMark x1="37255" y1="80762" x2="37255" y2="80762"/>
                        <a14:foregroundMark x1="33497" y1="84952" x2="33497" y2="84952"/>
                        <a14:foregroundMark x1="36275" y1="88190" x2="36275" y2="88190"/>
                        <a14:foregroundMark x1="36275" y1="88952" x2="36275" y2="88952"/>
                        <a14:foregroundMark x1="14216" y1="62286" x2="14216" y2="62286"/>
                        <a14:foregroundMark x1="20261" y1="59048" x2="20261" y2="59048"/>
                        <a14:foregroundMark x1="18791" y1="66095" x2="18791" y2="66095"/>
                        <a14:foregroundMark x1="17484" y1="63810" x2="17484" y2="63810"/>
                        <a14:foregroundMark x1="17810" y1="59238" x2="17810" y2="59238"/>
                        <a14:foregroundMark x1="16667" y1="59429" x2="16667" y2="59429"/>
                        <a14:foregroundMark x1="16503" y1="60381" x2="16503" y2="60381"/>
                        <a14:backgroundMark x1="57843" y1="23429" x2="57843" y2="23429"/>
                        <a14:backgroundMark x1="46732" y1="25905" x2="46732" y2="25905"/>
                        <a14:backgroundMark x1="46732" y1="27238" x2="46732" y2="27238"/>
                        <a14:backgroundMark x1="43464" y1="23048" x2="43464" y2="23048"/>
                        <a14:backgroundMark x1="36601" y1="52000" x2="54575" y2="27429"/>
                        <a14:backgroundMark x1="54575" y1="27429" x2="68301" y2="30857"/>
                        <a14:backgroundMark x1="68301" y1="30857" x2="60621" y2="55429"/>
                        <a14:backgroundMark x1="60621" y1="55429" x2="50490" y2="66476"/>
                        <a14:backgroundMark x1="50490" y1="66476" x2="39216" y2="61333"/>
                        <a14:backgroundMark x1="39216" y1="61333" x2="39706" y2="44000"/>
                        <a14:backgroundMark x1="39706" y1="44000" x2="44935" y2="42476"/>
                        <a14:backgroundMark x1="65359" y1="48190" x2="70588" y2="66286"/>
                        <a14:backgroundMark x1="70588" y1="66286" x2="64216" y2="74667"/>
                        <a14:backgroundMark x1="64216" y1="74667" x2="53431" y2="76571"/>
                        <a14:backgroundMark x1="53431" y1="76571" x2="58497" y2="62667"/>
                        <a14:backgroundMark x1="58497" y1="62667" x2="72712" y2="48000"/>
                        <a14:backgroundMark x1="72712" y1="48000" x2="74837" y2="58286"/>
                        <a14:backgroundMark x1="74837" y1="58286" x2="71242" y2="65143"/>
                      </a14:backgroundRemoval>
                    </a14:imgEffect>
                  </a14:imgLayer>
                </a14:imgProps>
              </a:ext>
              <a:ext uri="{28A0092B-C50C-407E-A947-70E740481C1C}">
                <a14:useLocalDpi xmlns:a14="http://schemas.microsoft.com/office/drawing/2010/main" val="0"/>
              </a:ext>
            </a:extLst>
          </a:blip>
          <a:srcRect/>
          <a:stretch>
            <a:fillRect/>
          </a:stretch>
        </p:blipFill>
        <p:spPr bwMode="auto">
          <a:xfrm>
            <a:off x="6701900" y="1916111"/>
            <a:ext cx="5377806" cy="4613314"/>
          </a:xfrm>
          <a:prstGeom prst="rect">
            <a:avLst/>
          </a:prstGeom>
          <a:noFill/>
          <a:extLst>
            <a:ext uri="{909E8E84-426E-40DD-AFC4-6F175D3DCCD1}">
              <a14:hiddenFill xmlns:a14="http://schemas.microsoft.com/office/drawing/2010/main">
                <a:solidFill>
                  <a:srgbClr val="FFFFFF"/>
                </a:solidFill>
              </a14:hiddenFill>
            </a:ext>
          </a:extLst>
        </p:spPr>
      </p:pic>
      <p:sp>
        <p:nvSpPr>
          <p:cNvPr id="9" name="Organigramme : Connecteur 8">
            <a:extLst>
              <a:ext uri="{FF2B5EF4-FFF2-40B4-BE49-F238E27FC236}">
                <a16:creationId xmlns:a16="http://schemas.microsoft.com/office/drawing/2014/main" id="{8221F9C0-C7C5-AE18-EA03-1D447DF21B3A}"/>
              </a:ext>
            </a:extLst>
          </p:cNvPr>
          <p:cNvSpPr/>
          <p:nvPr/>
        </p:nvSpPr>
        <p:spPr>
          <a:xfrm>
            <a:off x="8183715" y="2755617"/>
            <a:ext cx="2573349" cy="2541267"/>
          </a:xfrm>
          <a:prstGeom prst="flowChartConnector">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Organigramme : Connecteur 9">
            <a:extLst>
              <a:ext uri="{FF2B5EF4-FFF2-40B4-BE49-F238E27FC236}">
                <a16:creationId xmlns:a16="http://schemas.microsoft.com/office/drawing/2014/main" id="{55A0E043-9E96-A6CD-5E69-D5ABB08A60C2}"/>
              </a:ext>
            </a:extLst>
          </p:cNvPr>
          <p:cNvSpPr/>
          <p:nvPr/>
        </p:nvSpPr>
        <p:spPr>
          <a:xfrm>
            <a:off x="8433591" y="2986971"/>
            <a:ext cx="2153133" cy="2126256"/>
          </a:xfrm>
          <a:prstGeom prst="flowChartConnector">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Organigramme : Connecteur 12">
            <a:extLst>
              <a:ext uri="{FF2B5EF4-FFF2-40B4-BE49-F238E27FC236}">
                <a16:creationId xmlns:a16="http://schemas.microsoft.com/office/drawing/2014/main" id="{4DE3644A-A4BA-FBF2-BCCC-8170C8DD365E}"/>
              </a:ext>
            </a:extLst>
          </p:cNvPr>
          <p:cNvSpPr/>
          <p:nvPr/>
        </p:nvSpPr>
        <p:spPr>
          <a:xfrm>
            <a:off x="8638758" y="3199046"/>
            <a:ext cx="1715414" cy="1704860"/>
          </a:xfrm>
          <a:prstGeom prst="flowChartConnector">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rganigramme : Connecteur 13">
            <a:extLst>
              <a:ext uri="{FF2B5EF4-FFF2-40B4-BE49-F238E27FC236}">
                <a16:creationId xmlns:a16="http://schemas.microsoft.com/office/drawing/2014/main" id="{343C6047-9276-F6E2-0A17-D29D81E889FD}"/>
              </a:ext>
            </a:extLst>
          </p:cNvPr>
          <p:cNvSpPr/>
          <p:nvPr/>
        </p:nvSpPr>
        <p:spPr>
          <a:xfrm>
            <a:off x="8815064" y="3383580"/>
            <a:ext cx="1388090" cy="1369637"/>
          </a:xfrm>
          <a:prstGeom prst="flowChartConnector">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7" name="Connecteur droit 16">
            <a:extLst>
              <a:ext uri="{FF2B5EF4-FFF2-40B4-BE49-F238E27FC236}">
                <a16:creationId xmlns:a16="http://schemas.microsoft.com/office/drawing/2014/main" id="{D26F7A1A-496A-8D52-0268-86A335161BF3}"/>
              </a:ext>
            </a:extLst>
          </p:cNvPr>
          <p:cNvCxnSpPr/>
          <p:nvPr/>
        </p:nvCxnSpPr>
        <p:spPr>
          <a:xfrm>
            <a:off x="9487057" y="2347993"/>
            <a:ext cx="0" cy="3349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rganigramme : Connecteur 24">
            <a:extLst>
              <a:ext uri="{FF2B5EF4-FFF2-40B4-BE49-F238E27FC236}">
                <a16:creationId xmlns:a16="http://schemas.microsoft.com/office/drawing/2014/main" id="{84650605-F4A2-0F36-FE9D-816979E7326A}"/>
              </a:ext>
            </a:extLst>
          </p:cNvPr>
          <p:cNvSpPr/>
          <p:nvPr/>
        </p:nvSpPr>
        <p:spPr>
          <a:xfrm>
            <a:off x="9145297" y="3747135"/>
            <a:ext cx="687803" cy="672029"/>
          </a:xfrm>
          <a:prstGeom prst="flowChartConnector">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8" name="Connecteur droit 17">
            <a:extLst>
              <a:ext uri="{FF2B5EF4-FFF2-40B4-BE49-F238E27FC236}">
                <a16:creationId xmlns:a16="http://schemas.microsoft.com/office/drawing/2014/main" id="{FA9EF40F-26EC-E04F-A9E8-A1606BE6462F}"/>
              </a:ext>
            </a:extLst>
          </p:cNvPr>
          <p:cNvCxnSpPr>
            <a:cxnSpLocks/>
          </p:cNvCxnSpPr>
          <p:nvPr/>
        </p:nvCxnSpPr>
        <p:spPr>
          <a:xfrm rot="5400000">
            <a:off x="9454006" y="2390222"/>
            <a:ext cx="0" cy="3349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0FDDF009-CAC1-5B7F-EABA-25708CD7C098}"/>
              </a:ext>
            </a:extLst>
          </p:cNvPr>
          <p:cNvCxnSpPr>
            <a:cxnSpLocks/>
          </p:cNvCxnSpPr>
          <p:nvPr/>
        </p:nvCxnSpPr>
        <p:spPr>
          <a:xfrm flipH="1">
            <a:off x="8265513" y="2898836"/>
            <a:ext cx="2458500" cy="2307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2894396B-90BD-9EE5-5CF1-585F58664420}"/>
              </a:ext>
            </a:extLst>
          </p:cNvPr>
          <p:cNvCxnSpPr>
            <a:cxnSpLocks/>
          </p:cNvCxnSpPr>
          <p:nvPr/>
        </p:nvCxnSpPr>
        <p:spPr>
          <a:xfrm>
            <a:off x="8262928" y="2897966"/>
            <a:ext cx="2458500" cy="23070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rganigramme : Connecteur 14">
            <a:extLst>
              <a:ext uri="{FF2B5EF4-FFF2-40B4-BE49-F238E27FC236}">
                <a16:creationId xmlns:a16="http://schemas.microsoft.com/office/drawing/2014/main" id="{560777D1-73F8-F060-2572-FDE04FC8068F}"/>
              </a:ext>
            </a:extLst>
          </p:cNvPr>
          <p:cNvSpPr/>
          <p:nvPr/>
        </p:nvSpPr>
        <p:spPr>
          <a:xfrm>
            <a:off x="8996581" y="3570849"/>
            <a:ext cx="1001780" cy="998925"/>
          </a:xfrm>
          <a:prstGeom prst="flowChartConnector">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198" name="Picture 6" descr="SVG &gt; homme toilette mâle - Image et icône SVG gratuite. | SVG Silh">
            <a:extLst>
              <a:ext uri="{FF2B5EF4-FFF2-40B4-BE49-F238E27FC236}">
                <a16:creationId xmlns:a16="http://schemas.microsoft.com/office/drawing/2014/main" id="{96BE99A6-68F5-6CC6-7F36-E894D9A953D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344" b="99805" l="9766" r="89844">
                        <a14:foregroundMark x1="56641" y1="9961" x2="56641" y2="9961"/>
                        <a14:foregroundMark x1="50781" y1="2344" x2="50781" y2="2344"/>
                        <a14:foregroundMark x1="39453" y1="95117" x2="39453" y2="95117"/>
                        <a14:foregroundMark x1="64063" y1="97461" x2="64063" y2="97461"/>
                        <a14:foregroundMark x1="39844" y1="98438" x2="39844" y2="98438"/>
                        <a14:foregroundMark x1="61328" y1="99414" x2="61328" y2="99414"/>
                        <a14:foregroundMark x1="41797" y1="99805" x2="41797" y2="99805"/>
                      </a14:backgroundRemoval>
                    </a14:imgEffect>
                  </a14:imgLayer>
                </a14:imgProps>
              </a:ext>
              <a:ext uri="{28A0092B-C50C-407E-A947-70E740481C1C}">
                <a14:useLocalDpi xmlns:a14="http://schemas.microsoft.com/office/drawing/2010/main" val="0"/>
              </a:ext>
            </a:extLst>
          </a:blip>
          <a:srcRect/>
          <a:stretch>
            <a:fillRect/>
          </a:stretch>
        </p:blipFill>
        <p:spPr bwMode="auto">
          <a:xfrm>
            <a:off x="9167688" y="3429000"/>
            <a:ext cx="654149" cy="13082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pirale Art vectoriel, icônes et graphiques à télécharger gratuitement">
            <a:extLst>
              <a:ext uri="{FF2B5EF4-FFF2-40B4-BE49-F238E27FC236}">
                <a16:creationId xmlns:a16="http://schemas.microsoft.com/office/drawing/2014/main" id="{DF455B3D-04EC-4389-9BD8-5F1938B95FBD}"/>
              </a:ext>
            </a:extLst>
          </p:cNvPr>
          <p:cNvPicPr>
            <a:picLocks noChangeAspect="1" noChangeArrowheads="1"/>
          </p:cNvPicPr>
          <p:nvPr/>
        </p:nvPicPr>
        <p:blipFill rotWithShape="1">
          <a:blip r:embed="rId7">
            <a:duotone>
              <a:prstClr val="black"/>
              <a:srgbClr val="C00000">
                <a:tint val="45000"/>
                <a:satMod val="400000"/>
              </a:srgbClr>
            </a:duotone>
            <a:extLst>
              <a:ext uri="{BEBA8EAE-BF5A-486C-A8C5-ECC9F3942E4B}">
                <a14:imgProps xmlns:a14="http://schemas.microsoft.com/office/drawing/2010/main">
                  <a14:imgLayer r:embed="rId8">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pirale Art vectoriel, icônes et graphiques à télécharger gratuitement">
            <a:extLst>
              <a:ext uri="{FF2B5EF4-FFF2-40B4-BE49-F238E27FC236}">
                <a16:creationId xmlns:a16="http://schemas.microsoft.com/office/drawing/2014/main" id="{C45BD6BE-3464-4A14-99C8-0C08C3015CC7}"/>
              </a:ext>
            </a:extLst>
          </p:cNvPr>
          <p:cNvPicPr>
            <a:picLocks noChangeAspect="1" noChangeArrowheads="1"/>
          </p:cNvPicPr>
          <p:nvPr/>
        </p:nvPicPr>
        <p:blipFill rotWithShape="1">
          <a:blip r:embed="rId7">
            <a:duotone>
              <a:prstClr val="black"/>
              <a:srgbClr val="C00000">
                <a:tint val="45000"/>
                <a:satMod val="400000"/>
              </a:srgbClr>
            </a:duotone>
            <a:extLst>
              <a:ext uri="{BEBA8EAE-BF5A-486C-A8C5-ECC9F3942E4B}">
                <a14:imgProps xmlns:a14="http://schemas.microsoft.com/office/drawing/2010/main">
                  <a14:imgLayer r:embed="rId8">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1438257" y="4702399"/>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89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4BD3C0D-1E38-822C-E391-E09625475DC0}"/>
              </a:ext>
            </a:extLst>
          </p:cNvPr>
          <p:cNvSpPr>
            <a:spLocks noGrp="1"/>
          </p:cNvSpPr>
          <p:nvPr>
            <p:ph type="title"/>
          </p:nvPr>
        </p:nvSpPr>
        <p:spPr>
          <a:xfrm>
            <a:off x="1400193" y="259840"/>
            <a:ext cx="9391613" cy="1355724"/>
          </a:xfrm>
        </p:spPr>
        <p:txBody>
          <a:bodyPr>
            <a:normAutofit/>
          </a:bodyPr>
          <a:lstStyle/>
          <a:p>
            <a:r>
              <a:rPr lang="fr-CA" sz="4000" b="1" dirty="0"/>
              <a:t>Portrait des membres de </a:t>
            </a:r>
            <a:br>
              <a:rPr lang="fr-CA" sz="4000" b="1" dirty="0"/>
            </a:br>
            <a:r>
              <a:rPr lang="fr-CA" sz="4000" b="1" dirty="0"/>
              <a:t>l’entourage à la CTC *</a:t>
            </a:r>
            <a:endParaRPr lang="fr-CA" sz="4000" dirty="0"/>
          </a:p>
        </p:txBody>
      </p:sp>
      <p:sp>
        <p:nvSpPr>
          <p:cNvPr id="11" name="Espace réservé du contenu 2">
            <a:extLst>
              <a:ext uri="{FF2B5EF4-FFF2-40B4-BE49-F238E27FC236}">
                <a16:creationId xmlns:a16="http://schemas.microsoft.com/office/drawing/2014/main" id="{D0B4EC4D-3DF0-8587-E7B3-3C1672766D84}"/>
              </a:ext>
            </a:extLst>
          </p:cNvPr>
          <p:cNvSpPr txBox="1">
            <a:spLocks/>
          </p:cNvSpPr>
          <p:nvPr/>
        </p:nvSpPr>
        <p:spPr>
          <a:xfrm>
            <a:off x="4121391" y="2220037"/>
            <a:ext cx="7216535" cy="2854516"/>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t>Âge moyen de 58 ans (entre 52 et 70 ans)</a:t>
            </a:r>
          </a:p>
          <a:p>
            <a:r>
              <a:rPr lang="fr-CA" sz="2000" dirty="0"/>
              <a:t>56% sont sans emploi (sans emploi, invalidité, retraite)</a:t>
            </a:r>
          </a:p>
          <a:p>
            <a:r>
              <a:rPr lang="fr-CA" sz="2000" dirty="0"/>
              <a:t>65% vivent seuls (célibataires, divorcés ou veufs)</a:t>
            </a:r>
          </a:p>
          <a:p>
            <a:r>
              <a:rPr lang="fr-CA" sz="2000" dirty="0"/>
              <a:t>88% sont les mères des patients</a:t>
            </a:r>
          </a:p>
        </p:txBody>
      </p:sp>
      <p:sp>
        <p:nvSpPr>
          <p:cNvPr id="3" name="ZoneTexte 2">
            <a:extLst>
              <a:ext uri="{FF2B5EF4-FFF2-40B4-BE49-F238E27FC236}">
                <a16:creationId xmlns:a16="http://schemas.microsoft.com/office/drawing/2014/main" id="{E8C5B9B0-1689-EA8C-6321-6F84C73A63C3}"/>
              </a:ext>
            </a:extLst>
          </p:cNvPr>
          <p:cNvSpPr txBox="1"/>
          <p:nvPr/>
        </p:nvSpPr>
        <p:spPr>
          <a:xfrm>
            <a:off x="10341621" y="6486525"/>
            <a:ext cx="1391830" cy="246221"/>
          </a:xfrm>
          <a:prstGeom prst="rect">
            <a:avLst/>
          </a:prstGeom>
          <a:noFill/>
        </p:spPr>
        <p:txBody>
          <a:bodyPr wrap="square" rtlCol="0">
            <a:spAutoFit/>
          </a:bodyPr>
          <a:lstStyle/>
          <a:p>
            <a:r>
              <a:rPr lang="fr-CA" sz="1000" dirty="0"/>
              <a:t>* 2015-2016</a:t>
            </a:r>
          </a:p>
        </p:txBody>
      </p:sp>
      <p:pic>
        <p:nvPicPr>
          <p:cNvPr id="8" name="Image 7">
            <a:extLst>
              <a:ext uri="{FF2B5EF4-FFF2-40B4-BE49-F238E27FC236}">
                <a16:creationId xmlns:a16="http://schemas.microsoft.com/office/drawing/2014/main" id="{EF09FE60-C98A-3AE9-25E3-3899CFCBE73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53" b="98561" l="9585" r="89617">
                        <a14:foregroundMark x1="57348" y1="82014" x2="57348" y2="82014"/>
                        <a14:foregroundMark x1="48722" y1="85612" x2="48722" y2="85612"/>
                        <a14:foregroundMark x1="44249" y1="92086" x2="44249" y2="92086"/>
                        <a14:foregroundMark x1="39297" y1="92806" x2="39297" y2="92806"/>
                        <a14:foregroundMark x1="58786" y1="98561" x2="58786" y2="98561"/>
                        <a14:foregroundMark x1="61022" y1="98321" x2="61022" y2="98321"/>
                      </a14:backgroundRemoval>
                    </a14:imgEffect>
                  </a14:imgLayer>
                </a14:imgProps>
              </a:ext>
            </a:extLst>
          </a:blip>
          <a:srcRect l="33601" t="10631" r="31062"/>
          <a:stretch/>
        </p:blipFill>
        <p:spPr>
          <a:xfrm flipH="1">
            <a:off x="1030344" y="2125108"/>
            <a:ext cx="2809303" cy="4732892"/>
          </a:xfrm>
          <a:prstGeom prst="rect">
            <a:avLst/>
          </a:prstGeom>
        </p:spPr>
      </p:pic>
      <p:sp>
        <p:nvSpPr>
          <p:cNvPr id="2" name="Espace réservé de la date 1">
            <a:extLst>
              <a:ext uri="{FF2B5EF4-FFF2-40B4-BE49-F238E27FC236}">
                <a16:creationId xmlns:a16="http://schemas.microsoft.com/office/drawing/2014/main" id="{DFA261C2-0FBA-145B-C060-39A64D6F8B41}"/>
              </a:ext>
            </a:extLst>
          </p:cNvPr>
          <p:cNvSpPr>
            <a:spLocks noGrp="1"/>
          </p:cNvSpPr>
          <p:nvPr>
            <p:ph type="dt" sz="half" idx="2"/>
          </p:nvPr>
        </p:nvSpPr>
        <p:spPr/>
        <p:txBody>
          <a:bodyPr/>
          <a:lstStyle/>
          <a:p>
            <a:pPr rtl="0"/>
            <a:r>
              <a:rPr lang="fr-FR" noProof="0"/>
              <a:t>20 février 2026</a:t>
            </a:r>
            <a:endParaRPr lang="fr-CA" noProof="0" dirty="0"/>
          </a:p>
        </p:txBody>
      </p:sp>
      <p:pic>
        <p:nvPicPr>
          <p:cNvPr id="10" name="Picture 2" descr="Spirale Art vectoriel, icônes et graphiques à télécharger gratuitement">
            <a:extLst>
              <a:ext uri="{FF2B5EF4-FFF2-40B4-BE49-F238E27FC236}">
                <a16:creationId xmlns:a16="http://schemas.microsoft.com/office/drawing/2014/main" id="{C7A9550A-FDDD-4BB9-A655-D34513616F73}"/>
              </a:ext>
            </a:extLst>
          </p:cNvPr>
          <p:cNvPicPr>
            <a:picLocks noChangeAspect="1" noChangeArrowheads="1"/>
          </p:cNvPicPr>
          <p:nvPr/>
        </p:nvPicPr>
        <p:blipFill rotWithShape="1">
          <a:blip r:embed="rId5">
            <a:duotone>
              <a:prstClr val="black"/>
              <a:srgbClr val="C00000">
                <a:tint val="45000"/>
                <a:satMod val="400000"/>
              </a:srgbClr>
            </a:duotone>
            <a:extLst>
              <a:ext uri="{BEBA8EAE-BF5A-486C-A8C5-ECC9F3942E4B}">
                <a14:imgProps xmlns:a14="http://schemas.microsoft.com/office/drawing/2010/main">
                  <a14:imgLayer r:embed="rId6">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pirale Art vectoriel, icônes et graphiques à télécharger gratuitement">
            <a:extLst>
              <a:ext uri="{FF2B5EF4-FFF2-40B4-BE49-F238E27FC236}">
                <a16:creationId xmlns:a16="http://schemas.microsoft.com/office/drawing/2014/main" id="{85B0ECCC-FD4F-49CC-A730-4AD6507B258E}"/>
              </a:ext>
            </a:extLst>
          </p:cNvPr>
          <p:cNvPicPr>
            <a:picLocks noChangeAspect="1" noChangeArrowheads="1"/>
          </p:cNvPicPr>
          <p:nvPr/>
        </p:nvPicPr>
        <p:blipFill rotWithShape="1">
          <a:blip r:embed="rId5">
            <a:duotone>
              <a:prstClr val="black"/>
              <a:srgbClr val="C00000">
                <a:tint val="45000"/>
                <a:satMod val="400000"/>
              </a:srgbClr>
            </a:duotone>
            <a:extLst>
              <a:ext uri="{BEBA8EAE-BF5A-486C-A8C5-ECC9F3942E4B}">
                <a14:imgProps xmlns:a14="http://schemas.microsoft.com/office/drawing/2010/main">
                  <a14:imgLayer r:embed="rId6">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6473380" y="5801796"/>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87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C9C2"/>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D542D11-AA76-A5E7-5E0D-E31E7BC39B6F}"/>
              </a:ext>
            </a:extLst>
          </p:cNvPr>
          <p:cNvSpPr>
            <a:spLocks noGrp="1"/>
          </p:cNvSpPr>
          <p:nvPr>
            <p:ph type="title"/>
          </p:nvPr>
        </p:nvSpPr>
        <p:spPr>
          <a:xfrm>
            <a:off x="2156622" y="2556661"/>
            <a:ext cx="7878756" cy="655320"/>
          </a:xfrm>
        </p:spPr>
        <p:txBody>
          <a:bodyPr>
            <a:noAutofit/>
          </a:bodyPr>
          <a:lstStyle/>
          <a:p>
            <a:pPr algn="ctr"/>
            <a:r>
              <a:rPr lang="fr-CA" sz="5000" b="1" dirty="0">
                <a:solidFill>
                  <a:srgbClr val="600000"/>
                </a:solidFill>
              </a:rPr>
              <a:t>Les enjeux vécus par les membres de l’entourage</a:t>
            </a:r>
          </a:p>
        </p:txBody>
      </p:sp>
      <p:pic>
        <p:nvPicPr>
          <p:cNvPr id="10" name="Image 9">
            <a:extLst>
              <a:ext uri="{FF2B5EF4-FFF2-40B4-BE49-F238E27FC236}">
                <a16:creationId xmlns:a16="http://schemas.microsoft.com/office/drawing/2014/main" id="{A4098D03-58F4-3E6C-5600-450E06183573}"/>
              </a:ext>
            </a:extLst>
          </p:cNvPr>
          <p:cNvPicPr>
            <a:picLocks noChangeAspect="1"/>
          </p:cNvPicPr>
          <p:nvPr/>
        </p:nvPicPr>
        <p:blipFill>
          <a:blip r:embed="rId3">
            <a:duotone>
              <a:schemeClr val="accent4">
                <a:shade val="45000"/>
                <a:satMod val="135000"/>
              </a:schemeClr>
              <a:prstClr val="white"/>
            </a:duotone>
            <a:extLst>
              <a:ext uri="{837473B0-CC2E-450A-ABE3-18F120FF3D39}">
                <a1611:picAttrSrcUrl xmlns:a1611="http://schemas.microsoft.com/office/drawing/2016/11/main" r:id="rId4"/>
              </a:ext>
            </a:extLst>
          </a:blip>
          <a:stretch>
            <a:fillRect/>
          </a:stretch>
        </p:blipFill>
        <p:spPr>
          <a:xfrm rot="8803020">
            <a:off x="-729395" y="4712823"/>
            <a:ext cx="4887947" cy="3322276"/>
          </a:xfrm>
          <a:prstGeom prst="rect">
            <a:avLst/>
          </a:prstGeom>
        </p:spPr>
      </p:pic>
      <p:pic>
        <p:nvPicPr>
          <p:cNvPr id="11" name="Image 10">
            <a:extLst>
              <a:ext uri="{FF2B5EF4-FFF2-40B4-BE49-F238E27FC236}">
                <a16:creationId xmlns:a16="http://schemas.microsoft.com/office/drawing/2014/main" id="{FFA8A5AE-1464-01F4-8262-0FD5ECF2B6B5}"/>
              </a:ext>
            </a:extLst>
          </p:cNvPr>
          <p:cNvPicPr>
            <a:picLocks noChangeAspect="1"/>
          </p:cNvPicPr>
          <p:nvPr/>
        </p:nvPicPr>
        <p:blipFill>
          <a:blip r:embed="rId3">
            <a:duotone>
              <a:schemeClr val="accent4">
                <a:shade val="45000"/>
                <a:satMod val="135000"/>
              </a:schemeClr>
              <a:prstClr val="white"/>
            </a:duotone>
            <a:extLst>
              <a:ext uri="{837473B0-CC2E-450A-ABE3-18F120FF3D39}">
                <a1611:picAttrSrcUrl xmlns:a1611="http://schemas.microsoft.com/office/drawing/2016/11/main" r:id="rId4"/>
              </a:ext>
            </a:extLst>
          </a:blip>
          <a:stretch>
            <a:fillRect/>
          </a:stretch>
        </p:blipFill>
        <p:spPr>
          <a:xfrm rot="5091323">
            <a:off x="2743127" y="5964241"/>
            <a:ext cx="3507399" cy="2383935"/>
          </a:xfrm>
          <a:prstGeom prst="rect">
            <a:avLst/>
          </a:prstGeom>
        </p:spPr>
      </p:pic>
      <p:pic>
        <p:nvPicPr>
          <p:cNvPr id="12" name="Image 11">
            <a:extLst>
              <a:ext uri="{FF2B5EF4-FFF2-40B4-BE49-F238E27FC236}">
                <a16:creationId xmlns:a16="http://schemas.microsoft.com/office/drawing/2014/main" id="{456730E1-84E4-AE4E-37BA-21FEDC723D7F}"/>
              </a:ext>
            </a:extLst>
          </p:cNvPr>
          <p:cNvPicPr>
            <a:picLocks noChangeAspect="1"/>
          </p:cNvPicPr>
          <p:nvPr/>
        </p:nvPicPr>
        <p:blipFill>
          <a:blip r:embed="rId3">
            <a:duotone>
              <a:schemeClr val="accent4">
                <a:shade val="45000"/>
                <a:satMod val="135000"/>
              </a:schemeClr>
              <a:prstClr val="white"/>
            </a:duotone>
            <a:extLst>
              <a:ext uri="{837473B0-CC2E-450A-ABE3-18F120FF3D39}">
                <a1611:picAttrSrcUrl xmlns:a1611="http://schemas.microsoft.com/office/drawing/2016/11/main" r:id="rId4"/>
              </a:ext>
            </a:extLst>
          </a:blip>
          <a:stretch>
            <a:fillRect/>
          </a:stretch>
        </p:blipFill>
        <p:spPr>
          <a:xfrm rot="12051513">
            <a:off x="4832538" y="5358238"/>
            <a:ext cx="4887947" cy="3322276"/>
          </a:xfrm>
          <a:prstGeom prst="rect">
            <a:avLst/>
          </a:prstGeom>
        </p:spPr>
      </p:pic>
      <p:pic>
        <p:nvPicPr>
          <p:cNvPr id="13" name="Image 12">
            <a:extLst>
              <a:ext uri="{FF2B5EF4-FFF2-40B4-BE49-F238E27FC236}">
                <a16:creationId xmlns:a16="http://schemas.microsoft.com/office/drawing/2014/main" id="{84A4EE77-1994-FE54-76C3-71FB43173E80}"/>
              </a:ext>
            </a:extLst>
          </p:cNvPr>
          <p:cNvPicPr>
            <a:picLocks noChangeAspect="1"/>
          </p:cNvPicPr>
          <p:nvPr/>
        </p:nvPicPr>
        <p:blipFill>
          <a:blip r:embed="rId3">
            <a:duotone>
              <a:schemeClr val="accent4">
                <a:shade val="45000"/>
                <a:satMod val="135000"/>
              </a:schemeClr>
              <a:prstClr val="white"/>
            </a:duotone>
            <a:extLst>
              <a:ext uri="{837473B0-CC2E-450A-ABE3-18F120FF3D39}">
                <a1611:picAttrSrcUrl xmlns:a1611="http://schemas.microsoft.com/office/drawing/2016/11/main" r:id="rId4"/>
              </a:ext>
            </a:extLst>
          </a:blip>
          <a:stretch>
            <a:fillRect/>
          </a:stretch>
        </p:blipFill>
        <p:spPr>
          <a:xfrm rot="12051513">
            <a:off x="7413605" y="5820954"/>
            <a:ext cx="3666525" cy="2492091"/>
          </a:xfrm>
          <a:prstGeom prst="rect">
            <a:avLst/>
          </a:prstGeom>
        </p:spPr>
      </p:pic>
      <p:pic>
        <p:nvPicPr>
          <p:cNvPr id="14" name="Image 13">
            <a:extLst>
              <a:ext uri="{FF2B5EF4-FFF2-40B4-BE49-F238E27FC236}">
                <a16:creationId xmlns:a16="http://schemas.microsoft.com/office/drawing/2014/main" id="{C530CB19-7114-D423-2879-CD8A399BA239}"/>
              </a:ext>
            </a:extLst>
          </p:cNvPr>
          <p:cNvPicPr>
            <a:picLocks noChangeAspect="1"/>
          </p:cNvPicPr>
          <p:nvPr/>
        </p:nvPicPr>
        <p:blipFill>
          <a:blip r:embed="rId3">
            <a:duotone>
              <a:schemeClr val="accent4">
                <a:shade val="45000"/>
                <a:satMod val="135000"/>
              </a:schemeClr>
              <a:prstClr val="white"/>
            </a:duotone>
            <a:extLst>
              <a:ext uri="{837473B0-CC2E-450A-ABE3-18F120FF3D39}">
                <a1611:picAttrSrcUrl xmlns:a1611="http://schemas.microsoft.com/office/drawing/2016/11/main" r:id="rId4"/>
              </a:ext>
            </a:extLst>
          </a:blip>
          <a:stretch>
            <a:fillRect/>
          </a:stretch>
        </p:blipFill>
        <p:spPr>
          <a:xfrm rot="1340893">
            <a:off x="9260584" y="5214619"/>
            <a:ext cx="5319429" cy="3615549"/>
          </a:xfrm>
          <a:prstGeom prst="rect">
            <a:avLst/>
          </a:prstGeom>
        </p:spPr>
      </p:pic>
    </p:spTree>
    <p:extLst>
      <p:ext uri="{BB962C8B-B14F-4D97-AF65-F5344CB8AC3E}">
        <p14:creationId xmlns:p14="http://schemas.microsoft.com/office/powerpoint/2010/main" val="203570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408E69B-7E22-C0F8-8EA6-1DDD3F86427F}"/>
              </a:ext>
            </a:extLst>
          </p:cNvPr>
          <p:cNvSpPr>
            <a:spLocks noGrp="1"/>
          </p:cNvSpPr>
          <p:nvPr>
            <p:ph type="dt" sz="half" idx="2"/>
          </p:nvPr>
        </p:nvSpPr>
        <p:spPr/>
        <p:txBody>
          <a:bodyPr/>
          <a:lstStyle/>
          <a:p>
            <a:pPr rtl="0"/>
            <a:r>
              <a:rPr lang="fr-FR" noProof="0"/>
              <a:t>20 février 2026</a:t>
            </a:r>
            <a:endParaRPr lang="fr-CA" noProof="0"/>
          </a:p>
        </p:txBody>
      </p:sp>
      <p:pic>
        <p:nvPicPr>
          <p:cNvPr id="7" name="Image 6">
            <a:extLst>
              <a:ext uri="{FF2B5EF4-FFF2-40B4-BE49-F238E27FC236}">
                <a16:creationId xmlns:a16="http://schemas.microsoft.com/office/drawing/2014/main" id="{4CDB5241-2717-9823-7AFE-D94848193B6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artisticLineDrawing/>
                    </a14:imgEffect>
                  </a14:imgLayer>
                </a14:imgProps>
              </a:ext>
            </a:extLst>
          </a:blip>
          <a:srcRect l="25648" t="11206" r="22818" b="13084"/>
          <a:stretch/>
        </p:blipFill>
        <p:spPr>
          <a:xfrm>
            <a:off x="415636" y="1151910"/>
            <a:ext cx="11360728" cy="4809503"/>
          </a:xfrm>
          <a:prstGeom prst="rect">
            <a:avLst/>
          </a:prstGeom>
        </p:spPr>
      </p:pic>
      <p:sp>
        <p:nvSpPr>
          <p:cNvPr id="3" name="Espace réservé du contenu 2">
            <a:extLst>
              <a:ext uri="{FF2B5EF4-FFF2-40B4-BE49-F238E27FC236}">
                <a16:creationId xmlns:a16="http://schemas.microsoft.com/office/drawing/2014/main" id="{AE176E0C-0A9D-29C0-D083-A03C8C2B7ACC}"/>
              </a:ext>
            </a:extLst>
          </p:cNvPr>
          <p:cNvSpPr>
            <a:spLocks noGrp="1"/>
          </p:cNvSpPr>
          <p:nvPr>
            <p:ph sz="quarter" idx="11"/>
          </p:nvPr>
        </p:nvSpPr>
        <p:spPr>
          <a:xfrm>
            <a:off x="598357" y="1686304"/>
            <a:ext cx="10995286" cy="4275110"/>
          </a:xfrm>
        </p:spPr>
        <p:txBody>
          <a:bodyPr>
            <a:noAutofit/>
          </a:bodyPr>
          <a:lstStyle/>
          <a:p>
            <a:pPr marL="0" indent="0">
              <a:buNone/>
            </a:pPr>
            <a:r>
              <a:rPr lang="fr-CA" sz="2500" b="1" dirty="0">
                <a:latin typeface="Bradley Hand ITC" panose="03070402050302030203" pitchFamily="66" charset="0"/>
              </a:rPr>
              <a:t>« J’avais même réfléchi où je pourrais me cacher dans ma maison s’il devenait violent. Ça fait des années que ça dure ! Je l’ai materné, surprotégé, ça l’a pas aidé. Moi, la maman-poule, je lui ai dit le mois dernier que je ne voulais plus qu’il habite avec moi. Je lui ai donné quelques petites choses pour son appartement, des chaudrons, des tasses… Ce qui m’a beaucoup touchée, c’est qu’il m’a demandé de lui faire un câlin. Ça me donne de l’espoir tout ça. Maintenant, j’ai un meilleur sommeil. Je suis en paix. Ça me laisse du temps pour penser à moi. »</a:t>
            </a:r>
          </a:p>
        </p:txBody>
      </p:sp>
      <p:sp>
        <p:nvSpPr>
          <p:cNvPr id="4" name="Titre 3">
            <a:extLst>
              <a:ext uri="{FF2B5EF4-FFF2-40B4-BE49-F238E27FC236}">
                <a16:creationId xmlns:a16="http://schemas.microsoft.com/office/drawing/2014/main" id="{E315326D-BDD3-78FC-C931-0A02DE11E4A8}"/>
              </a:ext>
            </a:extLst>
          </p:cNvPr>
          <p:cNvSpPr>
            <a:spLocks noGrp="1"/>
          </p:cNvSpPr>
          <p:nvPr>
            <p:ph type="title"/>
          </p:nvPr>
        </p:nvSpPr>
        <p:spPr/>
        <p:txBody>
          <a:bodyPr>
            <a:normAutofit/>
          </a:bodyPr>
          <a:lstStyle/>
          <a:p>
            <a:r>
              <a:rPr lang="fr-CA" sz="4000" b="1" dirty="0"/>
              <a:t>L’histoire de Madame J.</a:t>
            </a:r>
          </a:p>
        </p:txBody>
      </p:sp>
      <p:sp>
        <p:nvSpPr>
          <p:cNvPr id="5" name="Rectangle 1">
            <a:extLst>
              <a:ext uri="{FF2B5EF4-FFF2-40B4-BE49-F238E27FC236}">
                <a16:creationId xmlns:a16="http://schemas.microsoft.com/office/drawing/2014/main" id="{5BBE3FC4-E4D5-FA82-D6C7-701DA0A42C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8" name="Espace réservé du contenu 2">
            <a:extLst>
              <a:ext uri="{FF2B5EF4-FFF2-40B4-BE49-F238E27FC236}">
                <a16:creationId xmlns:a16="http://schemas.microsoft.com/office/drawing/2014/main" id="{EA0D88DC-497B-2B13-5B2F-45D3E7D5E8EA}"/>
              </a:ext>
            </a:extLst>
          </p:cNvPr>
          <p:cNvSpPr txBox="1">
            <a:spLocks/>
          </p:cNvSpPr>
          <p:nvPr/>
        </p:nvSpPr>
        <p:spPr>
          <a:xfrm>
            <a:off x="4208456" y="6010626"/>
            <a:ext cx="7567908" cy="46618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CA" sz="1600" i="1" dirty="0"/>
              <a:t>Extrait d’une participante au groupe d’entraide centré sur la parole de la CTC</a:t>
            </a:r>
          </a:p>
        </p:txBody>
      </p:sp>
      <p:pic>
        <p:nvPicPr>
          <p:cNvPr id="9" name="Picture 2" descr="Spirale Art vectoriel, icônes et graphiques à télécharger gratuitement">
            <a:extLst>
              <a:ext uri="{FF2B5EF4-FFF2-40B4-BE49-F238E27FC236}">
                <a16:creationId xmlns:a16="http://schemas.microsoft.com/office/drawing/2014/main" id="{63C133DA-B1E4-4864-A97C-E9229B136E97}"/>
              </a:ext>
            </a:extLst>
          </p:cNvPr>
          <p:cNvPicPr>
            <a:picLocks noChangeAspect="1" noChangeArrowheads="1"/>
          </p:cNvPicPr>
          <p:nvPr/>
        </p:nvPicPr>
        <p:blipFill rotWithShape="1">
          <a:blip r:embed="rId5">
            <a:duotone>
              <a:prstClr val="black"/>
              <a:srgbClr val="C00000">
                <a:tint val="45000"/>
                <a:satMod val="400000"/>
              </a:srgbClr>
            </a:duotone>
            <a:extLst>
              <a:ext uri="{BEBA8EAE-BF5A-486C-A8C5-ECC9F3942E4B}">
                <a14:imgProps xmlns:a14="http://schemas.microsoft.com/office/drawing/2010/main">
                  <a14:imgLayer r:embed="rId6">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5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408E69B-7E22-C0F8-8EA6-1DDD3F86427F}"/>
              </a:ext>
            </a:extLst>
          </p:cNvPr>
          <p:cNvSpPr>
            <a:spLocks noGrp="1"/>
          </p:cNvSpPr>
          <p:nvPr>
            <p:ph type="dt" sz="half" idx="2"/>
          </p:nvPr>
        </p:nvSpPr>
        <p:spPr/>
        <p:txBody>
          <a:bodyPr/>
          <a:lstStyle/>
          <a:p>
            <a:pPr rtl="0"/>
            <a:r>
              <a:rPr lang="fr-FR" noProof="0"/>
              <a:t>20 février 2026</a:t>
            </a:r>
            <a:endParaRPr lang="fr-CA" noProof="0" dirty="0"/>
          </a:p>
        </p:txBody>
      </p:sp>
      <p:sp>
        <p:nvSpPr>
          <p:cNvPr id="5" name="Rectangle 1">
            <a:extLst>
              <a:ext uri="{FF2B5EF4-FFF2-40B4-BE49-F238E27FC236}">
                <a16:creationId xmlns:a16="http://schemas.microsoft.com/office/drawing/2014/main" id="{5BBE3FC4-E4D5-FA82-D6C7-701DA0A42C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8" name="Espace réservé du contenu 2">
            <a:extLst>
              <a:ext uri="{FF2B5EF4-FFF2-40B4-BE49-F238E27FC236}">
                <a16:creationId xmlns:a16="http://schemas.microsoft.com/office/drawing/2014/main" id="{40B3D7DA-6AE4-4500-86FD-1A895BB5AE02}"/>
              </a:ext>
            </a:extLst>
          </p:cNvPr>
          <p:cNvSpPr txBox="1">
            <a:spLocks/>
          </p:cNvSpPr>
          <p:nvPr/>
        </p:nvSpPr>
        <p:spPr>
          <a:xfrm>
            <a:off x="4789287" y="4091978"/>
            <a:ext cx="3182787" cy="865243"/>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00000"/>
              </a:lnSpc>
              <a:buNone/>
            </a:pPr>
            <a:r>
              <a:rPr lang="fr-CA" dirty="0">
                <a:solidFill>
                  <a:srgbClr val="600000"/>
                </a:solidFill>
              </a:rPr>
              <a:t>Cohabitation et hébergement </a:t>
            </a:r>
          </a:p>
        </p:txBody>
      </p:sp>
      <p:sp>
        <p:nvSpPr>
          <p:cNvPr id="11" name="Espace réservé du contenu 2">
            <a:extLst>
              <a:ext uri="{FF2B5EF4-FFF2-40B4-BE49-F238E27FC236}">
                <a16:creationId xmlns:a16="http://schemas.microsoft.com/office/drawing/2014/main" id="{FEABABC4-7CEA-4387-92B2-3C2FA6C8423E}"/>
              </a:ext>
            </a:extLst>
          </p:cNvPr>
          <p:cNvSpPr txBox="1">
            <a:spLocks/>
          </p:cNvSpPr>
          <p:nvPr/>
        </p:nvSpPr>
        <p:spPr>
          <a:xfrm>
            <a:off x="3185338" y="3537698"/>
            <a:ext cx="2428706" cy="865243"/>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CA" dirty="0">
                <a:solidFill>
                  <a:srgbClr val="B48100"/>
                </a:solidFill>
              </a:rPr>
              <a:t>Séparation</a:t>
            </a:r>
          </a:p>
        </p:txBody>
      </p:sp>
      <p:sp>
        <p:nvSpPr>
          <p:cNvPr id="12" name="Espace réservé du contenu 2">
            <a:extLst>
              <a:ext uri="{FF2B5EF4-FFF2-40B4-BE49-F238E27FC236}">
                <a16:creationId xmlns:a16="http://schemas.microsoft.com/office/drawing/2014/main" id="{760FE9F1-F7B8-4DB3-9B53-3B70D657601D}"/>
              </a:ext>
            </a:extLst>
          </p:cNvPr>
          <p:cNvSpPr txBox="1">
            <a:spLocks/>
          </p:cNvSpPr>
          <p:nvPr/>
        </p:nvSpPr>
        <p:spPr>
          <a:xfrm>
            <a:off x="-200550" y="2432059"/>
            <a:ext cx="4596454" cy="692974"/>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CA" sz="2500" dirty="0">
                <a:solidFill>
                  <a:srgbClr val="B48100"/>
                </a:solidFill>
              </a:rPr>
              <a:t>Espoir d’un changement</a:t>
            </a:r>
          </a:p>
        </p:txBody>
      </p:sp>
      <p:sp>
        <p:nvSpPr>
          <p:cNvPr id="13" name="Espace réservé du contenu 2">
            <a:extLst>
              <a:ext uri="{FF2B5EF4-FFF2-40B4-BE49-F238E27FC236}">
                <a16:creationId xmlns:a16="http://schemas.microsoft.com/office/drawing/2014/main" id="{618D3F3A-7F6E-4EBA-893B-DED16F349DF1}"/>
              </a:ext>
            </a:extLst>
          </p:cNvPr>
          <p:cNvSpPr txBox="1">
            <a:spLocks noGrp="1"/>
          </p:cNvSpPr>
          <p:nvPr>
            <p:ph sz="quarter" idx="11"/>
          </p:nvPr>
        </p:nvSpPr>
        <p:spPr>
          <a:xfrm>
            <a:off x="7721829" y="5817352"/>
            <a:ext cx="2816124" cy="860905"/>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rgbClr val="BC8600"/>
                </a:solidFill>
              </a:rPr>
              <a:t>Santé de l'aidant</a:t>
            </a:r>
            <a:endParaRPr lang="fr-CA" sz="2400" dirty="0">
              <a:solidFill>
                <a:srgbClr val="BC8600"/>
              </a:solidFill>
            </a:endParaRPr>
          </a:p>
        </p:txBody>
      </p:sp>
      <p:sp>
        <p:nvSpPr>
          <p:cNvPr id="14" name="Espace réservé du contenu 2">
            <a:extLst>
              <a:ext uri="{FF2B5EF4-FFF2-40B4-BE49-F238E27FC236}">
                <a16:creationId xmlns:a16="http://schemas.microsoft.com/office/drawing/2014/main" id="{AF9F3E13-BC02-4DEE-9012-1F2686DFB7BE}"/>
              </a:ext>
            </a:extLst>
          </p:cNvPr>
          <p:cNvSpPr txBox="1">
            <a:spLocks/>
          </p:cNvSpPr>
          <p:nvPr/>
        </p:nvSpPr>
        <p:spPr>
          <a:xfrm>
            <a:off x="6586466" y="4895770"/>
            <a:ext cx="5457965" cy="865243"/>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00000"/>
              </a:lnSpc>
              <a:buNone/>
            </a:pPr>
            <a:r>
              <a:rPr lang="fr-CA" sz="2900" b="1" u="sng" dirty="0"/>
              <a:t>Enjeux identitaires et rôles sociaux</a:t>
            </a:r>
          </a:p>
        </p:txBody>
      </p:sp>
      <p:sp>
        <p:nvSpPr>
          <p:cNvPr id="15" name="Espace réservé du contenu 2">
            <a:extLst>
              <a:ext uri="{FF2B5EF4-FFF2-40B4-BE49-F238E27FC236}">
                <a16:creationId xmlns:a16="http://schemas.microsoft.com/office/drawing/2014/main" id="{C1DFFEFF-2708-4A78-A3CF-D562789C1ED7}"/>
              </a:ext>
            </a:extLst>
          </p:cNvPr>
          <p:cNvSpPr txBox="1">
            <a:spLocks/>
          </p:cNvSpPr>
          <p:nvPr/>
        </p:nvSpPr>
        <p:spPr>
          <a:xfrm>
            <a:off x="5665946" y="2900919"/>
            <a:ext cx="2248978" cy="1094136"/>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lnSpc>
                <a:spcPct val="100000"/>
              </a:lnSpc>
              <a:buNone/>
            </a:pPr>
            <a:r>
              <a:rPr lang="fr-CA" sz="2900" b="1" u="sng" dirty="0"/>
              <a:t>Peur et violence</a:t>
            </a:r>
          </a:p>
        </p:txBody>
      </p:sp>
      <p:sp>
        <p:nvSpPr>
          <p:cNvPr id="16" name="Espace réservé du contenu 2">
            <a:extLst>
              <a:ext uri="{FF2B5EF4-FFF2-40B4-BE49-F238E27FC236}">
                <a16:creationId xmlns:a16="http://schemas.microsoft.com/office/drawing/2014/main" id="{E86A3CA3-1C8E-4E10-B159-D69D16CC7F29}"/>
              </a:ext>
            </a:extLst>
          </p:cNvPr>
          <p:cNvSpPr txBox="1">
            <a:spLocks/>
          </p:cNvSpPr>
          <p:nvPr/>
        </p:nvSpPr>
        <p:spPr>
          <a:xfrm>
            <a:off x="331091" y="4629841"/>
            <a:ext cx="5039485" cy="1321525"/>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fr-CA" sz="2900" b="1" u="sng" dirty="0"/>
              <a:t>Persistance dans le temps des troubles concomitants</a:t>
            </a:r>
          </a:p>
        </p:txBody>
      </p:sp>
      <p:sp>
        <p:nvSpPr>
          <p:cNvPr id="17" name="Espace réservé du contenu 2">
            <a:extLst>
              <a:ext uri="{FF2B5EF4-FFF2-40B4-BE49-F238E27FC236}">
                <a16:creationId xmlns:a16="http://schemas.microsoft.com/office/drawing/2014/main" id="{386B04DB-1AF3-404C-B87A-56962FE49D10}"/>
              </a:ext>
            </a:extLst>
          </p:cNvPr>
          <p:cNvSpPr txBox="1">
            <a:spLocks/>
          </p:cNvSpPr>
          <p:nvPr/>
        </p:nvSpPr>
        <p:spPr>
          <a:xfrm>
            <a:off x="-31912" y="5535782"/>
            <a:ext cx="3467837" cy="865243"/>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CA" dirty="0">
                <a:solidFill>
                  <a:schemeClr val="accent5">
                    <a:lumMod val="50000"/>
                  </a:schemeClr>
                </a:solidFill>
              </a:rPr>
              <a:t>Surprotection</a:t>
            </a:r>
            <a:r>
              <a:rPr lang="fr-CA" dirty="0">
                <a:solidFill>
                  <a:srgbClr val="0066CC"/>
                </a:solidFill>
              </a:rPr>
              <a:t> </a:t>
            </a:r>
          </a:p>
        </p:txBody>
      </p:sp>
      <p:sp>
        <p:nvSpPr>
          <p:cNvPr id="18" name="Rectangle 17">
            <a:extLst>
              <a:ext uri="{FF2B5EF4-FFF2-40B4-BE49-F238E27FC236}">
                <a16:creationId xmlns:a16="http://schemas.microsoft.com/office/drawing/2014/main" id="{CA407CCC-F91E-47E4-B5B6-60CFC1EC2284}"/>
              </a:ext>
            </a:extLst>
          </p:cNvPr>
          <p:cNvSpPr/>
          <p:nvPr/>
        </p:nvSpPr>
        <p:spPr>
          <a:xfrm>
            <a:off x="7321347" y="3614998"/>
            <a:ext cx="4483079" cy="1107996"/>
          </a:xfrm>
          <a:prstGeom prst="rect">
            <a:avLst/>
          </a:prstGeom>
        </p:spPr>
        <p:txBody>
          <a:bodyPr wrap="square">
            <a:spAutoFit/>
          </a:bodyPr>
          <a:lstStyle/>
          <a:p>
            <a:pPr lvl="1" algn="ctr">
              <a:spcBef>
                <a:spcPts val="500"/>
              </a:spcBef>
            </a:pPr>
            <a:r>
              <a:rPr lang="fr-CA" sz="2200" dirty="0">
                <a:solidFill>
                  <a:schemeClr val="accent5">
                    <a:lumMod val="50000"/>
                  </a:schemeClr>
                </a:solidFill>
              </a:rPr>
              <a:t>Histoire du proche-aidant avec l’institution psychiatrique </a:t>
            </a:r>
          </a:p>
        </p:txBody>
      </p:sp>
      <p:sp>
        <p:nvSpPr>
          <p:cNvPr id="19" name="Rectangle 18">
            <a:extLst>
              <a:ext uri="{FF2B5EF4-FFF2-40B4-BE49-F238E27FC236}">
                <a16:creationId xmlns:a16="http://schemas.microsoft.com/office/drawing/2014/main" id="{FE7BC992-7B89-4924-BB3A-2C40549C90AC}"/>
              </a:ext>
            </a:extLst>
          </p:cNvPr>
          <p:cNvSpPr/>
          <p:nvPr/>
        </p:nvSpPr>
        <p:spPr>
          <a:xfrm>
            <a:off x="5255466" y="1945448"/>
            <a:ext cx="5809604" cy="691279"/>
          </a:xfrm>
          <a:prstGeom prst="rect">
            <a:avLst/>
          </a:prstGeom>
        </p:spPr>
        <p:txBody>
          <a:bodyPr wrap="none">
            <a:spAutoFit/>
          </a:bodyPr>
          <a:lstStyle/>
          <a:p>
            <a:pPr lvl="1">
              <a:lnSpc>
                <a:spcPct val="150000"/>
              </a:lnSpc>
              <a:spcBef>
                <a:spcPts val="500"/>
              </a:spcBef>
            </a:pPr>
            <a:r>
              <a:rPr lang="fr-CA" sz="2900" b="1" u="sng" dirty="0"/>
              <a:t>Difficulté à poser des limites</a:t>
            </a:r>
          </a:p>
        </p:txBody>
      </p:sp>
      <p:sp>
        <p:nvSpPr>
          <p:cNvPr id="20" name="Rectangle 19">
            <a:extLst>
              <a:ext uri="{FF2B5EF4-FFF2-40B4-BE49-F238E27FC236}">
                <a16:creationId xmlns:a16="http://schemas.microsoft.com/office/drawing/2014/main" id="{43A94DB7-9D4D-4F3A-80B0-3A51855E6736}"/>
              </a:ext>
            </a:extLst>
          </p:cNvPr>
          <p:cNvSpPr/>
          <p:nvPr/>
        </p:nvSpPr>
        <p:spPr>
          <a:xfrm>
            <a:off x="4042550" y="2692500"/>
            <a:ext cx="2073003" cy="726609"/>
          </a:xfrm>
          <a:prstGeom prst="rect">
            <a:avLst/>
          </a:prstGeom>
        </p:spPr>
        <p:txBody>
          <a:bodyPr wrap="none">
            <a:spAutoFit/>
          </a:bodyPr>
          <a:lstStyle/>
          <a:p>
            <a:pPr>
              <a:lnSpc>
                <a:spcPct val="200000"/>
              </a:lnSpc>
            </a:pPr>
            <a:r>
              <a:rPr lang="fr-CA" sz="2400" dirty="0">
                <a:solidFill>
                  <a:schemeClr val="accent5">
                    <a:lumMod val="50000"/>
                  </a:schemeClr>
                </a:solidFill>
              </a:rPr>
              <a:t>Impuissance</a:t>
            </a:r>
          </a:p>
        </p:txBody>
      </p:sp>
      <p:sp>
        <p:nvSpPr>
          <p:cNvPr id="21" name="Rectangle 20">
            <a:extLst>
              <a:ext uri="{FF2B5EF4-FFF2-40B4-BE49-F238E27FC236}">
                <a16:creationId xmlns:a16="http://schemas.microsoft.com/office/drawing/2014/main" id="{9D3CDDD3-9B68-40B8-A18E-0FF7200B3842}"/>
              </a:ext>
            </a:extLst>
          </p:cNvPr>
          <p:cNvSpPr/>
          <p:nvPr/>
        </p:nvSpPr>
        <p:spPr>
          <a:xfrm>
            <a:off x="2753585" y="5774724"/>
            <a:ext cx="4786910" cy="769441"/>
          </a:xfrm>
          <a:prstGeom prst="rect">
            <a:avLst/>
          </a:prstGeom>
        </p:spPr>
        <p:txBody>
          <a:bodyPr wrap="square">
            <a:spAutoFit/>
          </a:bodyPr>
          <a:lstStyle/>
          <a:p>
            <a:pPr algn="ctr"/>
            <a:r>
              <a:rPr lang="fr-CA" sz="2200" dirty="0">
                <a:solidFill>
                  <a:srgbClr val="600000"/>
                </a:solidFill>
              </a:rPr>
              <a:t>Stress et hypervigilance associés aux conduites à risque du proche</a:t>
            </a:r>
          </a:p>
        </p:txBody>
      </p:sp>
      <p:sp>
        <p:nvSpPr>
          <p:cNvPr id="23" name="Rectangle 22">
            <a:extLst>
              <a:ext uri="{FF2B5EF4-FFF2-40B4-BE49-F238E27FC236}">
                <a16:creationId xmlns:a16="http://schemas.microsoft.com/office/drawing/2014/main" id="{384D0490-8ECD-40F0-8DC3-0A734CAB5493}"/>
              </a:ext>
            </a:extLst>
          </p:cNvPr>
          <p:cNvSpPr/>
          <p:nvPr/>
        </p:nvSpPr>
        <p:spPr>
          <a:xfrm>
            <a:off x="133350" y="3796907"/>
            <a:ext cx="3453665" cy="707886"/>
          </a:xfrm>
          <a:prstGeom prst="rect">
            <a:avLst/>
          </a:prstGeom>
        </p:spPr>
        <p:txBody>
          <a:bodyPr wrap="square">
            <a:spAutoFit/>
          </a:bodyPr>
          <a:lstStyle/>
          <a:p>
            <a:pPr algn="ctr"/>
            <a:r>
              <a:rPr lang="fr-CA" sz="2000" dirty="0">
                <a:solidFill>
                  <a:schemeClr val="accent6">
                    <a:lumMod val="50000"/>
                  </a:schemeClr>
                </a:solidFill>
              </a:rPr>
              <a:t>Enjeux liés à leur propre vieillissement et leur mort </a:t>
            </a:r>
          </a:p>
        </p:txBody>
      </p:sp>
      <p:sp>
        <p:nvSpPr>
          <p:cNvPr id="24" name="Rectangle 23">
            <a:extLst>
              <a:ext uri="{FF2B5EF4-FFF2-40B4-BE49-F238E27FC236}">
                <a16:creationId xmlns:a16="http://schemas.microsoft.com/office/drawing/2014/main" id="{C5770289-9832-49E6-A4C5-E652F5A29A99}"/>
              </a:ext>
            </a:extLst>
          </p:cNvPr>
          <p:cNvSpPr/>
          <p:nvPr/>
        </p:nvSpPr>
        <p:spPr>
          <a:xfrm>
            <a:off x="8200562" y="2755704"/>
            <a:ext cx="3563352" cy="707886"/>
          </a:xfrm>
          <a:prstGeom prst="rect">
            <a:avLst/>
          </a:prstGeom>
        </p:spPr>
        <p:txBody>
          <a:bodyPr wrap="square">
            <a:spAutoFit/>
          </a:bodyPr>
          <a:lstStyle/>
          <a:p>
            <a:pPr algn="ctr"/>
            <a:r>
              <a:rPr lang="fr-CA" sz="2000" dirty="0">
                <a:solidFill>
                  <a:srgbClr val="B48100"/>
                </a:solidFill>
              </a:rPr>
              <a:t>Fardeau, fatigue de compassion et épuisement </a:t>
            </a:r>
          </a:p>
        </p:txBody>
      </p:sp>
      <p:sp>
        <p:nvSpPr>
          <p:cNvPr id="25" name="Rectangle 24">
            <a:extLst>
              <a:ext uri="{FF2B5EF4-FFF2-40B4-BE49-F238E27FC236}">
                <a16:creationId xmlns:a16="http://schemas.microsoft.com/office/drawing/2014/main" id="{CB31BD69-3C06-46A2-A15F-97E5526B00C8}"/>
              </a:ext>
            </a:extLst>
          </p:cNvPr>
          <p:cNvSpPr/>
          <p:nvPr/>
        </p:nvSpPr>
        <p:spPr>
          <a:xfrm>
            <a:off x="2288607" y="1765687"/>
            <a:ext cx="3155031" cy="673711"/>
          </a:xfrm>
          <a:prstGeom prst="rect">
            <a:avLst/>
          </a:prstGeom>
        </p:spPr>
        <p:txBody>
          <a:bodyPr wrap="none">
            <a:spAutoFit/>
          </a:bodyPr>
          <a:lstStyle/>
          <a:p>
            <a:pPr>
              <a:lnSpc>
                <a:spcPct val="200000"/>
              </a:lnSpc>
            </a:pPr>
            <a:r>
              <a:rPr lang="fr-CA" sz="2200" dirty="0">
                <a:solidFill>
                  <a:srgbClr val="600000"/>
                </a:solidFill>
              </a:rPr>
              <a:t>Deuils et acceptation </a:t>
            </a:r>
          </a:p>
        </p:txBody>
      </p:sp>
      <p:sp>
        <p:nvSpPr>
          <p:cNvPr id="27" name="Rectangle 26">
            <a:extLst>
              <a:ext uri="{FF2B5EF4-FFF2-40B4-BE49-F238E27FC236}">
                <a16:creationId xmlns:a16="http://schemas.microsoft.com/office/drawing/2014/main" id="{41860AEF-02ED-4E38-B732-6C26EE6C6417}"/>
              </a:ext>
            </a:extLst>
          </p:cNvPr>
          <p:cNvSpPr/>
          <p:nvPr/>
        </p:nvSpPr>
        <p:spPr>
          <a:xfrm>
            <a:off x="5705119" y="4997872"/>
            <a:ext cx="1495922" cy="620876"/>
          </a:xfrm>
          <a:prstGeom prst="rect">
            <a:avLst/>
          </a:prstGeom>
        </p:spPr>
        <p:txBody>
          <a:bodyPr wrap="none">
            <a:spAutoFit/>
          </a:bodyPr>
          <a:lstStyle/>
          <a:p>
            <a:pPr>
              <a:lnSpc>
                <a:spcPct val="200000"/>
              </a:lnSpc>
            </a:pPr>
            <a:r>
              <a:rPr lang="fr-CA" sz="2000" dirty="0">
                <a:solidFill>
                  <a:schemeClr val="accent6">
                    <a:lumMod val="50000"/>
                  </a:schemeClr>
                </a:solidFill>
              </a:rPr>
              <a:t>Isolement</a:t>
            </a:r>
            <a:r>
              <a:rPr lang="fr-CA" sz="2000" dirty="0"/>
              <a:t> </a:t>
            </a:r>
          </a:p>
        </p:txBody>
      </p:sp>
      <p:sp>
        <p:nvSpPr>
          <p:cNvPr id="31" name="Titre 3">
            <a:extLst>
              <a:ext uri="{FF2B5EF4-FFF2-40B4-BE49-F238E27FC236}">
                <a16:creationId xmlns:a16="http://schemas.microsoft.com/office/drawing/2014/main" id="{E39641A0-ED40-496E-AB2B-E4837F01B300}"/>
              </a:ext>
            </a:extLst>
          </p:cNvPr>
          <p:cNvSpPr txBox="1">
            <a:spLocks/>
          </p:cNvSpPr>
          <p:nvPr/>
        </p:nvSpPr>
        <p:spPr>
          <a:xfrm>
            <a:off x="-14327" y="342576"/>
            <a:ext cx="12220653" cy="135572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4400" kern="1200">
                <a:solidFill>
                  <a:schemeClr val="accent2">
                    <a:lumMod val="50000"/>
                  </a:schemeClr>
                </a:solidFill>
                <a:latin typeface="+mj-lt"/>
                <a:ea typeface="+mn-ea"/>
                <a:cs typeface="+mn-cs"/>
              </a:defRPr>
            </a:lvl1pPr>
          </a:lstStyle>
          <a:p>
            <a:r>
              <a:rPr lang="fr-CA" sz="4000" b="1" dirty="0"/>
              <a:t>Les enjeux vécus par les membres de l’entourage</a:t>
            </a:r>
          </a:p>
        </p:txBody>
      </p:sp>
      <p:sp>
        <p:nvSpPr>
          <p:cNvPr id="32" name="Espace réservé du contenu 2">
            <a:extLst>
              <a:ext uri="{FF2B5EF4-FFF2-40B4-BE49-F238E27FC236}">
                <a16:creationId xmlns:a16="http://schemas.microsoft.com/office/drawing/2014/main" id="{25D3CA2F-BE00-4FE3-AA88-7A5D16A370CB}"/>
              </a:ext>
            </a:extLst>
          </p:cNvPr>
          <p:cNvSpPr txBox="1">
            <a:spLocks/>
          </p:cNvSpPr>
          <p:nvPr/>
        </p:nvSpPr>
        <p:spPr>
          <a:xfrm>
            <a:off x="331091" y="3030968"/>
            <a:ext cx="3453665" cy="865243"/>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fr-CA" sz="2900" b="1" u="sng" dirty="0"/>
              <a:t>Codépendance</a:t>
            </a:r>
          </a:p>
        </p:txBody>
      </p:sp>
      <p:pic>
        <p:nvPicPr>
          <p:cNvPr id="33" name="Picture 2" descr="Spirale Art vectoriel, icônes et graphiques à télécharger gratuitement">
            <a:extLst>
              <a:ext uri="{FF2B5EF4-FFF2-40B4-BE49-F238E27FC236}">
                <a16:creationId xmlns:a16="http://schemas.microsoft.com/office/drawing/2014/main" id="{1C9CBA80-13DD-492B-B9B0-E2FC0CF8C405}"/>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943789" y="-1032758"/>
            <a:ext cx="3212953" cy="27585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pirale Art vectoriel, icônes et graphiques à télécharger gratuitement">
            <a:extLst>
              <a:ext uri="{FF2B5EF4-FFF2-40B4-BE49-F238E27FC236}">
                <a16:creationId xmlns:a16="http://schemas.microsoft.com/office/drawing/2014/main" id="{880A75CB-316D-4E69-AF96-F516A0777E66}"/>
              </a:ext>
            </a:extLst>
          </p:cNvPr>
          <p:cNvPicPr>
            <a:picLocks noChangeAspect="1" noChangeArrowheads="1"/>
          </p:cNvPicPr>
          <p:nvPr/>
        </p:nvPicPr>
        <p:blipFill rotWithShape="1">
          <a:blip r:embed="rId3">
            <a:duotone>
              <a:prstClr val="black"/>
              <a:srgbClr val="C00000">
                <a:tint val="45000"/>
                <a:satMod val="400000"/>
              </a:srgbClr>
            </a:duotone>
            <a:extLst>
              <a:ext uri="{BEBA8EAE-BF5A-486C-A8C5-ECC9F3942E4B}">
                <a14:imgProps xmlns:a14="http://schemas.microsoft.com/office/drawing/2010/main">
                  <a14:imgLayer r:embed="rId4">
                    <a14:imgEffect>
                      <a14:backgroundRemoval t="8980" b="93265" l="10000" r="91429">
                        <a14:foregroundMark x1="19143" y1="18980" x2="19143" y2="18980"/>
                        <a14:foregroundMark x1="19286" y1="17143" x2="19286" y2="17143"/>
                        <a14:foregroundMark x1="11714" y1="26531" x2="19571" y2="30408"/>
                        <a14:foregroundMark x1="19571" y1="30408" x2="17857" y2="15510"/>
                        <a14:foregroundMark x1="17857" y1="15510" x2="13429" y2="25918"/>
                        <a14:foregroundMark x1="13429" y1="25918" x2="13429" y2="26531"/>
                        <a14:foregroundMark x1="43000" y1="16327" x2="33429" y2="23061"/>
                        <a14:foregroundMark x1="33429" y1="23061" x2="39714" y2="28163"/>
                        <a14:foregroundMark x1="39714" y1="28163" x2="41571" y2="16939"/>
                        <a14:foregroundMark x1="66143" y1="14694" x2="66143" y2="14694"/>
                        <a14:foregroundMark x1="66143" y1="14694" x2="66143" y2="14694"/>
                        <a14:foregroundMark x1="86714" y1="52041" x2="86714" y2="52041"/>
                        <a14:foregroundMark x1="86714" y1="52041" x2="86714" y2="52041"/>
                        <a14:foregroundMark x1="84286" y1="78571" x2="84286" y2="78571"/>
                        <a14:foregroundMark x1="83714" y1="74286" x2="83714" y2="74286"/>
                        <a14:foregroundMark x1="89286" y1="71837" x2="83143" y2="67959"/>
                        <a14:foregroundMark x1="83143" y1="67959" x2="76143" y2="71429"/>
                        <a14:foregroundMark x1="76270" y1="75714" x2="76571" y2="85918"/>
                        <a14:foregroundMark x1="76143" y1="71429" x2="76270" y2="75714"/>
                        <a14:foregroundMark x1="76571" y1="85918" x2="84857" y2="88571"/>
                        <a14:foregroundMark x1="84857" y1="88571" x2="90286" y2="85306"/>
                        <a14:foregroundMark x1="90286" y1="85306" x2="88000" y2="76327"/>
                        <a14:foregroundMark x1="88000" y1="76327" x2="86286" y2="74082"/>
                        <a14:foregroundMark x1="87487" y1="17923" x2="86549" y2="16712"/>
                        <a14:foregroundMark x1="82627" y1="16383" x2="74429" y2="21224"/>
                        <a14:foregroundMark x1="75539" y1="24898" x2="75696" y2="25417"/>
                        <a14:foregroundMark x1="78499" y1="29881" x2="84082" y2="28552"/>
                        <a14:foregroundMark x1="86289" y1="9759" x2="84857" y2="8980"/>
                        <a14:foregroundMark x1="42262" y1="43673" x2="41415" y2="43450"/>
                        <a14:foregroundMark x1="45807" y1="44606" x2="42262" y2="43673"/>
                        <a14:foregroundMark x1="31962" y1="51843" x2="31286" y2="53878"/>
                        <a14:foregroundMark x1="31286" y1="53878" x2="39429" y2="60408"/>
                        <a14:foregroundMark x1="39429" y1="60408" x2="46174" y2="55885"/>
                        <a14:foregroundMark x1="46090" y1="53291" x2="45286" y2="47551"/>
                        <a14:foregroundMark x1="45286" y1="47551" x2="44429" y2="45510"/>
                        <a14:foregroundMark x1="35453" y1="40374" x2="33857" y2="40204"/>
                        <a14:foregroundMark x1="43429" y1="41224" x2="36472" y2="40483"/>
                        <a14:foregroundMark x1="33857" y1="40204" x2="32212" y2="42946"/>
                        <a14:foregroundMark x1="33067" y1="42268" x2="34429" y2="39592"/>
                        <a14:foregroundMark x1="34429" y1="39592" x2="41286" y2="37959"/>
                        <a14:foregroundMark x1="41286" y1="37959" x2="39110" y2="42073"/>
                        <a14:foregroundMark x1="33143" y1="52857" x2="37286" y2="63469"/>
                        <a14:foregroundMark x1="37286" y1="63469" x2="43857" y2="61020"/>
                        <a14:foregroundMark x1="43857" y1="61020" x2="46144" y2="54953"/>
                        <a14:foregroundMark x1="46024" y1="51276" x2="44000" y2="46939"/>
                        <a14:foregroundMark x1="35483" y1="40350" x2="31286" y2="42041"/>
                        <a14:foregroundMark x1="36857" y1="39796" x2="36195" y2="40063"/>
                        <a14:foregroundMark x1="31286" y1="42041" x2="37714" y2="38367"/>
                        <a14:foregroundMark x1="35143" y1="38367" x2="29286" y2="43469"/>
                        <a14:foregroundMark x1="29286" y1="43469" x2="32828" y2="42457"/>
                        <a14:foregroundMark x1="11714" y1="55714" x2="11714" y2="55714"/>
                        <a14:foregroundMark x1="61429" y1="44490" x2="61429" y2="44490"/>
                        <a14:foregroundMark x1="63714" y1="43469" x2="58571" y2="37755"/>
                        <a14:foregroundMark x1="58571" y1="37755" x2="53029" y2="42279"/>
                        <a14:foregroundMark x1="53507" y1="56969" x2="61000" y2="59184"/>
                        <a14:foregroundMark x1="61000" y1="59184" x2="63498" y2="57994"/>
                        <a14:foregroundMark x1="67585" y1="52041" x2="66143" y2="44490"/>
                        <a14:foregroundMark x1="66143" y1="44490" x2="58143" y2="42857"/>
                        <a14:foregroundMark x1="58143" y1="42857" x2="57571" y2="42041"/>
                        <a14:foregroundMark x1="53143" y1="93469" x2="53143" y2="93469"/>
                        <a14:foregroundMark x1="61571" y1="79796" x2="54143" y2="78980"/>
                        <a14:foregroundMark x1="54143" y1="78980" x2="56714" y2="90000"/>
                        <a14:foregroundMark x1="56714" y1="90000" x2="67000" y2="86939"/>
                        <a14:foregroundMark x1="67000" y1="86939" x2="65429" y2="78163"/>
                        <a14:foregroundMark x1="65429" y1="78163" x2="63857" y2="78163"/>
                        <a14:foregroundMark x1="91571" y1="45306" x2="86143" y2="49796"/>
                        <a14:foregroundMark x1="86143" y1="49796" x2="91429" y2="46735"/>
                        <a14:foregroundMark x1="91429" y1="46735" x2="91000" y2="44490"/>
                        <a14:foregroundMark x1="87000" y1="10816" x2="87000" y2="10816"/>
                        <a14:foregroundMark x1="89143" y1="13673" x2="89143" y2="13673"/>
                        <a14:foregroundMark x1="85714" y1="30816" x2="85714" y2="30816"/>
                        <a14:foregroundMark x1="89714" y1="25102" x2="89714" y2="25102"/>
                        <a14:foregroundMark x1="32000" y1="77347" x2="32000" y2="77347"/>
                        <a14:backgroundMark x1="25571" y1="6939" x2="25571" y2="6939"/>
                        <a14:backgroundMark x1="27857" y1="33061" x2="27857" y2="33061"/>
                        <a14:backgroundMark x1="51286" y1="33265" x2="51286" y2="33265"/>
                        <a14:backgroundMark x1="49000" y1="30612" x2="50429" y2="74490"/>
                        <a14:backgroundMark x1="38571" y1="43673" x2="38571" y2="43673"/>
                        <a14:backgroundMark x1="38571" y1="43673" x2="32143" y2="48776"/>
                        <a14:backgroundMark x1="32143" y1="48776" x2="31143" y2="51224"/>
                        <a14:backgroundMark x1="43000" y1="47755" x2="38000" y2="45306"/>
                        <a14:backgroundMark x1="67143" y1="52041" x2="67143" y2="58367"/>
                        <a14:backgroundMark x1="76143" y1="75714" x2="76143" y2="75714"/>
                        <a14:backgroundMark x1="80571" y1="71429" x2="80571" y2="71429"/>
                        <a14:backgroundMark x1="83571" y1="71224" x2="83571" y2="71224"/>
                        <a14:backgroundMark x1="85737" y1="13673" x2="87000" y2="16327"/>
                        <a14:backgroundMark x1="84571" y1="11224" x2="85737" y2="13673"/>
                        <a14:backgroundMark x1="88714" y1="20204" x2="88429" y2="24898"/>
                        <a14:backgroundMark x1="81429" y1="30204" x2="81429" y2="30204"/>
                        <a14:backgroundMark x1="87857" y1="25102" x2="88714" y2="24082"/>
                        <a14:backgroundMark x1="83571" y1="30204" x2="87857" y2="25102"/>
                        <a14:backgroundMark x1="88714" y1="24082" x2="89000" y2="23878"/>
                        <a14:backgroundMark x1="74857" y1="26122" x2="77143" y2="31020"/>
                        <a14:backgroundMark x1="75000" y1="24286" x2="75000" y2="24286"/>
                        <a14:backgroundMark x1="75000" y1="21224" x2="75000" y2="21224"/>
                        <a14:backgroundMark x1="75000" y1="21224" x2="75000" y2="21224"/>
                        <a14:backgroundMark x1="75000" y1="21224" x2="75000" y2="24898"/>
                        <a14:backgroundMark x1="78857" y1="14694" x2="78857" y2="14694"/>
                        <a14:backgroundMark x1="88429" y1="17755" x2="88714" y2="21020"/>
                      </a14:backgroundRemoval>
                    </a14:imgEffect>
                    <a14:imgEffect>
                      <a14:sharpenSoften amount="50000"/>
                    </a14:imgEffect>
                    <a14:imgEffect>
                      <a14:colorTemperature colorTemp="1500"/>
                    </a14:imgEffect>
                    <a14:imgEffect>
                      <a14:saturation sat="0"/>
                    </a14:imgEffect>
                  </a14:imgLayer>
                </a14:imgProps>
              </a:ext>
              <a:ext uri="{28A0092B-C50C-407E-A947-70E740481C1C}">
                <a14:useLocalDpi xmlns:a14="http://schemas.microsoft.com/office/drawing/2010/main" val="0"/>
              </a:ext>
            </a:extLst>
          </a:blip>
          <a:srcRect l="29838" t="67970" r="51225" b="8803"/>
          <a:stretch/>
        </p:blipFill>
        <p:spPr bwMode="auto">
          <a:xfrm rot="666969">
            <a:off x="10813411" y="6352804"/>
            <a:ext cx="3212953" cy="275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14641"/>
      </p:ext>
    </p:extLst>
  </p:cSld>
  <p:clrMapOvr>
    <a:masterClrMapping/>
  </p:clrMapOvr>
</p:sld>
</file>

<file path=ppt/theme/theme1.xml><?xml version="1.0" encoding="utf-8"?>
<a:theme xmlns:a="http://schemas.openxmlformats.org/drawingml/2006/main" name="Thème Offic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0840591_TF16411245_Win32" id="{77EE6437-42D8-476B-88FC-98D5A6211F87}" vid="{9C1603A6-B195-410C-98FB-B93251BD3F6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976319-4513-485C-AD3A-E56C39927A38}">
  <ds:schemaRefs>
    <ds:schemaRef ds:uri="http://purl.org/dc/dcmitype/"/>
    <ds:schemaRef ds:uri="71af3243-3dd4-4a8d-8c0d-dd76da1f02a5"/>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http://schemas.microsoft.com/office/infopath/2007/PartnerControls"/>
    <ds:schemaRef ds:uri="16c05727-aa75-4e4a-9b5f-8a80a11658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Présentation couleur minimaliste</Template>
  <TotalTime>31821</TotalTime>
  <Words>1191</Words>
  <Application>Microsoft Office PowerPoint</Application>
  <PresentationFormat>Grand écran</PresentationFormat>
  <Paragraphs>177</Paragraphs>
  <Slides>26</Slides>
  <Notes>26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Biome Light</vt:lpstr>
      <vt:lpstr>Bradley Hand ITC</vt:lpstr>
      <vt:lpstr>Calibri</vt:lpstr>
      <vt:lpstr>Courier New</vt:lpstr>
      <vt:lpstr>Thème Office</vt:lpstr>
      <vt:lpstr>Une pratique en milieu institutionnel basée sur le croisement des savoirs sur les troubles concomitants et la proche aidance :   l’expérience du Service Entourage de la Clinique des troubles concomitants de l’Institut universitaire en santé mentale de Montréal</vt:lpstr>
      <vt:lpstr>Objectifs</vt:lpstr>
      <vt:lpstr>La Clinique des troubles concomitants (CTC) :   Qui sommes-nous?</vt:lpstr>
      <vt:lpstr>La Clinique des troubles concomitants (CTC)</vt:lpstr>
      <vt:lpstr>Portrait des proches (usagers) des membres de l’entourage à la CTC *</vt:lpstr>
      <vt:lpstr>Portrait des membres de  l’entourage à la CTC *</vt:lpstr>
      <vt:lpstr>Les enjeux vécus par les membres de l’entourage</vt:lpstr>
      <vt:lpstr>L’histoire de Madame J.</vt:lpstr>
      <vt:lpstr>Présentation PowerPoint</vt:lpstr>
      <vt:lpstr>Notre posture clinique face aux membres de l’entourage :  Les prémisses…</vt:lpstr>
      <vt:lpstr>Les prémisses…</vt:lpstr>
      <vt:lpstr>Les prémisses…</vt:lpstr>
      <vt:lpstr>Les prémisses…</vt:lpstr>
      <vt:lpstr>Les prémisses…</vt:lpstr>
      <vt:lpstr>Les prémisses…</vt:lpstr>
      <vt:lpstr>Mise en place de  l’offre de services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Remerciements</vt:lpstr>
      <vt:lpstr>Et merci à vous!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pratique auprès de l’entourage en milieu institutionnel :   L’expérience de de la Clinique des troubles concomitants de l’Institut universitaire en santé mentale de Montréal</dc:title>
  <dc:creator>Stéphanie Côté</dc:creator>
  <cp:lastModifiedBy>Jean-Francois Lacoste (CIUSSS EMTL)</cp:lastModifiedBy>
  <cp:revision>85</cp:revision>
  <cp:lastPrinted>2026-02-12T01:26:23Z</cp:lastPrinted>
  <dcterms:created xsi:type="dcterms:W3CDTF">2025-05-18T20:42:09Z</dcterms:created>
  <dcterms:modified xsi:type="dcterms:W3CDTF">2026-02-18T17:25:30Z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