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Arial Bold" panose="020B0704020202020204" pitchFamily="34" charset="0"/>
      <p:regular r:id="rId24"/>
      <p:bold r:id="rId25"/>
    </p:embeddedFont>
    <p:embeddedFont>
      <p:font typeface="Calibri (MS)" panose="020B0604020202020204" charset="0"/>
      <p:regular r:id="rId26"/>
    </p:embeddedFont>
    <p:embeddedFont>
      <p:font typeface="Calibri (MS) Bold" panose="020B0604020202020204" charset="0"/>
      <p:regular r:id="rId27"/>
    </p:embeddedFont>
    <p:embeddedFont>
      <p:font typeface="Calibri (MS) Bold Italics" panose="020B0604020202020204" charset="0"/>
      <p:regular r:id="rId28"/>
    </p:embeddedFont>
    <p:embeddedFont>
      <p:font typeface="Calibri (MS) Italics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80462-9EF1-53B2-A007-F1549CB05B2B}" v="1" dt="2026-02-18T16:01:45.0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42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e Dellus (COMTL)" userId="S::helene.dellus.comtl@ssss.gouv.qc.ca::660c6817-fa4a-4ffb-9099-1d7c55ca2b16" providerId="AD" clId="Web-{984DF2DF-12C7-95FB-84A5-6AD956FD3EB2}"/>
    <pc:docChg chg="mod">
      <pc:chgData name="Helene Dellus (COMTL)" userId="S::helene.dellus.comtl@ssss.gouv.qc.ca::660c6817-fa4a-4ffb-9099-1d7c55ca2b16" providerId="AD" clId="Web-{984DF2DF-12C7-95FB-84A5-6AD956FD3EB2}" dt="2026-02-09T14:22:52.495" v="0" actId="33475"/>
      <pc:docMkLst>
        <pc:docMk/>
      </pc:docMkLst>
    </pc:docChg>
  </pc:docChgLst>
  <pc:docChgLst>
    <pc:chgData name="Helene Dellus (COMTL)" userId="S::helene.dellus.comtl@ssss.gouv.qc.ca::660c6817-fa4a-4ffb-9099-1d7c55ca2b16" providerId="AD" clId="Web-{25280462-9EF1-53B2-A007-F1549CB05B2B}"/>
    <pc:docChg chg="modSld">
      <pc:chgData name="Helene Dellus (COMTL)" userId="S::helene.dellus.comtl@ssss.gouv.qc.ca::660c6817-fa4a-4ffb-9099-1d7c55ca2b16" providerId="AD" clId="Web-{25280462-9EF1-53B2-A007-F1549CB05B2B}" dt="2026-02-18T16:01:45.014" v="0" actId="14100"/>
      <pc:docMkLst>
        <pc:docMk/>
      </pc:docMkLst>
      <pc:sldChg chg="modSp">
        <pc:chgData name="Helene Dellus (COMTL)" userId="S::helene.dellus.comtl@ssss.gouv.qc.ca::660c6817-fa4a-4ffb-9099-1d7c55ca2b16" providerId="AD" clId="Web-{25280462-9EF1-53B2-A007-F1549CB05B2B}" dt="2026-02-18T16:01:45.014" v="0" actId="14100"/>
        <pc:sldMkLst>
          <pc:docMk/>
          <pc:sldMk cId="0" sldId="276"/>
        </pc:sldMkLst>
        <pc:spChg chg="mod">
          <ac:chgData name="Helene Dellus (COMTL)" userId="S::helene.dellus.comtl@ssss.gouv.qc.ca::660c6817-fa4a-4ffb-9099-1d7c55ca2b16" providerId="AD" clId="Web-{25280462-9EF1-53B2-A007-F1549CB05B2B}" dt="2026-02-18T16:01:45.014" v="0" actId="14100"/>
          <ac:spMkLst>
            <pc:docMk/>
            <pc:sldMk cId="0" sldId="276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Présentation du service (mission, clientèle et contexte d'intervention) </a:t>
            </a:r>
          </a:p>
          <a:p>
            <a:r>
              <a:rPr lang="en-US"/>
              <a:t>Pourquoi les proches sont un enjeu important</a:t>
            </a:r>
          </a:p>
          <a:p>
            <a:r>
              <a:rPr lang="en-US"/>
              <a:t>But de la présentation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 première stratégies vient d'André Gide, qui déjà à son époque comprenait l'importance de la connaissance.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Les intervenants font plusieurs actions pour favoriser l'implication des proches, voir diapo. </a:t>
            </a:r>
          </a:p>
          <a:p>
            <a:r>
              <a:rPr lang="en-US"/>
              <a:t>Mais ils ne faut pas oublier que c'est un processus continue, le proche à son propre cheminement à effectuer en parallèle de la personne avec un trouble. </a:t>
            </a:r>
          </a:p>
          <a:p>
            <a:r>
              <a:rPr lang="en-US"/>
              <a:t>Il y a un excellente BD sur une conjointe en dépendance, je vous parle de cette BD car elle montre l'importance du timing.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Au SIV, mais également dans notre direction, les proches et les troubles concomitants sont une priorité. Le directeur, le conseiller-cadre, les chefs font une priorité d'impliquer les ME.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Au SIV, mais également dans notre direction, les proches et les troubles concomitants sont une priorité. Le directeur, le conseiller-cadre, les chefs font une priorité d'impliquer les ME.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Présentation du service (mission, clientèle et contexte d'intervention) </a:t>
            </a:r>
          </a:p>
          <a:p>
            <a:r>
              <a:rPr lang="en-US"/>
              <a:t>Pourquoi les proches sont un enjeu important</a:t>
            </a:r>
          </a:p>
          <a:p>
            <a:r>
              <a:rPr lang="en-US"/>
              <a:t>But de la présentation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41-44</a:t>
            </a:r>
          </a:p>
          <a:p>
            <a:r>
              <a:rPr lang="en-US"/>
              <a:t>45-48</a:t>
            </a:r>
          </a:p>
          <a:p>
            <a:r>
              <a:rPr lang="en-US"/>
              <a:t>50</a:t>
            </a:r>
          </a:p>
          <a:p>
            <a:r>
              <a:rPr lang="en-US"/>
              <a:t>51</a:t>
            </a:r>
          </a:p>
          <a:p>
            <a:r>
              <a:rPr lang="en-US"/>
              <a:t>46-20</a:t>
            </a:r>
          </a:p>
          <a:p>
            <a:r>
              <a:rPr lang="en-US"/>
              <a:t>42-52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  Présentation du service (mission, clientèle et contexte d'intervention) </a:t>
            </a:r>
          </a:p>
          <a:p>
            <a:r>
              <a:rPr lang="en-US"/>
              <a:t>Pourquoi les proches sont un enjeu important</a:t>
            </a:r>
          </a:p>
          <a:p>
            <a:r>
              <a:rPr lang="en-US"/>
              <a:t>But de la présentation</a:t>
            </a:r>
          </a:p>
          <a:p>
            <a:r>
              <a:rPr lang="en-US"/>
              <a:t>2. Rôle du service</a:t>
            </a:r>
          </a:p>
          <a:p>
            <a:r>
              <a:rPr lang="en-US"/>
              <a:t>Vision et philosophie du service</a:t>
            </a:r>
          </a:p>
          <a:p>
            <a:r>
              <a:rPr lang="en-US"/>
              <a:t>Mécanismes d'implication (type d'implication) </a:t>
            </a:r>
          </a:p>
          <a:p>
            <a:r>
              <a:rPr lang="en-US"/>
              <a:t>3. Bénéfices de leurs implications dans le SIV</a:t>
            </a:r>
          </a:p>
          <a:p>
            <a:r>
              <a:rPr lang="en-US"/>
              <a:t>4. Les défis rencontrés (organisationnel, relationnel, éthique et légal) </a:t>
            </a:r>
          </a:p>
          <a:p>
            <a:r>
              <a:rPr lang="en-US"/>
              <a:t>5. L'impact des préjugés sur les services</a:t>
            </a:r>
          </a:p>
          <a:p>
            <a:r>
              <a:rPr lang="en-US"/>
              <a:t>Préjugés des professionnels</a:t>
            </a:r>
          </a:p>
          <a:p>
            <a:r>
              <a:rPr lang="en-US"/>
              <a:t>Préjugés des proches envers les services</a:t>
            </a:r>
          </a:p>
          <a:p>
            <a:r>
              <a:rPr lang="en-US"/>
              <a:t>Préjugés systémiques </a:t>
            </a:r>
          </a:p>
          <a:p>
            <a:r>
              <a:rPr lang="en-US"/>
              <a:t>6. Comment réduire la stigmatisation et favoriser l'implication</a:t>
            </a:r>
          </a:p>
          <a:p>
            <a:r>
              <a:rPr lang="en-US"/>
              <a:t>7. Conclusion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Présentation du service (mission, clientèle et contexte d'intervention) </a:t>
            </a:r>
          </a:p>
          <a:p>
            <a:r>
              <a:rPr lang="en-US"/>
              <a:t>Pourquoi les proches sont un enjeu important</a:t>
            </a:r>
          </a:p>
          <a:p>
            <a:r>
              <a:rPr lang="en-US"/>
              <a:t>But de la présentation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 dernier guide pour soutenir l'entourage soulève que: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Présentation du service (mission, clientèle et contexte d'intervention) </a:t>
            </a:r>
          </a:p>
          <a:p>
            <a:r>
              <a:rPr lang="en-US"/>
              <a:t>Pourquoi les proches sont un enjeu important</a:t>
            </a:r>
          </a:p>
          <a:p>
            <a:r>
              <a:rPr lang="en-US"/>
              <a:t>But de la présentation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Population visé: Avoir des symptômes s'apparentant aux diagnostiques suivant: Trouble psychotique, trouble bipolaire. trouble dépressif, trouble anxieux et trouble obsessionnel-compulsif</a:t>
            </a:r>
          </a:p>
          <a:p>
            <a:r>
              <a:rPr lang="en-US"/>
              <a:t>Intervention: coordonner les ressources pour favoriser l'intégration dans la communauté, y compris la famille et l'entourage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Population visé: Avoir des symptômes s'apparentant aux diagnostiques suivant: Trouble psychotique, trouble bipolaire. trouble dépressif, trouble anxieux et trouble obsessionnel-compulsif</a:t>
            </a:r>
          </a:p>
          <a:p>
            <a:r>
              <a:rPr lang="en-US"/>
              <a:t>Intervention: coordonner les ressources pour favoriser l'intégration dans la communauté, y compris la famille et l'entourage</a:t>
            </a:r>
          </a:p>
          <a:p>
            <a:r>
              <a:rPr lang="en-US"/>
              <a:t>Approche recommandé en TC et au siv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Présentation du service (mission, clientèle et contexte d'intervention) </a:t>
            </a:r>
          </a:p>
          <a:p>
            <a:r>
              <a:rPr lang="en-US"/>
              <a:t>Pourquoi les proches sont un enjeu important</a:t>
            </a:r>
          </a:p>
          <a:p>
            <a:r>
              <a:rPr lang="en-US"/>
              <a:t>But de la présentation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4.png"/><Relationship Id="rId7" Type="http://schemas.openxmlformats.org/officeDocument/2006/relationships/image" Target="../media/image7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1.sv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sv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.svg"/><Relationship Id="rId3" Type="http://schemas.openxmlformats.org/officeDocument/2006/relationships/image" Target="../media/image16.png"/><Relationship Id="rId7" Type="http://schemas.openxmlformats.org/officeDocument/2006/relationships/image" Target="../media/image19.sv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7.jpeg"/><Relationship Id="rId10" Type="http://schemas.openxmlformats.org/officeDocument/2006/relationships/image" Target="../media/image22.png"/><Relationship Id="rId4" Type="http://schemas.openxmlformats.org/officeDocument/2006/relationships/image" Target="../media/image17.svg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1.sv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svg"/><Relationship Id="rId9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.svg"/><Relationship Id="rId3" Type="http://schemas.openxmlformats.org/officeDocument/2006/relationships/image" Target="../media/image16.png"/><Relationship Id="rId7" Type="http://schemas.openxmlformats.org/officeDocument/2006/relationships/image" Target="../media/image19.sv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7.jpeg"/><Relationship Id="rId10" Type="http://schemas.openxmlformats.org/officeDocument/2006/relationships/image" Target="../media/image22.png"/><Relationship Id="rId4" Type="http://schemas.openxmlformats.org/officeDocument/2006/relationships/image" Target="../media/image17.svg"/><Relationship Id="rId9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0.png"/><Relationship Id="rId18" Type="http://schemas.openxmlformats.org/officeDocument/2006/relationships/image" Target="../media/image75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hyperlink" Target="http://bit.ly/2TtBDfr" TargetMode="External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hyperlink" Target="http://bit.ly/2TyoMsr" TargetMode="External"/><Relationship Id="rId5" Type="http://schemas.openxmlformats.org/officeDocument/2006/relationships/image" Target="../media/image66.png"/><Relationship Id="rId15" Type="http://schemas.openxmlformats.org/officeDocument/2006/relationships/image" Target="../media/image72.png"/><Relationship Id="rId10" Type="http://schemas.openxmlformats.org/officeDocument/2006/relationships/hyperlink" Target="https://bit.ly/3A1uf1Q" TargetMode="External"/><Relationship Id="rId4" Type="http://schemas.openxmlformats.org/officeDocument/2006/relationships/image" Target="../media/image65.svg"/><Relationship Id="rId9" Type="http://schemas.openxmlformats.org/officeDocument/2006/relationships/image" Target="../media/image7.jpeg"/><Relationship Id="rId14" Type="http://schemas.openxmlformats.org/officeDocument/2006/relationships/image" Target="../media/image7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.svg"/><Relationship Id="rId3" Type="http://schemas.openxmlformats.org/officeDocument/2006/relationships/image" Target="../media/image16.png"/><Relationship Id="rId7" Type="http://schemas.openxmlformats.org/officeDocument/2006/relationships/image" Target="../media/image19.sv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7.jpeg"/><Relationship Id="rId10" Type="http://schemas.openxmlformats.org/officeDocument/2006/relationships/image" Target="../media/image22.png"/><Relationship Id="rId4" Type="http://schemas.openxmlformats.org/officeDocument/2006/relationships/image" Target="../media/image17.sv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.svg"/><Relationship Id="rId3" Type="http://schemas.openxmlformats.org/officeDocument/2006/relationships/image" Target="../media/image16.png"/><Relationship Id="rId7" Type="http://schemas.openxmlformats.org/officeDocument/2006/relationships/image" Target="../media/image19.sv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7.jpeg"/><Relationship Id="rId10" Type="http://schemas.openxmlformats.org/officeDocument/2006/relationships/image" Target="../media/image22.png"/><Relationship Id="rId4" Type="http://schemas.openxmlformats.org/officeDocument/2006/relationships/image" Target="../media/image17.sv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.svg"/><Relationship Id="rId3" Type="http://schemas.openxmlformats.org/officeDocument/2006/relationships/image" Target="../media/image16.png"/><Relationship Id="rId7" Type="http://schemas.openxmlformats.org/officeDocument/2006/relationships/image" Target="../media/image19.sv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7.jpeg"/><Relationship Id="rId10" Type="http://schemas.openxmlformats.org/officeDocument/2006/relationships/image" Target="../media/image22.png"/><Relationship Id="rId4" Type="http://schemas.openxmlformats.org/officeDocument/2006/relationships/image" Target="../media/image17.sv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9588" y="97485"/>
            <a:ext cx="3547056" cy="2964106"/>
          </a:xfrm>
          <a:custGeom>
            <a:avLst/>
            <a:gdLst/>
            <a:ahLst/>
            <a:cxnLst/>
            <a:rect l="l" t="t" r="r" b="b"/>
            <a:pathLst>
              <a:path w="3547056" h="2964106">
                <a:moveTo>
                  <a:pt x="0" y="0"/>
                </a:moveTo>
                <a:lnTo>
                  <a:pt x="3547056" y="0"/>
                </a:lnTo>
                <a:lnTo>
                  <a:pt x="3547056" y="2964106"/>
                </a:lnTo>
                <a:lnTo>
                  <a:pt x="0" y="29641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406404">
            <a:off x="15882016" y="-208397"/>
            <a:ext cx="3117556" cy="4912396"/>
          </a:xfrm>
          <a:custGeom>
            <a:avLst/>
            <a:gdLst/>
            <a:ahLst/>
            <a:cxnLst/>
            <a:rect l="l" t="t" r="r" b="b"/>
            <a:pathLst>
              <a:path w="3117556" h="4912396">
                <a:moveTo>
                  <a:pt x="0" y="0"/>
                </a:moveTo>
                <a:lnTo>
                  <a:pt x="3117556" y="0"/>
                </a:lnTo>
                <a:lnTo>
                  <a:pt x="3117556" y="4912396"/>
                </a:lnTo>
                <a:lnTo>
                  <a:pt x="0" y="49123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22446" y="8518833"/>
            <a:ext cx="7864214" cy="6756416"/>
          </a:xfrm>
          <a:custGeom>
            <a:avLst/>
            <a:gdLst/>
            <a:ahLst/>
            <a:cxnLst/>
            <a:rect l="l" t="t" r="r" b="b"/>
            <a:pathLst>
              <a:path w="7864214" h="6756416">
                <a:moveTo>
                  <a:pt x="0" y="0"/>
                </a:moveTo>
                <a:lnTo>
                  <a:pt x="7864214" y="0"/>
                </a:lnTo>
                <a:lnTo>
                  <a:pt x="7864214" y="6756416"/>
                </a:lnTo>
                <a:lnTo>
                  <a:pt x="0" y="6756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26454" y="3016949"/>
            <a:ext cx="8594427" cy="3155502"/>
            <a:chOff x="0" y="0"/>
            <a:chExt cx="11459235" cy="42073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9229" cy="4207340"/>
            </a:xfrm>
            <a:custGeom>
              <a:avLst/>
              <a:gdLst/>
              <a:ahLst/>
              <a:cxnLst/>
              <a:rect l="l" t="t" r="r" b="b"/>
              <a:pathLst>
                <a:path w="11459229" h="4207340">
                  <a:moveTo>
                    <a:pt x="0" y="0"/>
                  </a:moveTo>
                  <a:lnTo>
                    <a:pt x="11459229" y="0"/>
                  </a:lnTo>
                  <a:lnTo>
                    <a:pt x="11459229" y="4207340"/>
                  </a:lnTo>
                  <a:lnTo>
                    <a:pt x="0" y="4207340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t="-3070" b="-3069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459235" cy="4245436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10560"/>
                </a:lnSpc>
              </a:pPr>
              <a:r>
                <a:rPr lang="en-US" sz="8800">
                  <a:solidFill>
                    <a:srgbClr val="342520"/>
                  </a:solidFill>
                  <a:latin typeface="Arial"/>
                  <a:ea typeface="Arial"/>
                  <a:cs typeface="Arial"/>
                  <a:sym typeface="Arial"/>
                </a:rPr>
                <a:t>Soutenir les proches au SIV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0794500" y="6166050"/>
            <a:ext cx="7493514" cy="4120994"/>
          </a:xfrm>
          <a:custGeom>
            <a:avLst/>
            <a:gdLst/>
            <a:ahLst/>
            <a:cxnLst/>
            <a:rect l="l" t="t" r="r" b="b"/>
            <a:pathLst>
              <a:path w="7493514" h="4120994">
                <a:moveTo>
                  <a:pt x="0" y="0"/>
                </a:moveTo>
                <a:lnTo>
                  <a:pt x="7493514" y="0"/>
                </a:lnTo>
                <a:lnTo>
                  <a:pt x="7493514" y="4120994"/>
                </a:lnTo>
                <a:lnTo>
                  <a:pt x="0" y="4120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056207" y="7638855"/>
            <a:ext cx="2769173" cy="2881768"/>
          </a:xfrm>
          <a:custGeom>
            <a:avLst/>
            <a:gdLst/>
            <a:ahLst/>
            <a:cxnLst/>
            <a:rect l="l" t="t" r="r" b="b"/>
            <a:pathLst>
              <a:path w="2769173" h="2881768">
                <a:moveTo>
                  <a:pt x="0" y="0"/>
                </a:moveTo>
                <a:lnTo>
                  <a:pt x="2769173" y="0"/>
                </a:lnTo>
                <a:lnTo>
                  <a:pt x="2769173" y="2881769"/>
                </a:lnTo>
                <a:lnTo>
                  <a:pt x="0" y="28817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94500" y="909050"/>
            <a:ext cx="6455377" cy="6423451"/>
          </a:xfrm>
          <a:custGeom>
            <a:avLst/>
            <a:gdLst/>
            <a:ahLst/>
            <a:cxnLst/>
            <a:rect l="l" t="t" r="r" b="b"/>
            <a:pathLst>
              <a:path w="6455377" h="6423451">
                <a:moveTo>
                  <a:pt x="0" y="0"/>
                </a:moveTo>
                <a:lnTo>
                  <a:pt x="6455377" y="0"/>
                </a:lnTo>
                <a:lnTo>
                  <a:pt x="6455377" y="6423452"/>
                </a:lnTo>
                <a:lnTo>
                  <a:pt x="0" y="64234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26454" y="6202507"/>
            <a:ext cx="9141372" cy="3203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7"/>
              </a:lnSpc>
            </a:pPr>
            <a:r>
              <a:rPr lang="en-US" sz="3599" b="1">
                <a:solidFill>
                  <a:srgbClr val="3425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Kim Laflamme</a:t>
            </a:r>
            <a:r>
              <a:rPr lang="en-US" sz="3599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</a:p>
          <a:p>
            <a:pPr algn="l">
              <a:lnSpc>
                <a:spcPts val="4967"/>
              </a:lnSpc>
            </a:pPr>
            <a:r>
              <a:rPr lang="en-US" sz="3599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ARH CISSS Laval, Candidate au doctorat en sciences de la santé (profil recherche) – Dépendance</a:t>
            </a:r>
          </a:p>
          <a:p>
            <a:pPr algn="l">
              <a:lnSpc>
                <a:spcPts val="4967"/>
              </a:lnSpc>
            </a:pPr>
            <a:endParaRPr lang="en-US" sz="3599">
              <a:solidFill>
                <a:srgbClr val="34252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85442" y="-587944"/>
            <a:ext cx="20977435" cy="13371831"/>
          </a:xfrm>
          <a:custGeom>
            <a:avLst/>
            <a:gdLst/>
            <a:ahLst/>
            <a:cxnLst/>
            <a:rect l="l" t="t" r="r" b="b"/>
            <a:pathLst>
              <a:path w="20977435" h="13371831">
                <a:moveTo>
                  <a:pt x="0" y="0"/>
                </a:moveTo>
                <a:lnTo>
                  <a:pt x="20977435" y="0"/>
                </a:lnTo>
                <a:lnTo>
                  <a:pt x="20977435" y="13371831"/>
                </a:lnTo>
                <a:lnTo>
                  <a:pt x="0" y="13371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932107" y="-3966152"/>
            <a:ext cx="7864214" cy="6756416"/>
          </a:xfrm>
          <a:custGeom>
            <a:avLst/>
            <a:gdLst/>
            <a:ahLst/>
            <a:cxnLst/>
            <a:rect l="l" t="t" r="r" b="b"/>
            <a:pathLst>
              <a:path w="7864214" h="6756416">
                <a:moveTo>
                  <a:pt x="0" y="0"/>
                </a:moveTo>
                <a:lnTo>
                  <a:pt x="7864214" y="0"/>
                </a:lnTo>
                <a:lnTo>
                  <a:pt x="7864214" y="6756416"/>
                </a:lnTo>
                <a:lnTo>
                  <a:pt x="0" y="67564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913417" y="4784390"/>
            <a:ext cx="7182759" cy="1655877"/>
            <a:chOff x="0" y="0"/>
            <a:chExt cx="9577012" cy="22078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577014" cy="2207829"/>
            </a:xfrm>
            <a:custGeom>
              <a:avLst/>
              <a:gdLst/>
              <a:ahLst/>
              <a:cxnLst/>
              <a:rect l="l" t="t" r="r" b="b"/>
              <a:pathLst>
                <a:path w="9577014" h="2207829">
                  <a:moveTo>
                    <a:pt x="0" y="0"/>
                  </a:moveTo>
                  <a:lnTo>
                    <a:pt x="9577014" y="0"/>
                  </a:lnTo>
                  <a:lnTo>
                    <a:pt x="9577014" y="2207829"/>
                  </a:lnTo>
                  <a:lnTo>
                    <a:pt x="0" y="2207829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65232" r="-10943" b="-22308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0" y="-171450"/>
              <a:ext cx="9577012" cy="2379286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071"/>
                </a:lnSpc>
              </a:pPr>
              <a:r>
                <a:rPr lang="en-US" sz="43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L'adhésion au service, du bien-être et de la qualité de vie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108041" y="7208704"/>
            <a:ext cx="6187202" cy="985200"/>
            <a:chOff x="0" y="0"/>
            <a:chExt cx="8249603" cy="1313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49600" cy="1313601"/>
            </a:xfrm>
            <a:custGeom>
              <a:avLst/>
              <a:gdLst/>
              <a:ahLst/>
              <a:cxnLst/>
              <a:rect l="l" t="t" r="r" b="b"/>
              <a:pathLst>
                <a:path w="8249600" h="1313601">
                  <a:moveTo>
                    <a:pt x="0" y="0"/>
                  </a:moveTo>
                  <a:lnTo>
                    <a:pt x="8249600" y="0"/>
                  </a:lnTo>
                  <a:lnTo>
                    <a:pt x="8249600" y="1313601"/>
                  </a:lnTo>
                  <a:lnTo>
                    <a:pt x="0" y="1313601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72368" b="-72368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-171450"/>
              <a:ext cx="8249603" cy="148505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071"/>
                </a:lnSpc>
              </a:pPr>
              <a:r>
                <a:rPr lang="en-US" sz="43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Isolement des usagers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40221" y="6724775"/>
            <a:ext cx="6929152" cy="2402333"/>
            <a:chOff x="0" y="0"/>
            <a:chExt cx="9238869" cy="32031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238864" cy="3203111"/>
            </a:xfrm>
            <a:custGeom>
              <a:avLst/>
              <a:gdLst/>
              <a:ahLst/>
              <a:cxnLst/>
              <a:rect l="l" t="t" r="r" b="b"/>
              <a:pathLst>
                <a:path w="9238864" h="3203111">
                  <a:moveTo>
                    <a:pt x="0" y="0"/>
                  </a:moveTo>
                  <a:lnTo>
                    <a:pt x="9238864" y="0"/>
                  </a:lnTo>
                  <a:lnTo>
                    <a:pt x="9238864" y="3203111"/>
                  </a:lnTo>
                  <a:lnTo>
                    <a:pt x="0" y="3203111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35696" b="23293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0" y="-171450"/>
              <a:ext cx="9238869" cy="337456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071"/>
                </a:lnSpc>
              </a:pPr>
              <a:r>
                <a:rPr lang="en-US" sz="43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Impact positif sur la dynamique relationnelle et le soutien offert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108041" y="4981815"/>
            <a:ext cx="6187202" cy="985200"/>
            <a:chOff x="0" y="0"/>
            <a:chExt cx="8249603" cy="1313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49600" cy="1313601"/>
            </a:xfrm>
            <a:custGeom>
              <a:avLst/>
              <a:gdLst/>
              <a:ahLst/>
              <a:cxnLst/>
              <a:rect l="l" t="t" r="r" b="b"/>
              <a:pathLst>
                <a:path w="8249600" h="1313601">
                  <a:moveTo>
                    <a:pt x="0" y="0"/>
                  </a:moveTo>
                  <a:lnTo>
                    <a:pt x="8249600" y="0"/>
                  </a:lnTo>
                  <a:lnTo>
                    <a:pt x="8249600" y="1313601"/>
                  </a:lnTo>
                  <a:lnTo>
                    <a:pt x="0" y="1313601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72368" b="-72368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-171450"/>
              <a:ext cx="8249603" cy="148505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071"/>
                </a:lnSpc>
              </a:pPr>
              <a:r>
                <a:rPr lang="en-US" sz="43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Rechute et hospitalisation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9144005" y="4812785"/>
            <a:ext cx="1464189" cy="1323261"/>
          </a:xfrm>
          <a:custGeom>
            <a:avLst/>
            <a:gdLst/>
            <a:ahLst/>
            <a:cxnLst/>
            <a:rect l="l" t="t" r="r" b="b"/>
            <a:pathLst>
              <a:path w="1464189" h="1323261">
                <a:moveTo>
                  <a:pt x="0" y="0"/>
                </a:moveTo>
                <a:lnTo>
                  <a:pt x="1464189" y="0"/>
                </a:lnTo>
                <a:lnTo>
                  <a:pt x="1464189" y="1323260"/>
                </a:lnTo>
                <a:lnTo>
                  <a:pt x="0" y="13232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20837" y="5055795"/>
            <a:ext cx="1615725" cy="837239"/>
          </a:xfrm>
          <a:custGeom>
            <a:avLst/>
            <a:gdLst/>
            <a:ahLst/>
            <a:cxnLst/>
            <a:rect l="l" t="t" r="r" b="b"/>
            <a:pathLst>
              <a:path w="1615725" h="837239">
                <a:moveTo>
                  <a:pt x="0" y="0"/>
                </a:moveTo>
                <a:lnTo>
                  <a:pt x="1615726" y="0"/>
                </a:lnTo>
                <a:lnTo>
                  <a:pt x="1615726" y="837240"/>
                </a:lnTo>
                <a:lnTo>
                  <a:pt x="0" y="837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2420" y="7208704"/>
            <a:ext cx="1384143" cy="717238"/>
          </a:xfrm>
          <a:custGeom>
            <a:avLst/>
            <a:gdLst/>
            <a:ahLst/>
            <a:cxnLst/>
            <a:rect l="l" t="t" r="r" b="b"/>
            <a:pathLst>
              <a:path w="1384143" h="717238">
                <a:moveTo>
                  <a:pt x="0" y="0"/>
                </a:moveTo>
                <a:lnTo>
                  <a:pt x="1384143" y="0"/>
                </a:lnTo>
                <a:lnTo>
                  <a:pt x="1384143" y="717238"/>
                </a:lnTo>
                <a:lnTo>
                  <a:pt x="0" y="717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976796" y="7032617"/>
            <a:ext cx="1660396" cy="1337373"/>
          </a:xfrm>
          <a:custGeom>
            <a:avLst/>
            <a:gdLst/>
            <a:ahLst/>
            <a:cxnLst/>
            <a:rect l="l" t="t" r="r" b="b"/>
            <a:pathLst>
              <a:path w="1660396" h="1337373">
                <a:moveTo>
                  <a:pt x="0" y="0"/>
                </a:moveTo>
                <a:lnTo>
                  <a:pt x="1660396" y="0"/>
                </a:lnTo>
                <a:lnTo>
                  <a:pt x="1660396" y="1337373"/>
                </a:lnTo>
                <a:lnTo>
                  <a:pt x="0" y="13373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173003" y="2756602"/>
            <a:ext cx="1464189" cy="1323261"/>
          </a:xfrm>
          <a:custGeom>
            <a:avLst/>
            <a:gdLst/>
            <a:ahLst/>
            <a:cxnLst/>
            <a:rect l="l" t="t" r="r" b="b"/>
            <a:pathLst>
              <a:path w="1464189" h="1323261">
                <a:moveTo>
                  <a:pt x="0" y="0"/>
                </a:moveTo>
                <a:lnTo>
                  <a:pt x="1464189" y="0"/>
                </a:lnTo>
                <a:lnTo>
                  <a:pt x="1464189" y="1323260"/>
                </a:lnTo>
                <a:lnTo>
                  <a:pt x="0" y="13232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894367" y="2682276"/>
            <a:ext cx="6929152" cy="1640333"/>
            <a:chOff x="0" y="0"/>
            <a:chExt cx="9238869" cy="218711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238864" cy="2187111"/>
            </a:xfrm>
            <a:custGeom>
              <a:avLst/>
              <a:gdLst/>
              <a:ahLst/>
              <a:cxnLst/>
              <a:rect l="l" t="t" r="r" b="b"/>
              <a:pathLst>
                <a:path w="9238864" h="2187111">
                  <a:moveTo>
                    <a:pt x="0" y="0"/>
                  </a:moveTo>
                  <a:lnTo>
                    <a:pt x="9238864" y="0"/>
                  </a:lnTo>
                  <a:lnTo>
                    <a:pt x="9238864" y="2187111"/>
                  </a:lnTo>
                  <a:lnTo>
                    <a:pt x="0" y="2187111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52278" b="-12339"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0" y="-171450"/>
              <a:ext cx="9238869" cy="235856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071"/>
                </a:lnSpc>
              </a:pPr>
              <a:r>
                <a:rPr lang="en-US" sz="43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Bien-être et sentiment de compétence des proches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220837" y="2904106"/>
            <a:ext cx="1615725" cy="837239"/>
          </a:xfrm>
          <a:custGeom>
            <a:avLst/>
            <a:gdLst/>
            <a:ahLst/>
            <a:cxnLst/>
            <a:rect l="l" t="t" r="r" b="b"/>
            <a:pathLst>
              <a:path w="1615725" h="837239">
                <a:moveTo>
                  <a:pt x="0" y="0"/>
                </a:moveTo>
                <a:lnTo>
                  <a:pt x="1615726" y="0"/>
                </a:lnTo>
                <a:lnTo>
                  <a:pt x="1615726" y="837239"/>
                </a:lnTo>
                <a:lnTo>
                  <a:pt x="0" y="8372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737066" y="3242623"/>
            <a:ext cx="6929152" cy="878333"/>
            <a:chOff x="0" y="0"/>
            <a:chExt cx="9238869" cy="117111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238864" cy="1171111"/>
            </a:xfrm>
            <a:custGeom>
              <a:avLst/>
              <a:gdLst/>
              <a:ahLst/>
              <a:cxnLst/>
              <a:rect l="l" t="t" r="r" b="b"/>
              <a:pathLst>
                <a:path w="9238864" h="1171111">
                  <a:moveTo>
                    <a:pt x="0" y="0"/>
                  </a:moveTo>
                  <a:lnTo>
                    <a:pt x="9238864" y="0"/>
                  </a:lnTo>
                  <a:lnTo>
                    <a:pt x="9238864" y="1171111"/>
                  </a:lnTo>
                  <a:lnTo>
                    <a:pt x="0" y="1171111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97633" b="-109800"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0" y="-171450"/>
              <a:ext cx="9238869" cy="134256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071"/>
                </a:lnSpc>
              </a:pPr>
              <a:r>
                <a:rPr lang="en-US" sz="43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La détresse des proches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119966" y="952900"/>
            <a:ext cx="6048077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342520"/>
                </a:solidFill>
                <a:latin typeface="Arial Bold"/>
                <a:ea typeface="Arial Bold"/>
                <a:cs typeface="Arial Bold"/>
                <a:sym typeface="Arial Bold"/>
              </a:rPr>
              <a:t>Les bénéfices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0" y="9413104"/>
            <a:ext cx="16756580" cy="931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8"/>
              </a:lnSpc>
              <a:spcBef>
                <a:spcPct val="0"/>
              </a:spcBef>
            </a:pPr>
            <a:r>
              <a:rPr lang="en-US" sz="2600" b="1">
                <a:solidFill>
                  <a:srgbClr val="3425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(Morin, Cloutier et Gilbert, 2019; Gouvernement du Québec, 2024; Andershed,Ewertzon &amp; Johansson, 2017; Wonders, Honey &amp; Hancock, 2019)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82850" y="2"/>
            <a:ext cx="2505152" cy="3134500"/>
          </a:xfrm>
          <a:custGeom>
            <a:avLst/>
            <a:gdLst/>
            <a:ahLst/>
            <a:cxnLst/>
            <a:rect l="l" t="t" r="r" b="b"/>
            <a:pathLst>
              <a:path w="2505152" h="3134500">
                <a:moveTo>
                  <a:pt x="0" y="0"/>
                </a:moveTo>
                <a:lnTo>
                  <a:pt x="2505152" y="0"/>
                </a:lnTo>
                <a:lnTo>
                  <a:pt x="2505152" y="3134500"/>
                </a:lnTo>
                <a:lnTo>
                  <a:pt x="0" y="3134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42650" y="4846949"/>
            <a:ext cx="9219000" cy="3149946"/>
            <a:chOff x="0" y="0"/>
            <a:chExt cx="12292000" cy="41999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92000" cy="4199930"/>
            </a:xfrm>
            <a:custGeom>
              <a:avLst/>
              <a:gdLst/>
              <a:ahLst/>
              <a:cxnLst/>
              <a:rect l="l" t="t" r="r" b="b"/>
              <a:pathLst>
                <a:path w="12292000" h="4199930">
                  <a:moveTo>
                    <a:pt x="0" y="0"/>
                  </a:moveTo>
                  <a:lnTo>
                    <a:pt x="12292000" y="0"/>
                  </a:lnTo>
                  <a:lnTo>
                    <a:pt x="12292000" y="4199930"/>
                  </a:lnTo>
                  <a:lnTo>
                    <a:pt x="0" y="419993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31864" b="17810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292000" cy="4238028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r">
                <a:lnSpc>
                  <a:spcPts val="10559"/>
                </a:lnSpc>
              </a:pPr>
              <a:r>
                <a:rPr lang="en-US" sz="8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Stratégies pour intégrer les ME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53952" y="2965066"/>
            <a:ext cx="2307603" cy="2420392"/>
            <a:chOff x="0" y="0"/>
            <a:chExt cx="3076804" cy="32271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6800" cy="3227188"/>
            </a:xfrm>
            <a:custGeom>
              <a:avLst/>
              <a:gdLst/>
              <a:ahLst/>
              <a:cxnLst/>
              <a:rect l="l" t="t" r="r" b="b"/>
              <a:pathLst>
                <a:path w="3076800" h="3227188">
                  <a:moveTo>
                    <a:pt x="0" y="0"/>
                  </a:moveTo>
                  <a:lnTo>
                    <a:pt x="3076800" y="0"/>
                  </a:lnTo>
                  <a:lnTo>
                    <a:pt x="3076800" y="3227188"/>
                  </a:lnTo>
                  <a:lnTo>
                    <a:pt x="0" y="3227188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-51848" r="-51848" b="24318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247650"/>
              <a:ext cx="3076804" cy="34748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4400"/>
                </a:lnSpc>
              </a:pPr>
              <a:r>
                <a:rPr lang="en-US" sz="12000" b="1">
                  <a:solidFill>
                    <a:srgbClr val="0036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04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14"/>
            <a:ext cx="7108444" cy="2340404"/>
          </a:xfrm>
          <a:custGeom>
            <a:avLst/>
            <a:gdLst/>
            <a:ahLst/>
            <a:cxnLst/>
            <a:rect l="l" t="t" r="r" b="b"/>
            <a:pathLst>
              <a:path w="7108444" h="2340404">
                <a:moveTo>
                  <a:pt x="0" y="0"/>
                </a:moveTo>
                <a:lnTo>
                  <a:pt x="7108444" y="0"/>
                </a:lnTo>
                <a:lnTo>
                  <a:pt x="7108444" y="2340404"/>
                </a:lnTo>
                <a:lnTo>
                  <a:pt x="0" y="23404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489300" y="5511068"/>
            <a:ext cx="6988072" cy="5522916"/>
          </a:xfrm>
          <a:custGeom>
            <a:avLst/>
            <a:gdLst/>
            <a:ahLst/>
            <a:cxnLst/>
            <a:rect l="l" t="t" r="r" b="b"/>
            <a:pathLst>
              <a:path w="6988072" h="5522916">
                <a:moveTo>
                  <a:pt x="0" y="0"/>
                </a:moveTo>
                <a:lnTo>
                  <a:pt x="6988072" y="0"/>
                </a:lnTo>
                <a:lnTo>
                  <a:pt x="6988072" y="5522916"/>
                </a:lnTo>
                <a:lnTo>
                  <a:pt x="0" y="5522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4681" y="864469"/>
            <a:ext cx="7370978" cy="8069396"/>
          </a:xfrm>
          <a:custGeom>
            <a:avLst/>
            <a:gdLst/>
            <a:ahLst/>
            <a:cxnLst/>
            <a:rect l="l" t="t" r="r" b="b"/>
            <a:pathLst>
              <a:path w="7370978" h="8069396">
                <a:moveTo>
                  <a:pt x="0" y="0"/>
                </a:moveTo>
                <a:lnTo>
                  <a:pt x="7370978" y="0"/>
                </a:lnTo>
                <a:lnTo>
                  <a:pt x="7370978" y="8069396"/>
                </a:lnTo>
                <a:lnTo>
                  <a:pt x="0" y="80693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41825" y="7833733"/>
            <a:ext cx="7864214" cy="6756416"/>
          </a:xfrm>
          <a:custGeom>
            <a:avLst/>
            <a:gdLst/>
            <a:ahLst/>
            <a:cxnLst/>
            <a:rect l="l" t="t" r="r" b="b"/>
            <a:pathLst>
              <a:path w="7864214" h="6756416">
                <a:moveTo>
                  <a:pt x="0" y="0"/>
                </a:moveTo>
                <a:lnTo>
                  <a:pt x="7864214" y="0"/>
                </a:lnTo>
                <a:lnTo>
                  <a:pt x="7864214" y="6756416"/>
                </a:lnTo>
                <a:lnTo>
                  <a:pt x="0" y="6756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5374650"/>
            <a:ext cx="3117556" cy="4931446"/>
          </a:xfrm>
          <a:custGeom>
            <a:avLst/>
            <a:gdLst/>
            <a:ahLst/>
            <a:cxnLst/>
            <a:rect l="l" t="t" r="r" b="b"/>
            <a:pathLst>
              <a:path w="3117556" h="4931446">
                <a:moveTo>
                  <a:pt x="0" y="0"/>
                </a:moveTo>
                <a:lnTo>
                  <a:pt x="3117556" y="0"/>
                </a:lnTo>
                <a:lnTo>
                  <a:pt x="3117556" y="4931446"/>
                </a:lnTo>
                <a:lnTo>
                  <a:pt x="0" y="49314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13825" y="-1286449"/>
            <a:ext cx="3574949" cy="2967718"/>
          </a:xfrm>
          <a:custGeom>
            <a:avLst/>
            <a:gdLst/>
            <a:ahLst/>
            <a:cxnLst/>
            <a:rect l="l" t="t" r="r" b="b"/>
            <a:pathLst>
              <a:path w="3574949" h="2967718">
                <a:moveTo>
                  <a:pt x="0" y="0"/>
                </a:moveTo>
                <a:lnTo>
                  <a:pt x="3574949" y="0"/>
                </a:lnTo>
                <a:lnTo>
                  <a:pt x="3574949" y="2967718"/>
                </a:lnTo>
                <a:lnTo>
                  <a:pt x="0" y="2967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71074" y="9231284"/>
            <a:ext cx="6756416" cy="7864214"/>
          </a:xfrm>
          <a:custGeom>
            <a:avLst/>
            <a:gdLst/>
            <a:ahLst/>
            <a:cxnLst/>
            <a:rect l="l" t="t" r="r" b="b"/>
            <a:pathLst>
              <a:path w="6756416" h="7864214">
                <a:moveTo>
                  <a:pt x="0" y="0"/>
                </a:moveTo>
                <a:lnTo>
                  <a:pt x="6756416" y="0"/>
                </a:lnTo>
                <a:lnTo>
                  <a:pt x="6756416" y="7864214"/>
                </a:lnTo>
                <a:lnTo>
                  <a:pt x="0" y="7864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73650" y="715935"/>
            <a:ext cx="9515875" cy="5475000"/>
            <a:chOff x="0" y="0"/>
            <a:chExt cx="12687833" cy="730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87835" cy="7300002"/>
            </a:xfrm>
            <a:custGeom>
              <a:avLst/>
              <a:gdLst/>
              <a:ahLst/>
              <a:cxnLst/>
              <a:rect l="l" t="t" r="r" b="b"/>
              <a:pathLst>
                <a:path w="12687835" h="7300002">
                  <a:moveTo>
                    <a:pt x="0" y="0"/>
                  </a:moveTo>
                  <a:lnTo>
                    <a:pt x="12687835" y="0"/>
                  </a:lnTo>
                  <a:lnTo>
                    <a:pt x="12687835" y="7300002"/>
                  </a:lnTo>
                  <a:lnTo>
                    <a:pt x="0" y="7300002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l="-23819" r="-23819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-342900"/>
              <a:ext cx="12687833" cy="764290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12143"/>
                </a:lnSpc>
              </a:pPr>
              <a:r>
                <a:rPr lang="en-US" sz="8799">
                  <a:solidFill>
                    <a:srgbClr val="34252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« On a jamais de préjugés contre ce qu'on connaît bien.»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061124" y="6264557"/>
            <a:ext cx="8624837" cy="813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2"/>
              </a:lnSpc>
            </a:pPr>
            <a:r>
              <a:rPr lang="en-US" sz="4400" b="1">
                <a:solidFill>
                  <a:srgbClr val="3425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—Citation attribuée à Henri Jeanson</a:t>
            </a:r>
          </a:p>
        </p:txBody>
      </p:sp>
      <p:sp>
        <p:nvSpPr>
          <p:cNvPr id="9" name="Freeform 9"/>
          <p:cNvSpPr/>
          <p:nvPr/>
        </p:nvSpPr>
        <p:spPr>
          <a:xfrm>
            <a:off x="11318619" y="-1278150"/>
            <a:ext cx="7370978" cy="10212015"/>
          </a:xfrm>
          <a:custGeom>
            <a:avLst/>
            <a:gdLst/>
            <a:ahLst/>
            <a:cxnLst/>
            <a:rect l="l" t="t" r="r" b="b"/>
            <a:pathLst>
              <a:path w="7370978" h="10212015">
                <a:moveTo>
                  <a:pt x="0" y="0"/>
                </a:moveTo>
                <a:lnTo>
                  <a:pt x="7370978" y="0"/>
                </a:lnTo>
                <a:lnTo>
                  <a:pt x="7370978" y="10212015"/>
                </a:lnTo>
                <a:lnTo>
                  <a:pt x="0" y="10212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624" y="-91194"/>
            <a:ext cx="18396624" cy="10378194"/>
          </a:xfrm>
          <a:custGeom>
            <a:avLst/>
            <a:gdLst/>
            <a:ahLst/>
            <a:cxnLst/>
            <a:rect l="l" t="t" r="r" b="b"/>
            <a:pathLst>
              <a:path w="18396624" h="10378194">
                <a:moveTo>
                  <a:pt x="0" y="0"/>
                </a:moveTo>
                <a:lnTo>
                  <a:pt x="18396624" y="0"/>
                </a:lnTo>
                <a:lnTo>
                  <a:pt x="18396624" y="10378194"/>
                </a:lnTo>
                <a:lnTo>
                  <a:pt x="0" y="103781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390614" y="624088"/>
            <a:ext cx="7520583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342520"/>
                </a:solidFill>
                <a:latin typeface="Arial Bold"/>
                <a:ea typeface="Arial Bold"/>
                <a:cs typeface="Arial Bold"/>
                <a:sym typeface="Arial Bold"/>
              </a:rPr>
              <a:t>Stratégies du SIV</a:t>
            </a:r>
          </a:p>
        </p:txBody>
      </p:sp>
      <p:sp>
        <p:nvSpPr>
          <p:cNvPr id="4" name="Freeform 4"/>
          <p:cNvSpPr/>
          <p:nvPr/>
        </p:nvSpPr>
        <p:spPr>
          <a:xfrm>
            <a:off x="15543809" y="6541219"/>
            <a:ext cx="4913792" cy="5434162"/>
          </a:xfrm>
          <a:custGeom>
            <a:avLst/>
            <a:gdLst/>
            <a:ahLst/>
            <a:cxnLst/>
            <a:rect l="l" t="t" r="r" b="b"/>
            <a:pathLst>
              <a:path w="4913792" h="5434162">
                <a:moveTo>
                  <a:pt x="0" y="0"/>
                </a:moveTo>
                <a:lnTo>
                  <a:pt x="4913793" y="0"/>
                </a:lnTo>
                <a:lnTo>
                  <a:pt x="4913793" y="5434162"/>
                </a:lnTo>
                <a:lnTo>
                  <a:pt x="0" y="54341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700255" y="-5489344"/>
            <a:ext cx="9740876" cy="10164743"/>
          </a:xfrm>
          <a:custGeom>
            <a:avLst/>
            <a:gdLst/>
            <a:ahLst/>
            <a:cxnLst/>
            <a:rect l="l" t="t" r="r" b="b"/>
            <a:pathLst>
              <a:path w="9740876" h="10164743">
                <a:moveTo>
                  <a:pt x="0" y="0"/>
                </a:moveTo>
                <a:lnTo>
                  <a:pt x="9740876" y="0"/>
                </a:lnTo>
                <a:lnTo>
                  <a:pt x="9740876" y="10164743"/>
                </a:lnTo>
                <a:lnTo>
                  <a:pt x="0" y="101647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699263"/>
            <a:ext cx="16730787" cy="760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3"/>
              </a:lnSpc>
            </a:pPr>
            <a:endParaRPr/>
          </a:p>
          <a:p>
            <a:pPr marL="1158240" lvl="1" indent="-579120" algn="l">
              <a:lnSpc>
                <a:spcPts val="6623"/>
              </a:lnSpc>
              <a:buFont typeface="Arial"/>
              <a:buChar char="•"/>
            </a:pPr>
            <a:r>
              <a:rPr lang="en-US" sz="4800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Inviter à participer aux suivis dès la prérencontre téléphonique</a:t>
            </a:r>
          </a:p>
          <a:p>
            <a:pPr marL="1158240" lvl="1" indent="-579120" algn="l">
              <a:lnSpc>
                <a:spcPts val="6623"/>
              </a:lnSpc>
              <a:buFont typeface="Arial"/>
              <a:buChar char="•"/>
            </a:pPr>
            <a:r>
              <a:rPr lang="en-US" sz="4800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Contact lors de rencontres et lors d'appels</a:t>
            </a:r>
          </a:p>
          <a:p>
            <a:pPr marL="1158240" lvl="1" indent="-579120" algn="l">
              <a:lnSpc>
                <a:spcPts val="6619"/>
              </a:lnSpc>
              <a:buFont typeface="Arial"/>
              <a:buChar char="•"/>
            </a:pPr>
            <a:r>
              <a:rPr lang="en-US" sz="4800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Soutien psychosocial ponctuel (information, référencement, psychoéducation) et continue</a:t>
            </a:r>
          </a:p>
          <a:p>
            <a:pPr marL="1158240" lvl="1" indent="-579120" algn="l">
              <a:lnSpc>
                <a:spcPts val="6623"/>
              </a:lnSpc>
              <a:buFont typeface="Arial"/>
              <a:buChar char="•"/>
            </a:pPr>
            <a:r>
              <a:rPr lang="en-US" sz="4800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Groupe destiné aux proches de personnes présentant un trouble psychotique et un trouble d’usage de substance</a:t>
            </a:r>
          </a:p>
          <a:p>
            <a:pPr marL="1158240" lvl="1" indent="-579120" algn="l">
              <a:lnSpc>
                <a:spcPts val="6623"/>
              </a:lnSpc>
            </a:pPr>
            <a:endParaRPr lang="en-US" sz="4800">
              <a:solidFill>
                <a:srgbClr val="34252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623"/>
              </a:lnSpc>
            </a:pPr>
            <a:endParaRPr lang="en-US" sz="4800">
              <a:solidFill>
                <a:srgbClr val="34252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542169"/>
            <a:ext cx="7236690" cy="3283648"/>
          </a:xfrm>
          <a:custGeom>
            <a:avLst/>
            <a:gdLst/>
            <a:ahLst/>
            <a:cxnLst/>
            <a:rect l="l" t="t" r="r" b="b"/>
            <a:pathLst>
              <a:path w="7236690" h="3283648">
                <a:moveTo>
                  <a:pt x="0" y="0"/>
                </a:moveTo>
                <a:lnTo>
                  <a:pt x="7236690" y="0"/>
                </a:lnTo>
                <a:lnTo>
                  <a:pt x="7236690" y="3283648"/>
                </a:lnTo>
                <a:lnTo>
                  <a:pt x="0" y="3283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0608" y="6804695"/>
            <a:ext cx="5071445" cy="943414"/>
            <a:chOff x="0" y="0"/>
            <a:chExt cx="6761926" cy="12578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1929" cy="1257882"/>
            </a:xfrm>
            <a:custGeom>
              <a:avLst/>
              <a:gdLst/>
              <a:ahLst/>
              <a:cxnLst/>
              <a:rect l="l" t="t" r="r" b="b"/>
              <a:pathLst>
                <a:path w="6761929" h="1257882">
                  <a:moveTo>
                    <a:pt x="0" y="0"/>
                  </a:moveTo>
                  <a:lnTo>
                    <a:pt x="6761929" y="0"/>
                  </a:lnTo>
                  <a:lnTo>
                    <a:pt x="6761929" y="1257882"/>
                  </a:lnTo>
                  <a:lnTo>
                    <a:pt x="0" y="125788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14496" r="-57130" b="-114675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-171450"/>
              <a:ext cx="6761926" cy="1429336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485"/>
                </a:lnSpc>
              </a:pPr>
              <a:r>
                <a:rPr lang="en-US" sz="46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Changer la culture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18867" y="167805"/>
            <a:ext cx="12450267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3425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 stratégies pour aller plus loin</a:t>
            </a:r>
          </a:p>
        </p:txBody>
      </p:sp>
      <p:sp>
        <p:nvSpPr>
          <p:cNvPr id="7" name="Freeform 7"/>
          <p:cNvSpPr/>
          <p:nvPr/>
        </p:nvSpPr>
        <p:spPr>
          <a:xfrm>
            <a:off x="687986" y="1552460"/>
            <a:ext cx="7690304" cy="3489476"/>
          </a:xfrm>
          <a:custGeom>
            <a:avLst/>
            <a:gdLst/>
            <a:ahLst/>
            <a:cxnLst/>
            <a:rect l="l" t="t" r="r" b="b"/>
            <a:pathLst>
              <a:path w="7690304" h="3489476">
                <a:moveTo>
                  <a:pt x="0" y="0"/>
                </a:moveTo>
                <a:lnTo>
                  <a:pt x="7690304" y="0"/>
                </a:lnTo>
                <a:lnTo>
                  <a:pt x="7690304" y="3489476"/>
                </a:lnTo>
                <a:lnTo>
                  <a:pt x="0" y="3489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63602" y="2491136"/>
            <a:ext cx="6485458" cy="1803308"/>
            <a:chOff x="0" y="0"/>
            <a:chExt cx="8647277" cy="24044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647280" cy="2404403"/>
            </a:xfrm>
            <a:custGeom>
              <a:avLst/>
              <a:gdLst/>
              <a:ahLst/>
              <a:cxnLst/>
              <a:rect l="l" t="t" r="r" b="b"/>
              <a:pathLst>
                <a:path w="8647280" h="2404403">
                  <a:moveTo>
                    <a:pt x="0" y="0"/>
                  </a:moveTo>
                  <a:lnTo>
                    <a:pt x="8647280" y="0"/>
                  </a:lnTo>
                  <a:lnTo>
                    <a:pt x="8647280" y="2404403"/>
                  </a:lnTo>
                  <a:lnTo>
                    <a:pt x="0" y="2404403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505" t="-22821" r="-505" b="-42015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0"/>
              <a:ext cx="8647277" cy="2594911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623"/>
                </a:lnSpc>
              </a:pPr>
              <a:r>
                <a:rPr lang="en-US" sz="47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Reconnaître les proches comme des partenaires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9356238" y="5542169"/>
            <a:ext cx="8189820" cy="3716131"/>
          </a:xfrm>
          <a:custGeom>
            <a:avLst/>
            <a:gdLst/>
            <a:ahLst/>
            <a:cxnLst/>
            <a:rect l="l" t="t" r="r" b="b"/>
            <a:pathLst>
              <a:path w="8189820" h="3716131">
                <a:moveTo>
                  <a:pt x="0" y="0"/>
                </a:moveTo>
                <a:lnTo>
                  <a:pt x="8189820" y="0"/>
                </a:lnTo>
                <a:lnTo>
                  <a:pt x="8189820" y="3716131"/>
                </a:lnTo>
                <a:lnTo>
                  <a:pt x="0" y="37161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869500" y="6427355"/>
            <a:ext cx="6668642" cy="2641508"/>
            <a:chOff x="0" y="0"/>
            <a:chExt cx="8891523" cy="35220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91525" cy="3522000"/>
            </a:xfrm>
            <a:custGeom>
              <a:avLst/>
              <a:gdLst/>
              <a:ahLst/>
              <a:cxnLst/>
              <a:rect l="l" t="t" r="r" b="b"/>
              <a:pathLst>
                <a:path w="8891525" h="3522000">
                  <a:moveTo>
                    <a:pt x="0" y="0"/>
                  </a:moveTo>
                  <a:lnTo>
                    <a:pt x="8891525" y="0"/>
                  </a:lnTo>
                  <a:lnTo>
                    <a:pt x="8891525" y="3522000"/>
                  </a:lnTo>
                  <a:lnTo>
                    <a:pt x="0" y="352200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40892" r="-19496" b="23328"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0"/>
              <a:ext cx="8891523" cy="3712511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623"/>
                </a:lnSpc>
              </a:pPr>
              <a:r>
                <a:rPr lang="en-US" sz="47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Sortir des sentiers battus et oser offrir des services adaptés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9585476" y="1552460"/>
            <a:ext cx="7236690" cy="3283648"/>
          </a:xfrm>
          <a:custGeom>
            <a:avLst/>
            <a:gdLst/>
            <a:ahLst/>
            <a:cxnLst/>
            <a:rect l="l" t="t" r="r" b="b"/>
            <a:pathLst>
              <a:path w="7236690" h="3283648">
                <a:moveTo>
                  <a:pt x="0" y="0"/>
                </a:moveTo>
                <a:lnTo>
                  <a:pt x="7236690" y="0"/>
                </a:lnTo>
                <a:lnTo>
                  <a:pt x="7236690" y="3283648"/>
                </a:lnTo>
                <a:lnTo>
                  <a:pt x="0" y="32836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9661905" y="2399489"/>
            <a:ext cx="7083831" cy="1803308"/>
            <a:chOff x="0" y="0"/>
            <a:chExt cx="9445108" cy="24044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445110" cy="2404403"/>
            </a:xfrm>
            <a:custGeom>
              <a:avLst/>
              <a:gdLst/>
              <a:ahLst/>
              <a:cxnLst/>
              <a:rect l="l" t="t" r="r" b="b"/>
              <a:pathLst>
                <a:path w="9445110" h="2404403">
                  <a:moveTo>
                    <a:pt x="0" y="0"/>
                  </a:moveTo>
                  <a:lnTo>
                    <a:pt x="9445110" y="0"/>
                  </a:lnTo>
                  <a:lnTo>
                    <a:pt x="9445110" y="2404403"/>
                  </a:lnTo>
                  <a:lnTo>
                    <a:pt x="0" y="2404403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59899" r="-12492" b="-12309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-190500"/>
              <a:ext cx="9445108" cy="2594911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623"/>
                </a:lnSpc>
              </a:pPr>
              <a:r>
                <a:rPr lang="en-US" sz="47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Comprendre les limites et les droits.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0" y="9413104"/>
            <a:ext cx="16756580" cy="48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8"/>
              </a:lnSpc>
              <a:spcBef>
                <a:spcPct val="0"/>
              </a:spcBef>
            </a:pPr>
            <a:r>
              <a:rPr lang="en-US" sz="2600" b="1">
                <a:solidFill>
                  <a:srgbClr val="3425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(MSSS, 2024; Gaudreault et al., 2024 )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5909" y="1965021"/>
            <a:ext cx="4815396" cy="6356958"/>
          </a:xfrm>
          <a:custGeom>
            <a:avLst/>
            <a:gdLst/>
            <a:ahLst/>
            <a:cxnLst/>
            <a:rect l="l" t="t" r="r" b="b"/>
            <a:pathLst>
              <a:path w="4815396" h="6356958">
                <a:moveTo>
                  <a:pt x="0" y="0"/>
                </a:moveTo>
                <a:lnTo>
                  <a:pt x="4815396" y="0"/>
                </a:lnTo>
                <a:lnTo>
                  <a:pt x="481539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23273" y="1666878"/>
            <a:ext cx="5006335" cy="6953243"/>
          </a:xfrm>
          <a:custGeom>
            <a:avLst/>
            <a:gdLst/>
            <a:ahLst/>
            <a:cxnLst/>
            <a:rect l="l" t="t" r="r" b="b"/>
            <a:pathLst>
              <a:path w="5006335" h="6953243">
                <a:moveTo>
                  <a:pt x="0" y="0"/>
                </a:moveTo>
                <a:lnTo>
                  <a:pt x="5006335" y="0"/>
                </a:lnTo>
                <a:lnTo>
                  <a:pt x="5006335" y="6953244"/>
                </a:lnTo>
                <a:lnTo>
                  <a:pt x="0" y="69532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57777" y="1392358"/>
            <a:ext cx="5001523" cy="7502284"/>
          </a:xfrm>
          <a:custGeom>
            <a:avLst/>
            <a:gdLst/>
            <a:ahLst/>
            <a:cxnLst/>
            <a:rect l="l" t="t" r="r" b="b"/>
            <a:pathLst>
              <a:path w="5001523" h="7502284">
                <a:moveTo>
                  <a:pt x="0" y="0"/>
                </a:moveTo>
                <a:lnTo>
                  <a:pt x="5001523" y="0"/>
                </a:lnTo>
                <a:lnTo>
                  <a:pt x="5001523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07132" y="282105"/>
            <a:ext cx="16873736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>
                <a:solidFill>
                  <a:srgbClr val="342520"/>
                </a:solidFill>
                <a:latin typeface="Arial"/>
                <a:ea typeface="Arial"/>
                <a:cs typeface="Arial"/>
                <a:sym typeface="Arial"/>
              </a:rPr>
              <a:t>Lectures intéressantes pour aller plus loin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9413104"/>
            <a:ext cx="16756580" cy="483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8"/>
              </a:lnSpc>
              <a:spcBef>
                <a:spcPct val="0"/>
              </a:spcBef>
            </a:pPr>
            <a:r>
              <a:rPr lang="en-US" sz="2600" b="1">
                <a:solidFill>
                  <a:srgbClr val="3425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(Gosselin, C., 2025; Gaudreault et al., 2024; Plourde, C &amp; Laventure, M., 2025 )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82850" y="2"/>
            <a:ext cx="2505152" cy="3134500"/>
          </a:xfrm>
          <a:custGeom>
            <a:avLst/>
            <a:gdLst/>
            <a:ahLst/>
            <a:cxnLst/>
            <a:rect l="l" t="t" r="r" b="b"/>
            <a:pathLst>
              <a:path w="2505152" h="3134500">
                <a:moveTo>
                  <a:pt x="0" y="0"/>
                </a:moveTo>
                <a:lnTo>
                  <a:pt x="2505152" y="0"/>
                </a:lnTo>
                <a:lnTo>
                  <a:pt x="2505152" y="3134500"/>
                </a:lnTo>
                <a:lnTo>
                  <a:pt x="0" y="3134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42650" y="4846949"/>
            <a:ext cx="9219000" cy="1816446"/>
            <a:chOff x="0" y="0"/>
            <a:chExt cx="12292000" cy="24219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92000" cy="2421930"/>
            </a:xfrm>
            <a:custGeom>
              <a:avLst/>
              <a:gdLst/>
              <a:ahLst/>
              <a:cxnLst/>
              <a:rect l="l" t="t" r="r" b="b"/>
              <a:pathLst>
                <a:path w="12292000" h="2421930">
                  <a:moveTo>
                    <a:pt x="0" y="0"/>
                  </a:moveTo>
                  <a:lnTo>
                    <a:pt x="12292000" y="0"/>
                  </a:lnTo>
                  <a:lnTo>
                    <a:pt x="12292000" y="2421930"/>
                  </a:lnTo>
                  <a:lnTo>
                    <a:pt x="0" y="242193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55257" b="-42526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292000" cy="2460028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r">
                <a:lnSpc>
                  <a:spcPts val="10559"/>
                </a:lnSpc>
              </a:pPr>
              <a:r>
                <a:rPr lang="en-US" sz="8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Conclusion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53952" y="2965066"/>
            <a:ext cx="2307603" cy="2420392"/>
            <a:chOff x="0" y="0"/>
            <a:chExt cx="3076804" cy="32271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6800" cy="3227188"/>
            </a:xfrm>
            <a:custGeom>
              <a:avLst/>
              <a:gdLst/>
              <a:ahLst/>
              <a:cxnLst/>
              <a:rect l="l" t="t" r="r" b="b"/>
              <a:pathLst>
                <a:path w="3076800" h="3227188">
                  <a:moveTo>
                    <a:pt x="0" y="0"/>
                  </a:moveTo>
                  <a:lnTo>
                    <a:pt x="3076800" y="0"/>
                  </a:lnTo>
                  <a:lnTo>
                    <a:pt x="3076800" y="3227188"/>
                  </a:lnTo>
                  <a:lnTo>
                    <a:pt x="0" y="3227188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-51848" r="-51848" b="24318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247650"/>
              <a:ext cx="3076804" cy="34748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4400"/>
                </a:lnSpc>
              </a:pPr>
              <a:r>
                <a:rPr lang="en-US" sz="12000" b="1">
                  <a:solidFill>
                    <a:srgbClr val="0036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05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14"/>
            <a:ext cx="7108444" cy="2340404"/>
          </a:xfrm>
          <a:custGeom>
            <a:avLst/>
            <a:gdLst/>
            <a:ahLst/>
            <a:cxnLst/>
            <a:rect l="l" t="t" r="r" b="b"/>
            <a:pathLst>
              <a:path w="7108444" h="2340404">
                <a:moveTo>
                  <a:pt x="0" y="0"/>
                </a:moveTo>
                <a:lnTo>
                  <a:pt x="7108444" y="0"/>
                </a:lnTo>
                <a:lnTo>
                  <a:pt x="7108444" y="2340404"/>
                </a:lnTo>
                <a:lnTo>
                  <a:pt x="0" y="23404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489300" y="5511068"/>
            <a:ext cx="6988072" cy="5522916"/>
          </a:xfrm>
          <a:custGeom>
            <a:avLst/>
            <a:gdLst/>
            <a:ahLst/>
            <a:cxnLst/>
            <a:rect l="l" t="t" r="r" b="b"/>
            <a:pathLst>
              <a:path w="6988072" h="5522916">
                <a:moveTo>
                  <a:pt x="0" y="0"/>
                </a:moveTo>
                <a:lnTo>
                  <a:pt x="6988072" y="0"/>
                </a:lnTo>
                <a:lnTo>
                  <a:pt x="6988072" y="5522916"/>
                </a:lnTo>
                <a:lnTo>
                  <a:pt x="0" y="5522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4681" y="864469"/>
            <a:ext cx="7370978" cy="8069396"/>
          </a:xfrm>
          <a:custGeom>
            <a:avLst/>
            <a:gdLst/>
            <a:ahLst/>
            <a:cxnLst/>
            <a:rect l="l" t="t" r="r" b="b"/>
            <a:pathLst>
              <a:path w="7370978" h="8069396">
                <a:moveTo>
                  <a:pt x="0" y="0"/>
                </a:moveTo>
                <a:lnTo>
                  <a:pt x="7370978" y="0"/>
                </a:lnTo>
                <a:lnTo>
                  <a:pt x="7370978" y="8069396"/>
                </a:lnTo>
                <a:lnTo>
                  <a:pt x="0" y="80693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41825" y="7833733"/>
            <a:ext cx="7864214" cy="6756416"/>
          </a:xfrm>
          <a:custGeom>
            <a:avLst/>
            <a:gdLst/>
            <a:ahLst/>
            <a:cxnLst/>
            <a:rect l="l" t="t" r="r" b="b"/>
            <a:pathLst>
              <a:path w="7864214" h="6756416">
                <a:moveTo>
                  <a:pt x="0" y="0"/>
                </a:moveTo>
                <a:lnTo>
                  <a:pt x="7864214" y="0"/>
                </a:lnTo>
                <a:lnTo>
                  <a:pt x="7864214" y="6756416"/>
                </a:lnTo>
                <a:lnTo>
                  <a:pt x="0" y="6756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9435" y="0"/>
            <a:ext cx="20977435" cy="13371831"/>
          </a:xfrm>
          <a:custGeom>
            <a:avLst/>
            <a:gdLst/>
            <a:ahLst/>
            <a:cxnLst/>
            <a:rect l="l" t="t" r="r" b="b"/>
            <a:pathLst>
              <a:path w="20977435" h="13371831">
                <a:moveTo>
                  <a:pt x="0" y="0"/>
                </a:moveTo>
                <a:lnTo>
                  <a:pt x="20977435" y="0"/>
                </a:lnTo>
                <a:lnTo>
                  <a:pt x="20977435" y="13371831"/>
                </a:lnTo>
                <a:lnTo>
                  <a:pt x="0" y="13371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428249" y="-1994393"/>
            <a:ext cx="7864214" cy="6756416"/>
          </a:xfrm>
          <a:custGeom>
            <a:avLst/>
            <a:gdLst/>
            <a:ahLst/>
            <a:cxnLst/>
            <a:rect l="l" t="t" r="r" b="b"/>
            <a:pathLst>
              <a:path w="7864214" h="6756416">
                <a:moveTo>
                  <a:pt x="0" y="0"/>
                </a:moveTo>
                <a:lnTo>
                  <a:pt x="7864214" y="0"/>
                </a:lnTo>
                <a:lnTo>
                  <a:pt x="7864214" y="6756416"/>
                </a:lnTo>
                <a:lnTo>
                  <a:pt x="0" y="67564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82264" y="952900"/>
            <a:ext cx="4523482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>
                <a:solidFill>
                  <a:srgbClr val="342520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8513" y="1821938"/>
            <a:ext cx="16730787" cy="760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3"/>
              </a:lnSpc>
            </a:pPr>
            <a:endParaRPr/>
          </a:p>
          <a:p>
            <a:pPr algn="ctr">
              <a:lnSpc>
                <a:spcPts val="6619"/>
              </a:lnSpc>
            </a:pPr>
            <a:r>
              <a:rPr lang="en-US" sz="4800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Intégrer les proches c’est un choix clinique, organisationnel et humain.</a:t>
            </a:r>
          </a:p>
          <a:p>
            <a:pPr algn="l">
              <a:lnSpc>
                <a:spcPts val="6619"/>
              </a:lnSpc>
            </a:pPr>
            <a:endParaRPr lang="en-US" sz="4800">
              <a:solidFill>
                <a:srgbClr val="34252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6623"/>
              </a:lnSpc>
            </a:pPr>
            <a:r>
              <a:rPr lang="en-US" sz="4800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Soutenir les proches, </a:t>
            </a:r>
            <a:r>
              <a:rPr lang="en-US" sz="4800" b="1">
                <a:solidFill>
                  <a:srgbClr val="3425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 n’est pas en faire plus</a:t>
            </a:r>
            <a:r>
              <a:rPr lang="en-US" sz="4800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, c’est faire le nécessaire pour des services plus humains, plus efficaces et mieux ancrés dans la réalités des personnes que nous accompagnons. </a:t>
            </a:r>
          </a:p>
          <a:p>
            <a:pPr marL="1158240" lvl="1" indent="-579120" algn="l">
              <a:lnSpc>
                <a:spcPts val="6623"/>
              </a:lnSpc>
            </a:pPr>
            <a:endParaRPr lang="en-US" sz="4800">
              <a:solidFill>
                <a:srgbClr val="34252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623"/>
              </a:lnSpc>
            </a:pPr>
            <a:endParaRPr lang="en-US" sz="4800">
              <a:solidFill>
                <a:srgbClr val="34252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31251" y="-7159016"/>
            <a:ext cx="9387180" cy="9943243"/>
          </a:xfrm>
          <a:custGeom>
            <a:avLst/>
            <a:gdLst/>
            <a:ahLst/>
            <a:cxnLst/>
            <a:rect l="l" t="t" r="r" b="b"/>
            <a:pathLst>
              <a:path w="9387180" h="9943243">
                <a:moveTo>
                  <a:pt x="0" y="0"/>
                </a:moveTo>
                <a:lnTo>
                  <a:pt x="9387180" y="0"/>
                </a:lnTo>
                <a:lnTo>
                  <a:pt x="9387180" y="9943242"/>
                </a:lnTo>
                <a:lnTo>
                  <a:pt x="0" y="9943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806109" y="518851"/>
            <a:ext cx="4675783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>
                <a:solidFill>
                  <a:srgbClr val="342520"/>
                </a:solidFill>
                <a:latin typeface="Arial"/>
                <a:ea typeface="Arial"/>
                <a:cs typeface="Arial"/>
                <a:sym typeface="Arial"/>
              </a:rPr>
              <a:t>Références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5285" y="1829724"/>
            <a:ext cx="16957429" cy="6365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1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Andershed, B., Ewertzon, M., &amp; Johansson, A. (2017). An isolated involvement in mental health care - experiences of parents of young adults. Journal of Clinical Nursing, 26(7-8), 1053–1065. https://doi.org/10.1111/jocn.13560</a:t>
            </a:r>
          </a:p>
          <a:p>
            <a:pPr algn="l">
              <a:lnSpc>
                <a:spcPts val="3861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61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Beecher, B. (2009). Mental Health Practitioners’ Views of the Families of Individuals With Schizophrenia and Barriers to Collaboration: A Mixed Methods Study. Journal of Family Social Work, 12(3), 264–282. https://doi-org.ezproxy.usherbrooke.ca/10.1080/10522150802654260</a:t>
            </a:r>
          </a:p>
          <a:p>
            <a:pPr algn="l">
              <a:lnSpc>
                <a:spcPts val="3861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61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CECTC. (2019). Les troubles concomitants: Synthèse des connaissances. https://ruisss.umontreal.ca/wp-content/uploads/sites/61/2024/02/CECTC_2019_Texte_synthese_troubles_concomitants.pdf </a:t>
            </a:r>
          </a:p>
          <a:p>
            <a:pPr algn="l">
              <a:lnSpc>
                <a:spcPts val="3861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61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Commission de la santé mentale du Canada. (2019) Guide des pratiques prometteuses : Mobiliser les proches aidants dans les services de santé mentale et des dépendances au Canada [En ligne]. Ottawa.</a:t>
            </a:r>
          </a:p>
          <a:p>
            <a:pPr algn="l">
              <a:lnSpc>
                <a:spcPts val="3863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19600" y="-6972300"/>
            <a:ext cx="9387180" cy="9943243"/>
          </a:xfrm>
          <a:custGeom>
            <a:avLst/>
            <a:gdLst/>
            <a:ahLst/>
            <a:cxnLst/>
            <a:rect l="l" t="t" r="r" b="b"/>
            <a:pathLst>
              <a:path w="9387180" h="9943243">
                <a:moveTo>
                  <a:pt x="0" y="0"/>
                </a:moveTo>
                <a:lnTo>
                  <a:pt x="9387180" y="0"/>
                </a:lnTo>
                <a:lnTo>
                  <a:pt x="9387180" y="9943242"/>
                </a:lnTo>
                <a:lnTo>
                  <a:pt x="0" y="9943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806109" y="518851"/>
            <a:ext cx="4675783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>
                <a:solidFill>
                  <a:srgbClr val="342520"/>
                </a:solidFill>
                <a:latin typeface="Arial"/>
                <a:ea typeface="Arial"/>
                <a:cs typeface="Arial"/>
                <a:sym typeface="Arial"/>
              </a:rPr>
              <a:t>Références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3400" y="1181100"/>
            <a:ext cx="16957429" cy="928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3"/>
              </a:lnSpc>
            </a:pPr>
            <a:endParaRPr dirty="0"/>
          </a:p>
          <a:p>
            <a:pPr algn="l">
              <a:lnSpc>
                <a:spcPts val="3863"/>
              </a:lnSpc>
            </a:pP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Doody, O., Butler, M. P., Lyons, R., &amp; Newman, D. (2017). Families’ experiences of involvement in care planning in mental health services: an integrative literature review. Journal of Psychiatric and Mental Health Nursing, 24(6), 412–430. https://doi.org/10.1111/jpm.12369</a:t>
            </a:r>
          </a:p>
          <a:p>
            <a:pPr algn="l">
              <a:lnSpc>
                <a:spcPts val="3863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63"/>
              </a:lnSpc>
            </a:pP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Gaudreault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K., 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Blanchette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M., 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Aubut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V., &amp; Richard, A. (2024). </a:t>
            </a:r>
            <a:r>
              <a:rPr lang="en-US" sz="2799" i="1" dirty="0" err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Personnaliser</a:t>
            </a:r>
            <a:r>
              <a:rPr lang="en-US" sz="2799" i="1" dirty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 les interventions </a:t>
            </a:r>
            <a:r>
              <a:rPr lang="en-US" sz="2799" i="1" dirty="0" err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en</a:t>
            </a:r>
            <a:r>
              <a:rPr lang="en-US" sz="2799" i="1" dirty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 </a:t>
            </a:r>
            <a:r>
              <a:rPr lang="en-US" sz="2799" i="1" dirty="0" err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dépendance</a:t>
            </a:r>
            <a:r>
              <a:rPr lang="en-US" sz="2799" i="1" dirty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 : à </a:t>
            </a:r>
            <a:r>
              <a:rPr lang="en-US" sz="2799" i="1" dirty="0" err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partir</a:t>
            </a:r>
            <a:r>
              <a:rPr lang="en-US" sz="2799" i="1" dirty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 du point de </a:t>
            </a:r>
            <a:r>
              <a:rPr lang="en-US" sz="2799" i="1" dirty="0" err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vue</a:t>
            </a:r>
            <a:r>
              <a:rPr lang="en-US" sz="2799" i="1" dirty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 des populations sur </a:t>
            </a:r>
            <a:r>
              <a:rPr lang="en-US" sz="2799" i="1" dirty="0" err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leurs</a:t>
            </a:r>
            <a:r>
              <a:rPr lang="en-US" sz="2799" i="1" dirty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 </a:t>
            </a:r>
            <a:r>
              <a:rPr lang="en-US" sz="2799" i="1" dirty="0" err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besoins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Grammata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https://institutgrammata.wordpress.com/wp-content/uploads/2024/12/34081_grammata_personinterv_finalweb.pdf</a:t>
            </a:r>
          </a:p>
          <a:p>
            <a:pPr algn="l">
              <a:lnSpc>
                <a:spcPts val="3863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63"/>
              </a:lnSpc>
            </a:pP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Gosselin, C. (2025). La glace part 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morceaux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 Pow 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Pow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algn="l">
              <a:lnSpc>
                <a:spcPts val="3863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63"/>
              </a:lnSpc>
            </a:pP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Morin, M.-H., &amp; St-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Onge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M. (2019). L’INTERVENTION FAMILIALE DANS LA PRATIQUE DU TRAVAIL SOCIAL EN SANTÉ MENTALE. In M.-H. Morin, C. Bergeron-Leclerc, B. 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Dallaire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&amp; C. Cormier (Eds.), La 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pratique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du travail social 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en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santé 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mentale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: 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Apprendre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comprendre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s’engager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(1st ed., pp. 161–186). Presses de </a:t>
            </a:r>
            <a:r>
              <a:rPr lang="en-US" sz="2799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l’Université</a:t>
            </a:r>
            <a:r>
              <a:rPr lang="en-US" sz="2799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du Québec. http://www.jstor.org/stable/j.ctvjk2vfh.15</a:t>
            </a:r>
          </a:p>
          <a:p>
            <a:pPr algn="l">
              <a:lnSpc>
                <a:spcPts val="3863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63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63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63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2830"/>
            <a:ext cx="18312808" cy="11249078"/>
          </a:xfrm>
          <a:custGeom>
            <a:avLst/>
            <a:gdLst/>
            <a:ahLst/>
            <a:cxnLst/>
            <a:rect l="l" t="t" r="r" b="b"/>
            <a:pathLst>
              <a:path w="18312808" h="11249078">
                <a:moveTo>
                  <a:pt x="0" y="0"/>
                </a:moveTo>
                <a:lnTo>
                  <a:pt x="18312808" y="0"/>
                </a:lnTo>
                <a:lnTo>
                  <a:pt x="18312808" y="11249078"/>
                </a:lnTo>
                <a:lnTo>
                  <a:pt x="0" y="11249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52025" y="6338057"/>
            <a:ext cx="7864214" cy="6756416"/>
          </a:xfrm>
          <a:custGeom>
            <a:avLst/>
            <a:gdLst/>
            <a:ahLst/>
            <a:cxnLst/>
            <a:rect l="l" t="t" r="r" b="b"/>
            <a:pathLst>
              <a:path w="7864214" h="6756416">
                <a:moveTo>
                  <a:pt x="0" y="0"/>
                </a:moveTo>
                <a:lnTo>
                  <a:pt x="7864214" y="0"/>
                </a:lnTo>
                <a:lnTo>
                  <a:pt x="7864214" y="6756416"/>
                </a:lnTo>
                <a:lnTo>
                  <a:pt x="0" y="67564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54107" y="952900"/>
            <a:ext cx="10979795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Contenu de la présentation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039461" y="2639197"/>
            <a:ext cx="1500597" cy="1401887"/>
            <a:chOff x="0" y="0"/>
            <a:chExt cx="2000796" cy="18691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00800" cy="1869185"/>
            </a:xfrm>
            <a:custGeom>
              <a:avLst/>
              <a:gdLst/>
              <a:ahLst/>
              <a:cxnLst/>
              <a:rect l="l" t="t" r="r" b="b"/>
              <a:pathLst>
                <a:path w="2000800" h="1869185">
                  <a:moveTo>
                    <a:pt x="0" y="0"/>
                  </a:moveTo>
                  <a:lnTo>
                    <a:pt x="2000800" y="0"/>
                  </a:lnTo>
                  <a:lnTo>
                    <a:pt x="2000800" y="1869185"/>
                  </a:lnTo>
                  <a:lnTo>
                    <a:pt x="0" y="1869185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-26540" r="-26540" b="36143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00796" cy="18977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159"/>
                </a:lnSpc>
              </a:pPr>
              <a:r>
                <a:rPr lang="en-US" sz="6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686224" y="5371709"/>
            <a:ext cx="1500597" cy="1401887"/>
            <a:chOff x="0" y="0"/>
            <a:chExt cx="2000796" cy="18691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00800" cy="1869187"/>
            </a:xfrm>
            <a:custGeom>
              <a:avLst/>
              <a:gdLst/>
              <a:ahLst/>
              <a:cxnLst/>
              <a:rect l="l" t="t" r="r" b="b"/>
              <a:pathLst>
                <a:path w="2000800" h="1869187">
                  <a:moveTo>
                    <a:pt x="0" y="0"/>
                  </a:moveTo>
                  <a:lnTo>
                    <a:pt x="2000800" y="0"/>
                  </a:lnTo>
                  <a:lnTo>
                    <a:pt x="2000800" y="1869187"/>
                  </a:lnTo>
                  <a:lnTo>
                    <a:pt x="0" y="1869187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-51208" r="-51208" b="15563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00796" cy="18977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159"/>
                </a:lnSpc>
              </a:pPr>
              <a:r>
                <a:rPr lang="en-US" sz="6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406105" y="2639197"/>
            <a:ext cx="1500597" cy="1401887"/>
            <a:chOff x="0" y="0"/>
            <a:chExt cx="2000796" cy="18691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00800" cy="1869185"/>
            </a:xfrm>
            <a:custGeom>
              <a:avLst/>
              <a:gdLst/>
              <a:ahLst/>
              <a:cxnLst/>
              <a:rect l="l" t="t" r="r" b="b"/>
              <a:pathLst>
                <a:path w="2000800" h="1869185">
                  <a:moveTo>
                    <a:pt x="0" y="0"/>
                  </a:moveTo>
                  <a:lnTo>
                    <a:pt x="2000800" y="0"/>
                  </a:lnTo>
                  <a:lnTo>
                    <a:pt x="2000800" y="1869185"/>
                  </a:lnTo>
                  <a:lnTo>
                    <a:pt x="0" y="1869185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-26540" r="-26540" b="36143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000796" cy="18977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159"/>
                </a:lnSpc>
              </a:pPr>
              <a:r>
                <a:rPr lang="en-US" sz="6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224330" y="5371709"/>
            <a:ext cx="1500597" cy="1401887"/>
            <a:chOff x="0" y="0"/>
            <a:chExt cx="2000796" cy="186918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00800" cy="1869187"/>
            </a:xfrm>
            <a:custGeom>
              <a:avLst/>
              <a:gdLst/>
              <a:ahLst/>
              <a:cxnLst/>
              <a:rect l="l" t="t" r="r" b="b"/>
              <a:pathLst>
                <a:path w="2000800" h="1869187">
                  <a:moveTo>
                    <a:pt x="0" y="0"/>
                  </a:moveTo>
                  <a:lnTo>
                    <a:pt x="2000800" y="0"/>
                  </a:lnTo>
                  <a:lnTo>
                    <a:pt x="2000800" y="1869187"/>
                  </a:lnTo>
                  <a:lnTo>
                    <a:pt x="0" y="1869187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-51208" r="-51208" b="15563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000796" cy="18977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159"/>
                </a:lnSpc>
              </a:pPr>
              <a:r>
                <a:rPr lang="en-US" sz="6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05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578729" y="2639197"/>
            <a:ext cx="1500597" cy="1401887"/>
            <a:chOff x="0" y="0"/>
            <a:chExt cx="2000796" cy="186918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00800" cy="1869185"/>
            </a:xfrm>
            <a:custGeom>
              <a:avLst/>
              <a:gdLst/>
              <a:ahLst/>
              <a:cxnLst/>
              <a:rect l="l" t="t" r="r" b="b"/>
              <a:pathLst>
                <a:path w="2000800" h="1869185">
                  <a:moveTo>
                    <a:pt x="0" y="0"/>
                  </a:moveTo>
                  <a:lnTo>
                    <a:pt x="2000800" y="0"/>
                  </a:lnTo>
                  <a:lnTo>
                    <a:pt x="2000800" y="1869185"/>
                  </a:lnTo>
                  <a:lnTo>
                    <a:pt x="0" y="1869185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l="-26540" r="-26540" b="36143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2000796" cy="18977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159"/>
                </a:lnSpc>
              </a:pPr>
              <a:r>
                <a:rPr lang="en-US" sz="6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35360" y="4041083"/>
            <a:ext cx="4708798" cy="969600"/>
            <a:chOff x="0" y="0"/>
            <a:chExt cx="6278397" cy="129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278400" cy="1292804"/>
            </a:xfrm>
            <a:custGeom>
              <a:avLst/>
              <a:gdLst/>
              <a:ahLst/>
              <a:cxnLst/>
              <a:rect l="l" t="t" r="r" b="b"/>
              <a:pathLst>
                <a:path w="6278400" h="1292804">
                  <a:moveTo>
                    <a:pt x="0" y="0"/>
                  </a:moveTo>
                  <a:lnTo>
                    <a:pt x="6278400" y="0"/>
                  </a:lnTo>
                  <a:lnTo>
                    <a:pt x="6278400" y="1292804"/>
                  </a:lnTo>
                  <a:lnTo>
                    <a:pt x="0" y="1292804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44627" b="-44627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0" y="-95250"/>
              <a:ext cx="6278397" cy="138805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072"/>
                </a:lnSpc>
              </a:pPr>
              <a:r>
                <a:rPr lang="en-US" sz="4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Introduction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789601" y="4041083"/>
            <a:ext cx="4708798" cy="969600"/>
            <a:chOff x="0" y="0"/>
            <a:chExt cx="6278397" cy="129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278400" cy="1292804"/>
            </a:xfrm>
            <a:custGeom>
              <a:avLst/>
              <a:gdLst/>
              <a:ahLst/>
              <a:cxnLst/>
              <a:rect l="l" t="t" r="r" b="b"/>
              <a:pathLst>
                <a:path w="6278400" h="1292804">
                  <a:moveTo>
                    <a:pt x="0" y="0"/>
                  </a:moveTo>
                  <a:lnTo>
                    <a:pt x="6278400" y="0"/>
                  </a:lnTo>
                  <a:lnTo>
                    <a:pt x="6278400" y="1292804"/>
                  </a:lnTo>
                  <a:lnTo>
                    <a:pt x="0" y="1292804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44627" b="-44627"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0" y="-95250"/>
              <a:ext cx="6278397" cy="138805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072"/>
                </a:lnSpc>
              </a:pPr>
              <a:r>
                <a:rPr lang="en-US" sz="4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Mandat SIV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279503" y="4041083"/>
            <a:ext cx="4708798" cy="969600"/>
            <a:chOff x="0" y="0"/>
            <a:chExt cx="6278397" cy="129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278400" cy="1292804"/>
            </a:xfrm>
            <a:custGeom>
              <a:avLst/>
              <a:gdLst/>
              <a:ahLst/>
              <a:cxnLst/>
              <a:rect l="l" t="t" r="r" b="b"/>
              <a:pathLst>
                <a:path w="6278400" h="1292804">
                  <a:moveTo>
                    <a:pt x="0" y="0"/>
                  </a:moveTo>
                  <a:lnTo>
                    <a:pt x="6278400" y="0"/>
                  </a:lnTo>
                  <a:lnTo>
                    <a:pt x="6278400" y="1292804"/>
                  </a:lnTo>
                  <a:lnTo>
                    <a:pt x="0" y="1292804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44627" b="-44627"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-95250"/>
              <a:ext cx="6278397" cy="138805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072"/>
                </a:lnSpc>
              </a:pPr>
              <a:r>
                <a:rPr lang="en-US" sz="4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Défis et bénéfices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082123" y="6580110"/>
            <a:ext cx="4708798" cy="969600"/>
            <a:chOff x="0" y="0"/>
            <a:chExt cx="6278397" cy="129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278400" cy="1292804"/>
            </a:xfrm>
            <a:custGeom>
              <a:avLst/>
              <a:gdLst/>
              <a:ahLst/>
              <a:cxnLst/>
              <a:rect l="l" t="t" r="r" b="b"/>
              <a:pathLst>
                <a:path w="6278400" h="1292804">
                  <a:moveTo>
                    <a:pt x="0" y="0"/>
                  </a:moveTo>
                  <a:lnTo>
                    <a:pt x="6278400" y="0"/>
                  </a:lnTo>
                  <a:lnTo>
                    <a:pt x="6278400" y="1292804"/>
                  </a:lnTo>
                  <a:lnTo>
                    <a:pt x="0" y="1292804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44627" b="-44627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0" y="-95250"/>
              <a:ext cx="6278397" cy="138805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072"/>
                </a:lnSpc>
              </a:pPr>
              <a:r>
                <a:rPr lang="en-US" sz="4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Stratégies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620230" y="6580110"/>
            <a:ext cx="4708798" cy="969600"/>
            <a:chOff x="0" y="0"/>
            <a:chExt cx="6278397" cy="129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278400" cy="1292804"/>
            </a:xfrm>
            <a:custGeom>
              <a:avLst/>
              <a:gdLst/>
              <a:ahLst/>
              <a:cxnLst/>
              <a:rect l="l" t="t" r="r" b="b"/>
              <a:pathLst>
                <a:path w="6278400" h="1292804">
                  <a:moveTo>
                    <a:pt x="0" y="0"/>
                  </a:moveTo>
                  <a:lnTo>
                    <a:pt x="6278400" y="0"/>
                  </a:lnTo>
                  <a:lnTo>
                    <a:pt x="6278400" y="1292804"/>
                  </a:lnTo>
                  <a:lnTo>
                    <a:pt x="0" y="1292804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44627" b="-44627"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0" y="-95250"/>
              <a:ext cx="6278397" cy="138805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072"/>
                </a:lnSpc>
              </a:pPr>
              <a:r>
                <a:rPr lang="en-US" sz="4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Conclusion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31251" y="-7159016"/>
            <a:ext cx="9387180" cy="9943243"/>
          </a:xfrm>
          <a:custGeom>
            <a:avLst/>
            <a:gdLst/>
            <a:ahLst/>
            <a:cxnLst/>
            <a:rect l="l" t="t" r="r" b="b"/>
            <a:pathLst>
              <a:path w="9387180" h="9943243">
                <a:moveTo>
                  <a:pt x="0" y="0"/>
                </a:moveTo>
                <a:lnTo>
                  <a:pt x="9387180" y="0"/>
                </a:lnTo>
                <a:lnTo>
                  <a:pt x="9387180" y="9943242"/>
                </a:lnTo>
                <a:lnTo>
                  <a:pt x="0" y="9943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806109" y="518851"/>
            <a:ext cx="4675783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7199">
                <a:solidFill>
                  <a:srgbClr val="342520"/>
                </a:solidFill>
                <a:latin typeface="Arial"/>
                <a:ea typeface="Arial"/>
                <a:cs typeface="Arial"/>
                <a:sym typeface="Arial"/>
              </a:rPr>
              <a:t>Références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2339" y="433126"/>
            <a:ext cx="16957429" cy="928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3"/>
              </a:lnSpc>
            </a:pPr>
            <a:endParaRPr/>
          </a:p>
          <a:p>
            <a:pPr algn="l">
              <a:lnSpc>
                <a:spcPts val="3863"/>
              </a:lnSpc>
            </a:pPr>
            <a:endParaRPr/>
          </a:p>
          <a:p>
            <a:pPr algn="l">
              <a:lnSpc>
                <a:spcPts val="3863"/>
              </a:lnSpc>
            </a:pPr>
            <a:endParaRPr/>
          </a:p>
          <a:p>
            <a:pPr algn="l">
              <a:lnSpc>
                <a:spcPts val="3863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Ministère de la santé et des services sociaux. (2024) Cadre de référence- Soutien d’intensité variable (SIV). Québec. https://publications.msss.gouv.qc.ca/msss/fichiers/2023/23-914-05W.pdf </a:t>
            </a:r>
          </a:p>
          <a:p>
            <a:pPr algn="l">
              <a:lnSpc>
                <a:spcPts val="3863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63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Pearson C. (2015). L’incidence des problèmes de santé mentale sur les membres de la famille. Coup d’œil sur la santé . Statistiques Canada. https://publications.gc.ca/collections/collection_2015/statcan/82-624-x/CS82-624-x2015001-5-fra.pdf </a:t>
            </a:r>
          </a:p>
          <a:p>
            <a:pPr algn="l">
              <a:lnSpc>
                <a:spcPts val="3863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63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Plourde, C., Laventure, M., &amp; Tremblay, J. (2025). Soutenir sans se perdre : guide à l’intention de l’entourage d’une personne ayant une consommation problématique d’alcool ou de drogue. Les Éditions de l’Homme.</a:t>
            </a:r>
          </a:p>
          <a:p>
            <a:pPr algn="l">
              <a:lnSpc>
                <a:spcPts val="3863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63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Wonders, L., Honey, A., &amp; Hancock, N. (2019). Family Inclusion in Mental Health Service Planning and Delivery: Consumers’ Perspectives. Community Mental Health Journal, 55(2), 318–330. https://doi.org/10.1007/s10597-018-0292-2</a:t>
            </a:r>
          </a:p>
          <a:p>
            <a:pPr algn="l">
              <a:lnSpc>
                <a:spcPts val="3863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63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863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08404" y="2"/>
            <a:ext cx="2379598" cy="3134500"/>
          </a:xfrm>
          <a:custGeom>
            <a:avLst/>
            <a:gdLst/>
            <a:ahLst/>
            <a:cxnLst/>
            <a:rect l="l" t="t" r="r" b="b"/>
            <a:pathLst>
              <a:path w="2379598" h="3134500">
                <a:moveTo>
                  <a:pt x="0" y="0"/>
                </a:moveTo>
                <a:lnTo>
                  <a:pt x="2379598" y="0"/>
                </a:lnTo>
                <a:lnTo>
                  <a:pt x="2379598" y="3134500"/>
                </a:lnTo>
                <a:lnTo>
                  <a:pt x="0" y="3134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34463" y="-7352611"/>
            <a:ext cx="8918934" cy="9613650"/>
          </a:xfrm>
          <a:custGeom>
            <a:avLst/>
            <a:gdLst/>
            <a:ahLst/>
            <a:cxnLst/>
            <a:rect l="l" t="t" r="r" b="b"/>
            <a:pathLst>
              <a:path w="8918934" h="9613650">
                <a:moveTo>
                  <a:pt x="0" y="0"/>
                </a:moveTo>
                <a:lnTo>
                  <a:pt x="8918934" y="0"/>
                </a:lnTo>
                <a:lnTo>
                  <a:pt x="8918934" y="9613650"/>
                </a:lnTo>
                <a:lnTo>
                  <a:pt x="0" y="9613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642229" y="7179786"/>
            <a:ext cx="2915916" cy="3615909"/>
          </a:xfrm>
          <a:custGeom>
            <a:avLst/>
            <a:gdLst/>
            <a:ahLst/>
            <a:cxnLst/>
            <a:rect l="l" t="t" r="r" b="b"/>
            <a:pathLst>
              <a:path w="2915916" h="3615909">
                <a:moveTo>
                  <a:pt x="0" y="0"/>
                </a:moveTo>
                <a:lnTo>
                  <a:pt x="2915916" y="0"/>
                </a:lnTo>
                <a:lnTo>
                  <a:pt x="2915916" y="3615910"/>
                </a:lnTo>
                <a:lnTo>
                  <a:pt x="0" y="36159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716408" y="9571495"/>
            <a:ext cx="14145642" cy="584400"/>
            <a:chOff x="0" y="0"/>
            <a:chExt cx="18860856" cy="779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860855" cy="779204"/>
            </a:xfrm>
            <a:custGeom>
              <a:avLst/>
              <a:gdLst/>
              <a:ahLst/>
              <a:cxnLst/>
              <a:rect l="l" t="t" r="r" b="b"/>
              <a:pathLst>
                <a:path w="18860855" h="779204">
                  <a:moveTo>
                    <a:pt x="0" y="0"/>
                  </a:moveTo>
                  <a:lnTo>
                    <a:pt x="18860855" y="0"/>
                  </a:lnTo>
                  <a:lnTo>
                    <a:pt x="18860855" y="779204"/>
                  </a:lnTo>
                  <a:lnTo>
                    <a:pt x="0" y="779204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t="-247375" r="36948" b="-247374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8860856" cy="84587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346"/>
                </a:lnSpc>
              </a:pPr>
              <a:r>
                <a:rPr lang="en-US" sz="1700">
                  <a:solidFill>
                    <a:srgbClr val="34252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CREDITS: This presentation template was created by </a:t>
              </a:r>
              <a:r>
                <a:rPr lang="en-US" sz="1700" b="1" u="sng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  <a:hlinkClick r:id="rId10" tooltip="https://bit.ly/3A1uf1Q"/>
                </a:rPr>
                <a:t>Slidesgo</a:t>
              </a:r>
              <a:r>
                <a:rPr lang="en-US" sz="1700">
                  <a:solidFill>
                    <a:srgbClr val="34252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and includes icons by </a:t>
              </a:r>
              <a:r>
                <a:rPr lang="en-US" sz="1700" b="1" u="sng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  <a:hlinkClick r:id="rId11" tooltip="http://bit.ly/2TyoMsr"/>
                </a:rPr>
                <a:t>Flaticon</a:t>
              </a:r>
              <a:r>
                <a:rPr lang="en-US" sz="1700">
                  <a:solidFill>
                    <a:srgbClr val="34252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and infographics &amp; images by </a:t>
              </a:r>
              <a:r>
                <a:rPr lang="en-US" sz="1700" b="1" u="sng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  <a:hlinkClick r:id="rId12" tooltip="http://bit.ly/2TtBDfr"/>
                </a:rPr>
                <a:t>Freepik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-155272" y="1388000"/>
            <a:ext cx="4210070" cy="9165688"/>
          </a:xfrm>
          <a:custGeom>
            <a:avLst/>
            <a:gdLst/>
            <a:ahLst/>
            <a:cxnLst/>
            <a:rect l="l" t="t" r="r" b="b"/>
            <a:pathLst>
              <a:path w="4210070" h="9165688">
                <a:moveTo>
                  <a:pt x="0" y="0"/>
                </a:moveTo>
                <a:lnTo>
                  <a:pt x="4210070" y="0"/>
                </a:lnTo>
                <a:lnTo>
                  <a:pt x="4210070" y="9165688"/>
                </a:lnTo>
                <a:lnTo>
                  <a:pt x="0" y="9165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405945" y="1115817"/>
            <a:ext cx="444750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4400"/>
              </a:lnSpc>
            </a:pPr>
            <a:r>
              <a:rPr lang="en-US" sz="12000" b="1">
                <a:solidFill>
                  <a:srgbClr val="3425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Merci!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943050" y="3388300"/>
            <a:ext cx="8919000" cy="2406600"/>
            <a:chOff x="0" y="0"/>
            <a:chExt cx="11892001" cy="3208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892000" cy="3208805"/>
            </a:xfrm>
            <a:custGeom>
              <a:avLst/>
              <a:gdLst/>
              <a:ahLst/>
              <a:cxnLst/>
              <a:rect l="l" t="t" r="r" b="b"/>
              <a:pathLst>
                <a:path w="11892000" h="3208805">
                  <a:moveTo>
                    <a:pt x="0" y="0"/>
                  </a:moveTo>
                  <a:lnTo>
                    <a:pt x="11892000" y="0"/>
                  </a:lnTo>
                  <a:lnTo>
                    <a:pt x="11892000" y="3208805"/>
                  </a:lnTo>
                  <a:lnTo>
                    <a:pt x="0" y="3208805"/>
                  </a:lnTo>
                  <a:close/>
                </a:path>
              </a:pathLst>
            </a:custGeom>
            <a:blipFill>
              <a:blip r:embed="rId9">
                <a:alphaModFix amt="0"/>
              </a:blip>
              <a:stretch>
                <a:fillRect t="-22212" b="-22212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0" y="-114300"/>
              <a:ext cx="11892001" cy="33231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4416"/>
                </a:lnSpc>
              </a:pPr>
              <a:r>
                <a:rPr lang="en-US" sz="3200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Questions?</a:t>
              </a:r>
            </a:p>
            <a:p>
              <a:pPr algn="r">
                <a:lnSpc>
                  <a:spcPts val="3863"/>
                </a:lnSpc>
              </a:pPr>
              <a:r>
                <a:rPr lang="en-US" sz="2799">
                  <a:solidFill>
                    <a:srgbClr val="34252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Kim.laflamme.cissslav@ssss.gouv.qc.ca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-969081" y="1098519"/>
            <a:ext cx="7370978" cy="7926748"/>
          </a:xfrm>
          <a:custGeom>
            <a:avLst/>
            <a:gdLst/>
            <a:ahLst/>
            <a:cxnLst/>
            <a:rect l="l" t="t" r="r" b="b"/>
            <a:pathLst>
              <a:path w="7370978" h="7926748">
                <a:moveTo>
                  <a:pt x="0" y="0"/>
                </a:moveTo>
                <a:lnTo>
                  <a:pt x="7370978" y="0"/>
                </a:lnTo>
                <a:lnTo>
                  <a:pt x="7370978" y="7926748"/>
                </a:lnTo>
                <a:lnTo>
                  <a:pt x="0" y="79267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72541" y="3982573"/>
            <a:ext cx="4778824" cy="2536912"/>
          </a:xfrm>
          <a:custGeom>
            <a:avLst/>
            <a:gdLst/>
            <a:ahLst/>
            <a:cxnLst/>
            <a:rect l="l" t="t" r="r" b="b"/>
            <a:pathLst>
              <a:path w="4778824" h="2536912">
                <a:moveTo>
                  <a:pt x="0" y="0"/>
                </a:moveTo>
                <a:lnTo>
                  <a:pt x="4778824" y="0"/>
                </a:lnTo>
                <a:lnTo>
                  <a:pt x="4778824" y="2536912"/>
                </a:lnTo>
                <a:lnTo>
                  <a:pt x="0" y="25369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82850" y="2"/>
            <a:ext cx="2505152" cy="3134500"/>
          </a:xfrm>
          <a:custGeom>
            <a:avLst/>
            <a:gdLst/>
            <a:ahLst/>
            <a:cxnLst/>
            <a:rect l="l" t="t" r="r" b="b"/>
            <a:pathLst>
              <a:path w="2505152" h="3134500">
                <a:moveTo>
                  <a:pt x="0" y="0"/>
                </a:moveTo>
                <a:lnTo>
                  <a:pt x="2505152" y="0"/>
                </a:lnTo>
                <a:lnTo>
                  <a:pt x="2505152" y="3134500"/>
                </a:lnTo>
                <a:lnTo>
                  <a:pt x="0" y="3134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42650" y="4846949"/>
            <a:ext cx="9219000" cy="1816429"/>
            <a:chOff x="0" y="0"/>
            <a:chExt cx="12292000" cy="24219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92000" cy="2421908"/>
            </a:xfrm>
            <a:custGeom>
              <a:avLst/>
              <a:gdLst/>
              <a:ahLst/>
              <a:cxnLst/>
              <a:rect l="l" t="t" r="r" b="b"/>
              <a:pathLst>
                <a:path w="12292000" h="2421908">
                  <a:moveTo>
                    <a:pt x="0" y="0"/>
                  </a:moveTo>
                  <a:lnTo>
                    <a:pt x="12292000" y="0"/>
                  </a:lnTo>
                  <a:lnTo>
                    <a:pt x="12292000" y="2421908"/>
                  </a:lnTo>
                  <a:lnTo>
                    <a:pt x="0" y="2421908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55258" b="-42528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292000" cy="2460006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r">
                <a:lnSpc>
                  <a:spcPts val="10559"/>
                </a:lnSpc>
              </a:pPr>
              <a:r>
                <a:rPr lang="en-US" sz="8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Introduction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53952" y="2965066"/>
            <a:ext cx="2307603" cy="2420392"/>
            <a:chOff x="0" y="0"/>
            <a:chExt cx="3076804" cy="32271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6800" cy="3227188"/>
            </a:xfrm>
            <a:custGeom>
              <a:avLst/>
              <a:gdLst/>
              <a:ahLst/>
              <a:cxnLst/>
              <a:rect l="l" t="t" r="r" b="b"/>
              <a:pathLst>
                <a:path w="3076800" h="3227188">
                  <a:moveTo>
                    <a:pt x="0" y="0"/>
                  </a:moveTo>
                  <a:lnTo>
                    <a:pt x="3076800" y="0"/>
                  </a:lnTo>
                  <a:lnTo>
                    <a:pt x="3076800" y="3227188"/>
                  </a:lnTo>
                  <a:lnTo>
                    <a:pt x="0" y="3227188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-51848" r="-51848" b="24318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247650"/>
              <a:ext cx="3076804" cy="34748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4400"/>
                </a:lnSpc>
              </a:pPr>
              <a:r>
                <a:rPr lang="en-US" sz="12000" b="1">
                  <a:solidFill>
                    <a:srgbClr val="0036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01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14"/>
            <a:ext cx="7108444" cy="2340404"/>
          </a:xfrm>
          <a:custGeom>
            <a:avLst/>
            <a:gdLst/>
            <a:ahLst/>
            <a:cxnLst/>
            <a:rect l="l" t="t" r="r" b="b"/>
            <a:pathLst>
              <a:path w="7108444" h="2340404">
                <a:moveTo>
                  <a:pt x="0" y="0"/>
                </a:moveTo>
                <a:lnTo>
                  <a:pt x="7108444" y="0"/>
                </a:lnTo>
                <a:lnTo>
                  <a:pt x="7108444" y="2340404"/>
                </a:lnTo>
                <a:lnTo>
                  <a:pt x="0" y="23404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489300" y="5511068"/>
            <a:ext cx="6988072" cy="5522916"/>
          </a:xfrm>
          <a:custGeom>
            <a:avLst/>
            <a:gdLst/>
            <a:ahLst/>
            <a:cxnLst/>
            <a:rect l="l" t="t" r="r" b="b"/>
            <a:pathLst>
              <a:path w="6988072" h="5522916">
                <a:moveTo>
                  <a:pt x="0" y="0"/>
                </a:moveTo>
                <a:lnTo>
                  <a:pt x="6988072" y="0"/>
                </a:lnTo>
                <a:lnTo>
                  <a:pt x="6988072" y="5522916"/>
                </a:lnTo>
                <a:lnTo>
                  <a:pt x="0" y="5522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4681" y="864469"/>
            <a:ext cx="7370978" cy="8069396"/>
          </a:xfrm>
          <a:custGeom>
            <a:avLst/>
            <a:gdLst/>
            <a:ahLst/>
            <a:cxnLst/>
            <a:rect l="l" t="t" r="r" b="b"/>
            <a:pathLst>
              <a:path w="7370978" h="8069396">
                <a:moveTo>
                  <a:pt x="0" y="0"/>
                </a:moveTo>
                <a:lnTo>
                  <a:pt x="7370978" y="0"/>
                </a:lnTo>
                <a:lnTo>
                  <a:pt x="7370978" y="8069396"/>
                </a:lnTo>
                <a:lnTo>
                  <a:pt x="0" y="80693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41825" y="7833733"/>
            <a:ext cx="7864214" cy="6756416"/>
          </a:xfrm>
          <a:custGeom>
            <a:avLst/>
            <a:gdLst/>
            <a:ahLst/>
            <a:cxnLst/>
            <a:rect l="l" t="t" r="r" b="b"/>
            <a:pathLst>
              <a:path w="7864214" h="6756416">
                <a:moveTo>
                  <a:pt x="0" y="0"/>
                </a:moveTo>
                <a:lnTo>
                  <a:pt x="7864214" y="0"/>
                </a:lnTo>
                <a:lnTo>
                  <a:pt x="7864214" y="6756416"/>
                </a:lnTo>
                <a:lnTo>
                  <a:pt x="0" y="6756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0398" y="-19070"/>
            <a:ext cx="18817450" cy="10325122"/>
          </a:xfrm>
          <a:custGeom>
            <a:avLst/>
            <a:gdLst/>
            <a:ahLst/>
            <a:cxnLst/>
            <a:rect l="l" t="t" r="r" b="b"/>
            <a:pathLst>
              <a:path w="18817450" h="10325122">
                <a:moveTo>
                  <a:pt x="0" y="0"/>
                </a:moveTo>
                <a:lnTo>
                  <a:pt x="18817450" y="0"/>
                </a:lnTo>
                <a:lnTo>
                  <a:pt x="18817450" y="10325122"/>
                </a:lnTo>
                <a:lnTo>
                  <a:pt x="0" y="1032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89995" y="5362371"/>
            <a:ext cx="8017413" cy="8916400"/>
          </a:xfrm>
          <a:custGeom>
            <a:avLst/>
            <a:gdLst/>
            <a:ahLst/>
            <a:cxnLst/>
            <a:rect l="l" t="t" r="r" b="b"/>
            <a:pathLst>
              <a:path w="8017413" h="8916400">
                <a:moveTo>
                  <a:pt x="0" y="0"/>
                </a:moveTo>
                <a:lnTo>
                  <a:pt x="8017412" y="0"/>
                </a:lnTo>
                <a:lnTo>
                  <a:pt x="8017412" y="8916400"/>
                </a:lnTo>
                <a:lnTo>
                  <a:pt x="0" y="8916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31430" y="248307"/>
            <a:ext cx="15225151" cy="991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342520"/>
                </a:solidFill>
                <a:latin typeface="Arial Bold"/>
                <a:ea typeface="Arial Bold"/>
                <a:cs typeface="Arial Bold"/>
                <a:sym typeface="Arial Bold"/>
              </a:rPr>
              <a:t>Les proches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0022" y="1241917"/>
            <a:ext cx="17098244" cy="760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3"/>
              </a:lnSpc>
            </a:pPr>
            <a:endParaRPr/>
          </a:p>
          <a:p>
            <a:pPr marL="1158240" lvl="1" indent="-579120" algn="l">
              <a:lnSpc>
                <a:spcPts val="6623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Environ </a:t>
            </a:r>
            <a:r>
              <a:rPr lang="en-US" sz="4800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38% de la population aurait au moins une personne proche ou éloignée avec un trouble de santé mentale. </a:t>
            </a:r>
          </a:p>
          <a:p>
            <a:pPr marL="1158240" lvl="1" indent="-579120" algn="l">
              <a:lnSpc>
                <a:spcPts val="6623"/>
              </a:lnSpc>
              <a:buFont typeface="Arial"/>
              <a:buChar char="•"/>
            </a:pPr>
            <a:r>
              <a:rPr lang="en-US" sz="4800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Les proches fournissent de 75% à 80% des soins fournis aux personnes utilisatrices de services.   </a:t>
            </a:r>
          </a:p>
          <a:p>
            <a:pPr marL="1158240" lvl="1" indent="-579120" algn="l">
              <a:lnSpc>
                <a:spcPts val="6623"/>
              </a:lnSpc>
            </a:pPr>
            <a:endParaRPr lang="en-US" sz="4800">
              <a:solidFill>
                <a:srgbClr val="34252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6623"/>
              </a:lnSpc>
            </a:pPr>
            <a:r>
              <a:rPr lang="en-US" sz="4800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Réfléchir à l'implication des proches dans les services du SIV devient essentiel. </a:t>
            </a:r>
          </a:p>
          <a:p>
            <a:pPr marL="1158240" lvl="1" indent="-579120" algn="l">
              <a:lnSpc>
                <a:spcPts val="6623"/>
              </a:lnSpc>
            </a:pPr>
            <a:endParaRPr lang="en-US" sz="4800">
              <a:solidFill>
                <a:srgbClr val="34252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19119" y="4838496"/>
            <a:ext cx="563746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(Pearson, 2015; CSMC, 2019)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82850" y="2"/>
            <a:ext cx="2505152" cy="3134500"/>
          </a:xfrm>
          <a:custGeom>
            <a:avLst/>
            <a:gdLst/>
            <a:ahLst/>
            <a:cxnLst/>
            <a:rect l="l" t="t" r="r" b="b"/>
            <a:pathLst>
              <a:path w="2505152" h="3134500">
                <a:moveTo>
                  <a:pt x="0" y="0"/>
                </a:moveTo>
                <a:lnTo>
                  <a:pt x="2505152" y="0"/>
                </a:lnTo>
                <a:lnTo>
                  <a:pt x="2505152" y="3134500"/>
                </a:lnTo>
                <a:lnTo>
                  <a:pt x="0" y="3134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136598" y="4145945"/>
            <a:ext cx="11724957" cy="3149946"/>
            <a:chOff x="0" y="0"/>
            <a:chExt cx="12292000" cy="33022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92000" cy="3302286"/>
            </a:xfrm>
            <a:custGeom>
              <a:avLst/>
              <a:gdLst/>
              <a:ahLst/>
              <a:cxnLst/>
              <a:rect l="l" t="t" r="r" b="b"/>
              <a:pathLst>
                <a:path w="12292000" h="3302286">
                  <a:moveTo>
                    <a:pt x="0" y="0"/>
                  </a:moveTo>
                  <a:lnTo>
                    <a:pt x="12292000" y="0"/>
                  </a:lnTo>
                  <a:lnTo>
                    <a:pt x="12292000" y="3302286"/>
                  </a:lnTo>
                  <a:lnTo>
                    <a:pt x="0" y="3302286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40526" b="-4530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292000" cy="3340384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r">
                <a:lnSpc>
                  <a:spcPts val="10559"/>
                </a:lnSpc>
              </a:pPr>
              <a:r>
                <a:rPr lang="en-US" sz="8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Le SIV et l'implication des proches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53952" y="2965066"/>
            <a:ext cx="2307603" cy="2420392"/>
            <a:chOff x="0" y="0"/>
            <a:chExt cx="3076804" cy="32271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6800" cy="3227188"/>
            </a:xfrm>
            <a:custGeom>
              <a:avLst/>
              <a:gdLst/>
              <a:ahLst/>
              <a:cxnLst/>
              <a:rect l="l" t="t" r="r" b="b"/>
              <a:pathLst>
                <a:path w="3076800" h="3227188">
                  <a:moveTo>
                    <a:pt x="0" y="0"/>
                  </a:moveTo>
                  <a:lnTo>
                    <a:pt x="3076800" y="0"/>
                  </a:lnTo>
                  <a:lnTo>
                    <a:pt x="3076800" y="3227188"/>
                  </a:lnTo>
                  <a:lnTo>
                    <a:pt x="0" y="3227188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-51848" r="-51848" b="24318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247650"/>
              <a:ext cx="3076804" cy="34748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4400"/>
                </a:lnSpc>
              </a:pPr>
              <a:r>
                <a:rPr lang="en-US" sz="12000" b="1">
                  <a:solidFill>
                    <a:srgbClr val="0036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02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14"/>
            <a:ext cx="7108444" cy="2340404"/>
          </a:xfrm>
          <a:custGeom>
            <a:avLst/>
            <a:gdLst/>
            <a:ahLst/>
            <a:cxnLst/>
            <a:rect l="l" t="t" r="r" b="b"/>
            <a:pathLst>
              <a:path w="7108444" h="2340404">
                <a:moveTo>
                  <a:pt x="0" y="0"/>
                </a:moveTo>
                <a:lnTo>
                  <a:pt x="7108444" y="0"/>
                </a:lnTo>
                <a:lnTo>
                  <a:pt x="7108444" y="2340404"/>
                </a:lnTo>
                <a:lnTo>
                  <a:pt x="0" y="23404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489300" y="5511068"/>
            <a:ext cx="6988072" cy="5522916"/>
          </a:xfrm>
          <a:custGeom>
            <a:avLst/>
            <a:gdLst/>
            <a:ahLst/>
            <a:cxnLst/>
            <a:rect l="l" t="t" r="r" b="b"/>
            <a:pathLst>
              <a:path w="6988072" h="5522916">
                <a:moveTo>
                  <a:pt x="0" y="0"/>
                </a:moveTo>
                <a:lnTo>
                  <a:pt x="6988072" y="0"/>
                </a:lnTo>
                <a:lnTo>
                  <a:pt x="6988072" y="5522916"/>
                </a:lnTo>
                <a:lnTo>
                  <a:pt x="0" y="5522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4681" y="864469"/>
            <a:ext cx="7370978" cy="8069396"/>
          </a:xfrm>
          <a:custGeom>
            <a:avLst/>
            <a:gdLst/>
            <a:ahLst/>
            <a:cxnLst/>
            <a:rect l="l" t="t" r="r" b="b"/>
            <a:pathLst>
              <a:path w="7370978" h="8069396">
                <a:moveTo>
                  <a:pt x="0" y="0"/>
                </a:moveTo>
                <a:lnTo>
                  <a:pt x="7370978" y="0"/>
                </a:lnTo>
                <a:lnTo>
                  <a:pt x="7370978" y="8069396"/>
                </a:lnTo>
                <a:lnTo>
                  <a:pt x="0" y="80693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41825" y="7833733"/>
            <a:ext cx="7864214" cy="6756416"/>
          </a:xfrm>
          <a:custGeom>
            <a:avLst/>
            <a:gdLst/>
            <a:ahLst/>
            <a:cxnLst/>
            <a:rect l="l" t="t" r="r" b="b"/>
            <a:pathLst>
              <a:path w="7864214" h="6756416">
                <a:moveTo>
                  <a:pt x="0" y="0"/>
                </a:moveTo>
                <a:lnTo>
                  <a:pt x="7864214" y="0"/>
                </a:lnTo>
                <a:lnTo>
                  <a:pt x="7864214" y="6756416"/>
                </a:lnTo>
                <a:lnTo>
                  <a:pt x="0" y="6756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22942" y="-2977967"/>
            <a:ext cx="7247170" cy="8281581"/>
          </a:xfrm>
          <a:custGeom>
            <a:avLst/>
            <a:gdLst/>
            <a:ahLst/>
            <a:cxnLst/>
            <a:rect l="l" t="t" r="r" b="b"/>
            <a:pathLst>
              <a:path w="7247170" h="8281581">
                <a:moveTo>
                  <a:pt x="0" y="0"/>
                </a:moveTo>
                <a:lnTo>
                  <a:pt x="7247170" y="0"/>
                </a:lnTo>
                <a:lnTo>
                  <a:pt x="7247170" y="8281580"/>
                </a:lnTo>
                <a:lnTo>
                  <a:pt x="0" y="828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6158" y="-152400"/>
            <a:ext cx="18404166" cy="10487096"/>
          </a:xfrm>
          <a:custGeom>
            <a:avLst/>
            <a:gdLst/>
            <a:ahLst/>
            <a:cxnLst/>
            <a:rect l="l" t="t" r="r" b="b"/>
            <a:pathLst>
              <a:path w="18404166" h="10487096">
                <a:moveTo>
                  <a:pt x="0" y="0"/>
                </a:moveTo>
                <a:lnTo>
                  <a:pt x="18404166" y="0"/>
                </a:lnTo>
                <a:lnTo>
                  <a:pt x="18404166" y="10487096"/>
                </a:lnTo>
                <a:lnTo>
                  <a:pt x="0" y="104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15004" y="63046"/>
            <a:ext cx="15225151" cy="991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342520"/>
                </a:solidFill>
                <a:latin typeface="Arial Bold"/>
                <a:ea typeface="Arial Bold"/>
                <a:cs typeface="Arial Bold"/>
                <a:sym typeface="Arial Bold"/>
              </a:rPr>
              <a:t>Le service SIV à Laval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6123" y="1359912"/>
            <a:ext cx="17502913" cy="8638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5"/>
              </a:lnSpc>
            </a:pPr>
            <a:r>
              <a:rPr lang="en-US" sz="4757" b="1">
                <a:solidFill>
                  <a:srgbClr val="3425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Mission </a:t>
            </a:r>
            <a:r>
              <a:rPr lang="en-US" sz="4757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: Soutenir les personnes présentant un trouble mental grave ou complexe et un trouble d'usage de substances, dans leur rétablissement. </a:t>
            </a:r>
          </a:p>
          <a:p>
            <a:pPr algn="l">
              <a:lnSpc>
                <a:spcPts val="8563"/>
              </a:lnSpc>
            </a:pPr>
            <a:r>
              <a:rPr lang="en-US" sz="4757" b="1">
                <a:solidFill>
                  <a:srgbClr val="3425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Population visée</a:t>
            </a:r>
            <a:r>
              <a:rPr lang="en-US" sz="4757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: </a:t>
            </a:r>
          </a:p>
          <a:p>
            <a:pPr marL="1424930" lvl="1" indent="-712465" algn="l">
              <a:lnSpc>
                <a:spcPts val="6565"/>
              </a:lnSpc>
              <a:buFont typeface="Arial"/>
              <a:buChar char="•"/>
            </a:pPr>
            <a:r>
              <a:rPr lang="en-US" sz="4757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Avoir 18 ans et plus</a:t>
            </a:r>
          </a:p>
          <a:p>
            <a:pPr marL="1424930" lvl="1" indent="-712465" algn="l">
              <a:lnSpc>
                <a:spcPts val="6565"/>
              </a:lnSpc>
              <a:buFont typeface="Arial"/>
              <a:buChar char="•"/>
            </a:pPr>
            <a:r>
              <a:rPr lang="en-US" sz="4757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Avoir besoin de services de réadaptation dans leur milieu de vie</a:t>
            </a:r>
          </a:p>
          <a:p>
            <a:pPr marL="1424930" lvl="1" indent="-712465" algn="l">
              <a:lnSpc>
                <a:spcPts val="6565"/>
              </a:lnSpc>
              <a:buFont typeface="Arial"/>
              <a:buChar char="•"/>
            </a:pPr>
            <a:r>
              <a:rPr lang="en-US" sz="4757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Présenter des symptômes d'un trouble de santé mentale</a:t>
            </a:r>
          </a:p>
          <a:p>
            <a:pPr algn="l">
              <a:lnSpc>
                <a:spcPts val="6660"/>
              </a:lnSpc>
            </a:pPr>
            <a:r>
              <a:rPr lang="en-US" sz="4757" b="1">
                <a:solidFill>
                  <a:srgbClr val="3425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Intervention</a:t>
            </a:r>
            <a:r>
              <a:rPr lang="en-US" sz="4757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: Réadaptation psychosociale dans le milieu de vie de la personne, coordination des ressources et démarche d'outreach.</a:t>
            </a:r>
          </a:p>
          <a:p>
            <a:pPr algn="l">
              <a:lnSpc>
                <a:spcPts val="6660"/>
              </a:lnSpc>
            </a:pPr>
            <a:endParaRPr lang="en-US" sz="4757">
              <a:solidFill>
                <a:srgbClr val="34252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2679301" y="8773500"/>
            <a:ext cx="7887281" cy="969600"/>
            <a:chOff x="0" y="0"/>
            <a:chExt cx="10516375" cy="129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16370" cy="1292804"/>
            </a:xfrm>
            <a:custGeom>
              <a:avLst/>
              <a:gdLst/>
              <a:ahLst/>
              <a:cxnLst/>
              <a:rect l="l" t="t" r="r" b="b"/>
              <a:pathLst>
                <a:path w="10516370" h="1292804">
                  <a:moveTo>
                    <a:pt x="0" y="0"/>
                  </a:moveTo>
                  <a:lnTo>
                    <a:pt x="10516370" y="0"/>
                  </a:lnTo>
                  <a:lnTo>
                    <a:pt x="10516370" y="1292804"/>
                  </a:lnTo>
                  <a:lnTo>
                    <a:pt x="0" y="1292804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108502" b="-108501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0516375" cy="132137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(MSSS, 2024) 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66799" y="-3321824"/>
            <a:ext cx="7247170" cy="8281581"/>
          </a:xfrm>
          <a:custGeom>
            <a:avLst/>
            <a:gdLst/>
            <a:ahLst/>
            <a:cxnLst/>
            <a:rect l="l" t="t" r="r" b="b"/>
            <a:pathLst>
              <a:path w="7247170" h="8281581">
                <a:moveTo>
                  <a:pt x="0" y="0"/>
                </a:moveTo>
                <a:lnTo>
                  <a:pt x="7247170" y="0"/>
                </a:lnTo>
                <a:lnTo>
                  <a:pt x="7247170" y="8281580"/>
                </a:lnTo>
                <a:lnTo>
                  <a:pt x="0" y="828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4532" y="0"/>
            <a:ext cx="18404166" cy="10487096"/>
          </a:xfrm>
          <a:custGeom>
            <a:avLst/>
            <a:gdLst/>
            <a:ahLst/>
            <a:cxnLst/>
            <a:rect l="l" t="t" r="r" b="b"/>
            <a:pathLst>
              <a:path w="18404166" h="10487096">
                <a:moveTo>
                  <a:pt x="0" y="0"/>
                </a:moveTo>
                <a:lnTo>
                  <a:pt x="18404166" y="0"/>
                </a:lnTo>
                <a:lnTo>
                  <a:pt x="18404166" y="10487096"/>
                </a:lnTo>
                <a:lnTo>
                  <a:pt x="0" y="104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24040" y="63046"/>
            <a:ext cx="9807079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342520"/>
                </a:solidFill>
                <a:latin typeface="Arial Bold"/>
                <a:ea typeface="Arial Bold"/>
                <a:cs typeface="Arial Bold"/>
                <a:sym typeface="Arial Bold"/>
              </a:rPr>
              <a:t>Les approches du SIV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8188" y="1006021"/>
            <a:ext cx="16691624" cy="919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34"/>
              </a:lnSpc>
            </a:pPr>
            <a:endParaRPr/>
          </a:p>
          <a:p>
            <a:pPr algn="l">
              <a:lnSpc>
                <a:spcPts val="6534"/>
              </a:lnSpc>
            </a:pPr>
            <a:r>
              <a:rPr lang="en-US" sz="4738" b="1" i="1">
                <a:solidFill>
                  <a:srgbClr val="34252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Approche orientée vers les forces</a:t>
            </a:r>
            <a:r>
              <a:rPr lang="en-US" sz="4738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: Potentialiser les forces et les intérêts que chaque personne possède</a:t>
            </a:r>
          </a:p>
          <a:p>
            <a:pPr algn="l">
              <a:lnSpc>
                <a:spcPts val="6534"/>
              </a:lnSpc>
            </a:pPr>
            <a:endParaRPr lang="en-US" sz="4738">
              <a:solidFill>
                <a:srgbClr val="34252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534"/>
              </a:lnSpc>
            </a:pPr>
            <a:r>
              <a:rPr lang="en-US" sz="4738" b="1" i="1">
                <a:solidFill>
                  <a:srgbClr val="34252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Approche de réduction des méfaits</a:t>
            </a:r>
            <a:r>
              <a:rPr lang="en-US" sz="4738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: Réduire les conséquences négatives liés à certains comportements</a:t>
            </a:r>
          </a:p>
          <a:p>
            <a:pPr algn="l">
              <a:lnSpc>
                <a:spcPts val="6534"/>
              </a:lnSpc>
            </a:pPr>
            <a:endParaRPr lang="en-US" sz="4738">
              <a:solidFill>
                <a:srgbClr val="34252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6534"/>
              </a:lnSpc>
            </a:pPr>
            <a:r>
              <a:rPr lang="en-US" sz="4738" b="1" i="1">
                <a:solidFill>
                  <a:srgbClr val="34252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Approche motivationnelle</a:t>
            </a:r>
            <a:r>
              <a:rPr lang="en-US" sz="4738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: Approche collaborative qui vise à renforcer les motivations et l’engagement d’une personne vers les changements qu’elle désire</a:t>
            </a:r>
          </a:p>
          <a:p>
            <a:pPr algn="l">
              <a:lnSpc>
                <a:spcPts val="6633"/>
              </a:lnSpc>
            </a:pPr>
            <a:endParaRPr lang="en-US" sz="4738">
              <a:solidFill>
                <a:srgbClr val="34252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2356757" y="8848410"/>
            <a:ext cx="7887281" cy="819780"/>
            <a:chOff x="0" y="0"/>
            <a:chExt cx="10516375" cy="10930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16370" cy="1093043"/>
            </a:xfrm>
            <a:custGeom>
              <a:avLst/>
              <a:gdLst/>
              <a:ahLst/>
              <a:cxnLst/>
              <a:rect l="l" t="t" r="r" b="b"/>
              <a:pathLst>
                <a:path w="10516370" h="1093043">
                  <a:moveTo>
                    <a:pt x="0" y="0"/>
                  </a:moveTo>
                  <a:lnTo>
                    <a:pt x="10516370" y="0"/>
                  </a:lnTo>
                  <a:lnTo>
                    <a:pt x="10516370" y="1093043"/>
                  </a:lnTo>
                  <a:lnTo>
                    <a:pt x="0" y="1093043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128331" b="-146606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0516375" cy="112161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(CECTC, 2019) 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82850" y="2"/>
            <a:ext cx="2505152" cy="3134500"/>
          </a:xfrm>
          <a:custGeom>
            <a:avLst/>
            <a:gdLst/>
            <a:ahLst/>
            <a:cxnLst/>
            <a:rect l="l" t="t" r="r" b="b"/>
            <a:pathLst>
              <a:path w="2505152" h="3134500">
                <a:moveTo>
                  <a:pt x="0" y="0"/>
                </a:moveTo>
                <a:lnTo>
                  <a:pt x="2505152" y="0"/>
                </a:lnTo>
                <a:lnTo>
                  <a:pt x="2505152" y="3134500"/>
                </a:lnTo>
                <a:lnTo>
                  <a:pt x="0" y="3134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42650" y="4846949"/>
            <a:ext cx="9219000" cy="3149946"/>
            <a:chOff x="0" y="0"/>
            <a:chExt cx="12292000" cy="41999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92000" cy="4199930"/>
            </a:xfrm>
            <a:custGeom>
              <a:avLst/>
              <a:gdLst/>
              <a:ahLst/>
              <a:cxnLst/>
              <a:rect l="l" t="t" r="r" b="b"/>
              <a:pathLst>
                <a:path w="12292000" h="4199930">
                  <a:moveTo>
                    <a:pt x="0" y="0"/>
                  </a:moveTo>
                  <a:lnTo>
                    <a:pt x="12292000" y="0"/>
                  </a:lnTo>
                  <a:lnTo>
                    <a:pt x="12292000" y="4199930"/>
                  </a:lnTo>
                  <a:lnTo>
                    <a:pt x="0" y="419993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31864" b="17810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292000" cy="4238028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r">
                <a:lnSpc>
                  <a:spcPts val="10559"/>
                </a:lnSpc>
              </a:pPr>
              <a:r>
                <a:rPr lang="en-US" sz="8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Les défis et les bénéfices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53952" y="2965066"/>
            <a:ext cx="2307603" cy="2420392"/>
            <a:chOff x="0" y="0"/>
            <a:chExt cx="3076804" cy="32271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6800" cy="3227188"/>
            </a:xfrm>
            <a:custGeom>
              <a:avLst/>
              <a:gdLst/>
              <a:ahLst/>
              <a:cxnLst/>
              <a:rect l="l" t="t" r="r" b="b"/>
              <a:pathLst>
                <a:path w="3076800" h="3227188">
                  <a:moveTo>
                    <a:pt x="0" y="0"/>
                  </a:moveTo>
                  <a:lnTo>
                    <a:pt x="3076800" y="0"/>
                  </a:lnTo>
                  <a:lnTo>
                    <a:pt x="3076800" y="3227188"/>
                  </a:lnTo>
                  <a:lnTo>
                    <a:pt x="0" y="3227188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-51848" r="-51848" b="24318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-247650"/>
              <a:ext cx="3076804" cy="34748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14400"/>
                </a:lnSpc>
              </a:pPr>
              <a:r>
                <a:rPr lang="en-US" sz="12000" b="1">
                  <a:solidFill>
                    <a:srgbClr val="0036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03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14"/>
            <a:ext cx="7108444" cy="2340404"/>
          </a:xfrm>
          <a:custGeom>
            <a:avLst/>
            <a:gdLst/>
            <a:ahLst/>
            <a:cxnLst/>
            <a:rect l="l" t="t" r="r" b="b"/>
            <a:pathLst>
              <a:path w="7108444" h="2340404">
                <a:moveTo>
                  <a:pt x="0" y="0"/>
                </a:moveTo>
                <a:lnTo>
                  <a:pt x="7108444" y="0"/>
                </a:lnTo>
                <a:lnTo>
                  <a:pt x="7108444" y="2340404"/>
                </a:lnTo>
                <a:lnTo>
                  <a:pt x="0" y="23404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489300" y="5511068"/>
            <a:ext cx="6988072" cy="5522916"/>
          </a:xfrm>
          <a:custGeom>
            <a:avLst/>
            <a:gdLst/>
            <a:ahLst/>
            <a:cxnLst/>
            <a:rect l="l" t="t" r="r" b="b"/>
            <a:pathLst>
              <a:path w="6988072" h="5522916">
                <a:moveTo>
                  <a:pt x="0" y="0"/>
                </a:moveTo>
                <a:lnTo>
                  <a:pt x="6988072" y="0"/>
                </a:lnTo>
                <a:lnTo>
                  <a:pt x="6988072" y="5522916"/>
                </a:lnTo>
                <a:lnTo>
                  <a:pt x="0" y="5522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4681" y="864469"/>
            <a:ext cx="7370978" cy="8069396"/>
          </a:xfrm>
          <a:custGeom>
            <a:avLst/>
            <a:gdLst/>
            <a:ahLst/>
            <a:cxnLst/>
            <a:rect l="l" t="t" r="r" b="b"/>
            <a:pathLst>
              <a:path w="7370978" h="8069396">
                <a:moveTo>
                  <a:pt x="0" y="0"/>
                </a:moveTo>
                <a:lnTo>
                  <a:pt x="7370978" y="0"/>
                </a:lnTo>
                <a:lnTo>
                  <a:pt x="7370978" y="8069396"/>
                </a:lnTo>
                <a:lnTo>
                  <a:pt x="0" y="80693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41825" y="7833733"/>
            <a:ext cx="7864214" cy="6756416"/>
          </a:xfrm>
          <a:custGeom>
            <a:avLst/>
            <a:gdLst/>
            <a:ahLst/>
            <a:cxnLst/>
            <a:rect l="l" t="t" r="r" b="b"/>
            <a:pathLst>
              <a:path w="7864214" h="6756416">
                <a:moveTo>
                  <a:pt x="0" y="0"/>
                </a:moveTo>
                <a:lnTo>
                  <a:pt x="7864214" y="0"/>
                </a:lnTo>
                <a:lnTo>
                  <a:pt x="7864214" y="6756416"/>
                </a:lnTo>
                <a:lnTo>
                  <a:pt x="0" y="6756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36" y="1226393"/>
            <a:ext cx="18287990" cy="9124028"/>
          </a:xfrm>
          <a:custGeom>
            <a:avLst/>
            <a:gdLst/>
            <a:ahLst/>
            <a:cxnLst/>
            <a:rect l="l" t="t" r="r" b="b"/>
            <a:pathLst>
              <a:path w="18287990" h="9124028">
                <a:moveTo>
                  <a:pt x="0" y="0"/>
                </a:moveTo>
                <a:lnTo>
                  <a:pt x="18287990" y="0"/>
                </a:lnTo>
                <a:lnTo>
                  <a:pt x="18287990" y="9124028"/>
                </a:lnTo>
                <a:lnTo>
                  <a:pt x="0" y="9124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52025" y="-9517"/>
            <a:ext cx="7864214" cy="6756416"/>
          </a:xfrm>
          <a:custGeom>
            <a:avLst/>
            <a:gdLst/>
            <a:ahLst/>
            <a:cxnLst/>
            <a:rect l="l" t="t" r="r" b="b"/>
            <a:pathLst>
              <a:path w="7864214" h="6756416">
                <a:moveTo>
                  <a:pt x="0" y="0"/>
                </a:moveTo>
                <a:lnTo>
                  <a:pt x="7864214" y="0"/>
                </a:lnTo>
                <a:lnTo>
                  <a:pt x="7864214" y="6756416"/>
                </a:lnTo>
                <a:lnTo>
                  <a:pt x="0" y="67564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348657" y="3235341"/>
            <a:ext cx="3773548" cy="226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99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Sentiment d’exclusion, de ne pas être acceptés, d’être un ennemi.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04578" y="7379179"/>
            <a:ext cx="3864978" cy="171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99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L’évolution de la relation entre les familles et les services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62061" y="518851"/>
            <a:ext cx="3963888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b="1">
                <a:solidFill>
                  <a:srgbClr val="342520"/>
                </a:solidFill>
                <a:latin typeface="Arial Bold"/>
                <a:ea typeface="Arial Bold"/>
                <a:cs typeface="Arial Bold"/>
                <a:sym typeface="Arial Bold"/>
              </a:rPr>
              <a:t>Les défis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31430" y="3235341"/>
            <a:ext cx="5163854" cy="282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99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Les croyances personnelles influencent l’intégration des proches, augmentent le manque d’empathie et de compréhension.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13592" y="7931629"/>
            <a:ext cx="3773548" cy="612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99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Confidentialité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36827" y="7379179"/>
            <a:ext cx="4197208" cy="171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99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Manque de temps,  charge de travail, les normes de productivité.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008046" y="2069664"/>
            <a:ext cx="3956399" cy="985200"/>
            <a:chOff x="0" y="0"/>
            <a:chExt cx="5275199" cy="1313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75200" cy="1313601"/>
            </a:xfrm>
            <a:custGeom>
              <a:avLst/>
              <a:gdLst/>
              <a:ahLst/>
              <a:cxnLst/>
              <a:rect l="l" t="t" r="r" b="b"/>
              <a:pathLst>
                <a:path w="5275200" h="1313601">
                  <a:moveTo>
                    <a:pt x="0" y="0"/>
                  </a:moveTo>
                  <a:lnTo>
                    <a:pt x="5275200" y="0"/>
                  </a:lnTo>
                  <a:lnTo>
                    <a:pt x="5275200" y="1313601"/>
                  </a:lnTo>
                  <a:lnTo>
                    <a:pt x="0" y="1313601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28248" b="-28248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0"/>
              <a:ext cx="5275199" cy="150410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623"/>
                </a:lnSpc>
              </a:pPr>
              <a:r>
                <a:rPr lang="en-US" sz="47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Les préjugés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09911" y="2079494"/>
            <a:ext cx="5651040" cy="975370"/>
            <a:chOff x="0" y="0"/>
            <a:chExt cx="7534720" cy="13004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34721" cy="1300494"/>
            </a:xfrm>
            <a:custGeom>
              <a:avLst/>
              <a:gdLst/>
              <a:ahLst/>
              <a:cxnLst/>
              <a:rect l="l" t="t" r="r" b="b"/>
              <a:pathLst>
                <a:path w="7534721" h="1300494">
                  <a:moveTo>
                    <a:pt x="0" y="0"/>
                  </a:moveTo>
                  <a:lnTo>
                    <a:pt x="7534721" y="0"/>
                  </a:lnTo>
                  <a:lnTo>
                    <a:pt x="7534721" y="1300494"/>
                  </a:lnTo>
                  <a:lnTo>
                    <a:pt x="0" y="1300494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28533" r="29988" b="-29541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0"/>
              <a:ext cx="7534720" cy="1490993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623"/>
                </a:lnSpc>
              </a:pPr>
              <a:r>
                <a:rPr lang="en-US" sz="47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La vision des proches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958868" y="6144086"/>
            <a:ext cx="3956399" cy="965109"/>
            <a:chOff x="0" y="0"/>
            <a:chExt cx="5275199" cy="12868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275200" cy="1286812"/>
            </a:xfrm>
            <a:custGeom>
              <a:avLst/>
              <a:gdLst/>
              <a:ahLst/>
              <a:cxnLst/>
              <a:rect l="l" t="t" r="r" b="b"/>
              <a:pathLst>
                <a:path w="5275200" h="1286812">
                  <a:moveTo>
                    <a:pt x="0" y="0"/>
                  </a:moveTo>
                  <a:lnTo>
                    <a:pt x="5275200" y="0"/>
                  </a:lnTo>
                  <a:lnTo>
                    <a:pt x="5275200" y="1286812"/>
                  </a:lnTo>
                  <a:lnTo>
                    <a:pt x="0" y="1286812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28836" b="-30918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-190500"/>
              <a:ext cx="5275199" cy="1477311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623"/>
                </a:lnSpc>
              </a:pPr>
              <a:r>
                <a:rPr lang="en-US" sz="47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Historique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113592" y="6081713"/>
            <a:ext cx="3999528" cy="1803309"/>
            <a:chOff x="0" y="0"/>
            <a:chExt cx="5332705" cy="240441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32709" cy="2404409"/>
            </a:xfrm>
            <a:custGeom>
              <a:avLst/>
              <a:gdLst/>
              <a:ahLst/>
              <a:cxnLst/>
              <a:rect l="l" t="t" r="r" b="b"/>
              <a:pathLst>
                <a:path w="5332709" h="2404409">
                  <a:moveTo>
                    <a:pt x="0" y="0"/>
                  </a:moveTo>
                  <a:lnTo>
                    <a:pt x="5332709" y="0"/>
                  </a:lnTo>
                  <a:lnTo>
                    <a:pt x="5332709" y="2404409"/>
                  </a:lnTo>
                  <a:lnTo>
                    <a:pt x="0" y="2404409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16497" b="30065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0"/>
              <a:ext cx="5332705" cy="2594911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623"/>
                </a:lnSpc>
              </a:pPr>
              <a:r>
                <a:rPr lang="en-US" sz="47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Partage d'informations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819476" y="6144086"/>
            <a:ext cx="4831909" cy="965109"/>
            <a:chOff x="0" y="0"/>
            <a:chExt cx="6442545" cy="128681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442546" cy="1286812"/>
            </a:xfrm>
            <a:custGeom>
              <a:avLst/>
              <a:gdLst/>
              <a:ahLst/>
              <a:cxnLst/>
              <a:rect l="l" t="t" r="r" b="b"/>
              <a:pathLst>
                <a:path w="6442546" h="1286812">
                  <a:moveTo>
                    <a:pt x="0" y="0"/>
                  </a:moveTo>
                  <a:lnTo>
                    <a:pt x="6442546" y="0"/>
                  </a:lnTo>
                  <a:lnTo>
                    <a:pt x="6442546" y="1286812"/>
                  </a:lnTo>
                  <a:lnTo>
                    <a:pt x="0" y="1286812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28836" r="18119" b="-30918"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0"/>
              <a:ext cx="6442545" cy="1477311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623"/>
                </a:lnSpc>
              </a:pPr>
              <a:r>
                <a:rPr lang="en-US" sz="47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Contexte de travail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94748" y="9353598"/>
            <a:ext cx="15550651" cy="50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  <a:spcBef>
                <a:spcPct val="0"/>
              </a:spcBef>
            </a:pPr>
            <a:r>
              <a:rPr lang="en-US" sz="2700" b="1">
                <a:solidFill>
                  <a:srgbClr val="34252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(Morin, St-Onge, 2019;  Wonders, Honey &amp; Hancock, 2019; Beecher, 2009)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2958868" y="2069664"/>
            <a:ext cx="3956399" cy="1803309"/>
            <a:chOff x="0" y="0"/>
            <a:chExt cx="5275199" cy="240441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275200" cy="2404412"/>
            </a:xfrm>
            <a:custGeom>
              <a:avLst/>
              <a:gdLst/>
              <a:ahLst/>
              <a:cxnLst/>
              <a:rect l="l" t="t" r="r" b="b"/>
              <a:pathLst>
                <a:path w="5275200" h="2404412">
                  <a:moveTo>
                    <a:pt x="0" y="0"/>
                  </a:moveTo>
                  <a:lnTo>
                    <a:pt x="5275200" y="0"/>
                  </a:lnTo>
                  <a:lnTo>
                    <a:pt x="5275200" y="2404412"/>
                  </a:lnTo>
                  <a:lnTo>
                    <a:pt x="0" y="2404412"/>
                  </a:lnTo>
                  <a:close/>
                </a:path>
              </a:pathLst>
            </a:custGeom>
            <a:blipFill>
              <a:blip r:embed="rId7">
                <a:alphaModFix amt="0"/>
              </a:blip>
              <a:stretch>
                <a:fillRect t="-15433" b="29934"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0" y="-190500"/>
              <a:ext cx="5275199" cy="2594911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6623"/>
                </a:lnSpc>
              </a:pPr>
              <a:r>
                <a:rPr lang="en-US" sz="4799" b="1">
                  <a:solidFill>
                    <a:srgbClr val="34252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Le manque de connaissance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2509909" y="3739623"/>
            <a:ext cx="4854316" cy="171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199">
                <a:solidFill>
                  <a:srgbClr val="342520"/>
                </a:solidFill>
                <a:latin typeface="Calibri (MS)"/>
                <a:ea typeface="Calibri (MS)"/>
                <a:cs typeface="Calibri (MS)"/>
                <a:sym typeface="Calibri (MS)"/>
              </a:rPr>
              <a:t>Les professionnels peuvent véhiculer des informations qui nuisent.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1635</Words>
  <Application>Microsoft Office PowerPoint</Application>
  <PresentationFormat>Custom</PresentationFormat>
  <Paragraphs>214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formation croisée.pptx</dc:title>
  <cp:lastModifiedBy>Kim Laflamme (CISSSLAV)</cp:lastModifiedBy>
  <cp:revision>4</cp:revision>
  <dcterms:created xsi:type="dcterms:W3CDTF">2006-08-16T00:00:00Z</dcterms:created>
  <dcterms:modified xsi:type="dcterms:W3CDTF">2026-02-18T16:01:54Z</dcterms:modified>
  <dc:identifier>DAG-TnMu-o8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7d8d5d-78e2-4a62-9fcd-016eb5e4c57c_Enabled">
    <vt:lpwstr>true</vt:lpwstr>
  </property>
  <property fmtid="{D5CDD505-2E9C-101B-9397-08002B2CF9AE}" pid="3" name="MSIP_Label_6a7d8d5d-78e2-4a62-9fcd-016eb5e4c57c_SetDate">
    <vt:lpwstr>2026-02-09T14:22:52Z</vt:lpwstr>
  </property>
  <property fmtid="{D5CDD505-2E9C-101B-9397-08002B2CF9AE}" pid="4" name="MSIP_Label_6a7d8d5d-78e2-4a62-9fcd-016eb5e4c57c_Method">
    <vt:lpwstr>Standard</vt:lpwstr>
  </property>
  <property fmtid="{D5CDD505-2E9C-101B-9397-08002B2CF9AE}" pid="5" name="MSIP_Label_6a7d8d5d-78e2-4a62-9fcd-016eb5e4c57c_Name">
    <vt:lpwstr>Général</vt:lpwstr>
  </property>
  <property fmtid="{D5CDD505-2E9C-101B-9397-08002B2CF9AE}" pid="6" name="MSIP_Label_6a7d8d5d-78e2-4a62-9fcd-016eb5e4c57c_SiteId">
    <vt:lpwstr>06e1fe28-5f8b-4075-bf6c-ae24be1a7992</vt:lpwstr>
  </property>
  <property fmtid="{D5CDD505-2E9C-101B-9397-08002B2CF9AE}" pid="7" name="MSIP_Label_6a7d8d5d-78e2-4a62-9fcd-016eb5e4c57c_ActionId">
    <vt:lpwstr>13dd015e-7306-4483-b1a9-57de88446ec1</vt:lpwstr>
  </property>
  <property fmtid="{D5CDD505-2E9C-101B-9397-08002B2CF9AE}" pid="8" name="MSIP_Label_6a7d8d5d-78e2-4a62-9fcd-016eb5e4c57c_ContentBits">
    <vt:lpwstr>0</vt:lpwstr>
  </property>
  <property fmtid="{D5CDD505-2E9C-101B-9397-08002B2CF9AE}" pid="9" name="MSIP_Label_6a7d8d5d-78e2-4a62-9fcd-016eb5e4c57c_Tag">
    <vt:lpwstr>10, 3, 0, 2</vt:lpwstr>
  </property>
</Properties>
</file>